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46"/>
  </p:notesMasterIdLst>
  <p:sldIdLst>
    <p:sldId id="256" r:id="rId2"/>
    <p:sldId id="258" r:id="rId3"/>
    <p:sldId id="299" r:id="rId4"/>
    <p:sldId id="268" r:id="rId5"/>
    <p:sldId id="300" r:id="rId6"/>
    <p:sldId id="260" r:id="rId7"/>
    <p:sldId id="301" r:id="rId8"/>
    <p:sldId id="340" r:id="rId9"/>
    <p:sldId id="262" r:id="rId10"/>
    <p:sldId id="263" r:id="rId11"/>
    <p:sldId id="275" r:id="rId12"/>
    <p:sldId id="312" r:id="rId13"/>
    <p:sldId id="314" r:id="rId14"/>
    <p:sldId id="313" r:id="rId15"/>
    <p:sldId id="315" r:id="rId16"/>
    <p:sldId id="316" r:id="rId17"/>
    <p:sldId id="317" r:id="rId18"/>
    <p:sldId id="319" r:id="rId19"/>
    <p:sldId id="270" r:id="rId20"/>
    <p:sldId id="320" r:id="rId21"/>
    <p:sldId id="322" r:id="rId22"/>
    <p:sldId id="323" r:id="rId23"/>
    <p:sldId id="324" r:id="rId24"/>
    <p:sldId id="336" r:id="rId25"/>
    <p:sldId id="327" r:id="rId26"/>
    <p:sldId id="333" r:id="rId27"/>
    <p:sldId id="329" r:id="rId28"/>
    <p:sldId id="276" r:id="rId29"/>
    <p:sldId id="331" r:id="rId30"/>
    <p:sldId id="281" r:id="rId31"/>
    <p:sldId id="282" r:id="rId32"/>
    <p:sldId id="341" r:id="rId33"/>
    <p:sldId id="283" r:id="rId34"/>
    <p:sldId id="285" r:id="rId35"/>
    <p:sldId id="286" r:id="rId36"/>
    <p:sldId id="290" r:id="rId37"/>
    <p:sldId id="332" r:id="rId38"/>
    <p:sldId id="293" r:id="rId39"/>
    <p:sldId id="291" r:id="rId40"/>
    <p:sldId id="294" r:id="rId41"/>
    <p:sldId id="295" r:id="rId42"/>
    <p:sldId id="297" r:id="rId43"/>
    <p:sldId id="298" r:id="rId44"/>
    <p:sldId id="334" r:id="rId45"/>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0551" autoAdjust="0"/>
  </p:normalViewPr>
  <p:slideViewPr>
    <p:cSldViewPr snapToGrid="0">
      <p:cViewPr varScale="1">
        <p:scale>
          <a:sx n="51" d="100"/>
          <a:sy n="51" d="100"/>
        </p:scale>
        <p:origin x="-1464" y="-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99DA59FF-8ABD-4B12-8445-6D0A44CE7034}" type="datetimeFigureOut">
              <a:rPr lang="en-US" smtClean="0"/>
              <a:pPr/>
              <a:t>20/09/2019</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A086A00B-3905-4961-B116-93B66E6E521F}" type="slidenum">
              <a:rPr lang="en-US" smtClean="0"/>
              <a:pPr/>
              <a:t>‹#›</a:t>
            </a:fld>
            <a:endParaRPr lang="en-US"/>
          </a:p>
        </p:txBody>
      </p:sp>
    </p:spTree>
    <p:extLst>
      <p:ext uri="{BB962C8B-B14F-4D97-AF65-F5344CB8AC3E}">
        <p14:creationId xmlns:p14="http://schemas.microsoft.com/office/powerpoint/2010/main" val="1925343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800" dirty="0" err="1">
                <a:latin typeface="Arial" panose="020B0604020202020204" pitchFamily="34" charset="0"/>
                <a:cs typeface="Arial" panose="020B0604020202020204" pitchFamily="34" charset="0"/>
              </a:rPr>
              <a:t>Các</a:t>
            </a:r>
            <a:r>
              <a:rPr lang="en-US" sz="3800" dirty="0">
                <a:latin typeface="Arial" panose="020B0604020202020204" pitchFamily="34" charset="0"/>
                <a:cs typeface="Arial" panose="020B0604020202020204" pitchFamily="34" charset="0"/>
              </a:rPr>
              <a:t> </a:t>
            </a:r>
            <a:r>
              <a:rPr lang="en-US" sz="3800" dirty="0" err="1">
                <a:latin typeface="Arial" panose="020B0604020202020204" pitchFamily="34" charset="0"/>
                <a:cs typeface="Arial" panose="020B0604020202020204" pitchFamily="34" charset="0"/>
              </a:rPr>
              <a:t>rối</a:t>
            </a:r>
            <a:r>
              <a:rPr lang="en-US" sz="3800" dirty="0">
                <a:latin typeface="Arial" panose="020B0604020202020204" pitchFamily="34" charset="0"/>
                <a:cs typeface="Arial" panose="020B0604020202020204" pitchFamily="34" charset="0"/>
              </a:rPr>
              <a:t> </a:t>
            </a:r>
            <a:r>
              <a:rPr lang="en-US" sz="3800" dirty="0" err="1">
                <a:latin typeface="Arial" panose="020B0604020202020204" pitchFamily="34" charset="0"/>
                <a:cs typeface="Arial" panose="020B0604020202020204" pitchFamily="34" charset="0"/>
              </a:rPr>
              <a:t>loạn</a:t>
            </a:r>
            <a:r>
              <a:rPr lang="en-US" sz="3800" dirty="0">
                <a:latin typeface="Arial" panose="020B0604020202020204" pitchFamily="34" charset="0"/>
                <a:cs typeface="Arial" panose="020B0604020202020204" pitchFamily="34" charset="0"/>
              </a:rPr>
              <a:t> di </a:t>
            </a:r>
            <a:r>
              <a:rPr lang="en-US" sz="3800" dirty="0" err="1">
                <a:latin typeface="Arial" panose="020B0604020202020204" pitchFamily="34" charset="0"/>
                <a:cs typeface="Arial" panose="020B0604020202020204" pitchFamily="34" charset="0"/>
              </a:rPr>
              <a:t>truyền</a:t>
            </a:r>
            <a:r>
              <a:rPr lang="en-US" sz="3800" dirty="0">
                <a:latin typeface="Arial" panose="020B0604020202020204" pitchFamily="34" charset="0"/>
                <a:cs typeface="Arial" panose="020B0604020202020204" pitchFamily="34" charset="0"/>
              </a:rPr>
              <a:t> </a:t>
            </a:r>
            <a:r>
              <a:rPr lang="en-US" sz="3800" dirty="0" err="1">
                <a:latin typeface="Arial" panose="020B0604020202020204" pitchFamily="34" charset="0"/>
                <a:cs typeface="Arial" panose="020B0604020202020204" pitchFamily="34" charset="0"/>
              </a:rPr>
              <a:t>kiểu</a:t>
            </a:r>
            <a:r>
              <a:rPr lang="en-US" sz="3800" dirty="0">
                <a:latin typeface="Arial" panose="020B0604020202020204" pitchFamily="34" charset="0"/>
                <a:cs typeface="Arial" panose="020B0604020202020204" pitchFamily="34" charset="0"/>
              </a:rPr>
              <a:t> Mendel : </a:t>
            </a:r>
            <a:r>
              <a:rPr lang="en-US" sz="3800" dirty="0" err="1">
                <a:latin typeface="Arial" panose="020B0604020202020204" pitchFamily="34" charset="0"/>
                <a:cs typeface="Arial" panose="020B0604020202020204" pitchFamily="34" charset="0"/>
              </a:rPr>
              <a:t>rối</a:t>
            </a:r>
            <a:r>
              <a:rPr lang="en-US" sz="3800" dirty="0">
                <a:latin typeface="Arial" panose="020B0604020202020204" pitchFamily="34" charset="0"/>
                <a:cs typeface="Arial" panose="020B0604020202020204" pitchFamily="34" charset="0"/>
              </a:rPr>
              <a:t> </a:t>
            </a:r>
            <a:r>
              <a:rPr lang="en-US" sz="3800" dirty="0" err="1">
                <a:latin typeface="Arial" panose="020B0604020202020204" pitchFamily="34" charset="0"/>
                <a:cs typeface="Arial" panose="020B0604020202020204" pitchFamily="34" charset="0"/>
              </a:rPr>
              <a:t>loạn</a:t>
            </a:r>
            <a:r>
              <a:rPr lang="en-US" sz="3800" dirty="0">
                <a:latin typeface="Arial" panose="020B0604020202020204" pitchFamily="34" charset="0"/>
                <a:cs typeface="Arial" panose="020B0604020202020204" pitchFamily="34" charset="0"/>
              </a:rPr>
              <a:t> DT do 1 gen ĐB </a:t>
            </a:r>
            <a:r>
              <a:rPr lang="en-US" sz="3800" dirty="0" err="1">
                <a:latin typeface="Arial" panose="020B0604020202020204" pitchFamily="34" charset="0"/>
                <a:cs typeface="Arial" panose="020B0604020202020204" pitchFamily="34" charset="0"/>
              </a:rPr>
              <a:t>duy</a:t>
            </a:r>
            <a:r>
              <a:rPr lang="en-US" sz="3800" dirty="0">
                <a:latin typeface="Arial" panose="020B0604020202020204" pitchFamily="34" charset="0"/>
                <a:cs typeface="Arial" panose="020B0604020202020204" pitchFamily="34" charset="0"/>
              </a:rPr>
              <a:t> </a:t>
            </a:r>
            <a:r>
              <a:rPr lang="en-US" sz="3800" dirty="0" err="1">
                <a:latin typeface="Arial" panose="020B0604020202020204" pitchFamily="34" charset="0"/>
                <a:cs typeface="Arial" panose="020B0604020202020204" pitchFamily="34" charset="0"/>
              </a:rPr>
              <a:t>nhât</a:t>
            </a:r>
            <a:r>
              <a:rPr lang="en-US" sz="3800" dirty="0">
                <a:latin typeface="Arial" panose="020B0604020202020204" pitchFamily="34" charset="0"/>
                <a:cs typeface="Arial" panose="020B0604020202020204" pitchFamily="34" charset="0"/>
              </a:rPr>
              <a:t> </a:t>
            </a:r>
            <a:r>
              <a:rPr lang="en-US" sz="3800" dirty="0" err="1">
                <a:latin typeface="Arial" panose="020B0604020202020204" pitchFamily="34" charset="0"/>
                <a:cs typeface="Arial" panose="020B0604020202020204" pitchFamily="34" charset="0"/>
              </a:rPr>
              <a:t>gồm</a:t>
            </a:r>
            <a:r>
              <a:rPr lang="en-US" sz="3800" dirty="0">
                <a:latin typeface="Arial" panose="020B0604020202020204" pitchFamily="34" charset="0"/>
                <a:cs typeface="Arial" panose="020B0604020202020204" pitchFamily="34" charset="0"/>
              </a:rPr>
              <a:t>: DT </a:t>
            </a:r>
            <a:r>
              <a:rPr lang="en-US" sz="3800" dirty="0" err="1">
                <a:latin typeface="Arial" panose="020B0604020202020204" pitchFamily="34" charset="0"/>
                <a:cs typeface="Arial" panose="020B0604020202020204" pitchFamily="34" charset="0"/>
              </a:rPr>
              <a:t>trội</a:t>
            </a:r>
            <a:r>
              <a:rPr lang="en-US" sz="3800" dirty="0">
                <a:latin typeface="Arial" panose="020B0604020202020204" pitchFamily="34" charset="0"/>
                <a:cs typeface="Arial" panose="020B0604020202020204" pitchFamily="34" charset="0"/>
              </a:rPr>
              <a:t> NST </a:t>
            </a:r>
            <a:r>
              <a:rPr lang="en-US" sz="3800" dirty="0" err="1">
                <a:latin typeface="Arial" panose="020B0604020202020204" pitchFamily="34" charset="0"/>
                <a:cs typeface="Arial" panose="020B0604020202020204" pitchFamily="34" charset="0"/>
              </a:rPr>
              <a:t>thường</a:t>
            </a:r>
            <a:r>
              <a:rPr lang="en-US" sz="3800" dirty="0">
                <a:latin typeface="Arial" panose="020B0604020202020204" pitchFamily="34" charset="0"/>
                <a:cs typeface="Arial" panose="020B0604020202020204" pitchFamily="34" charset="0"/>
              </a:rPr>
              <a:t>, DT </a:t>
            </a:r>
            <a:r>
              <a:rPr lang="en-US" sz="3800" dirty="0" err="1">
                <a:latin typeface="Arial" panose="020B0604020202020204" pitchFamily="34" charset="0"/>
                <a:cs typeface="Arial" panose="020B0604020202020204" pitchFamily="34" charset="0"/>
              </a:rPr>
              <a:t>lặn</a:t>
            </a:r>
            <a:r>
              <a:rPr lang="en-US" sz="3800" dirty="0">
                <a:latin typeface="Arial" panose="020B0604020202020204" pitchFamily="34" charset="0"/>
                <a:cs typeface="Arial" panose="020B0604020202020204" pitchFamily="34" charset="0"/>
              </a:rPr>
              <a:t> NST </a:t>
            </a:r>
            <a:r>
              <a:rPr lang="en-US" sz="3800" dirty="0" err="1">
                <a:latin typeface="Arial" panose="020B0604020202020204" pitchFamily="34" charset="0"/>
                <a:cs typeface="Arial" panose="020B0604020202020204" pitchFamily="34" charset="0"/>
              </a:rPr>
              <a:t>thường</a:t>
            </a:r>
            <a:r>
              <a:rPr lang="en-US" sz="3800" dirty="0">
                <a:latin typeface="Arial" panose="020B0604020202020204" pitchFamily="34" charset="0"/>
                <a:cs typeface="Arial" panose="020B0604020202020204" pitchFamily="34" charset="0"/>
              </a:rPr>
              <a:t> và DT </a:t>
            </a:r>
            <a:r>
              <a:rPr lang="en-US" sz="3800" dirty="0" err="1">
                <a:latin typeface="Arial" panose="020B0604020202020204" pitchFamily="34" charset="0"/>
                <a:cs typeface="Arial" panose="020B0604020202020204" pitchFamily="34" charset="0"/>
              </a:rPr>
              <a:t>giới</a:t>
            </a:r>
            <a:r>
              <a:rPr lang="en-US" sz="3800" dirty="0">
                <a:latin typeface="Arial" panose="020B0604020202020204" pitchFamily="34" charset="0"/>
                <a:cs typeface="Arial" panose="020B0604020202020204" pitchFamily="34" charset="0"/>
              </a:rPr>
              <a:t> </a:t>
            </a:r>
            <a:r>
              <a:rPr lang="en-US" sz="3800" dirty="0" err="1">
                <a:latin typeface="Arial" panose="020B0604020202020204" pitchFamily="34" charset="0"/>
                <a:cs typeface="Arial" panose="020B0604020202020204" pitchFamily="34" charset="0"/>
              </a:rPr>
              <a:t>tính</a:t>
            </a:r>
            <a:endParaRPr lang="en-US" sz="3800" dirty="0">
              <a:latin typeface="Arial" panose="020B0604020202020204" pitchFamily="34" charset="0"/>
              <a:cs typeface="Arial" panose="020B0604020202020204" pitchFamily="34" charset="0"/>
            </a:endParaRPr>
          </a:p>
          <a:p>
            <a:r>
              <a:rPr lang="en-US" sz="3800" dirty="0" err="1">
                <a:latin typeface="Arial" panose="020B0604020202020204" pitchFamily="34" charset="0"/>
                <a:cs typeface="Arial" panose="020B0604020202020204" pitchFamily="34" charset="0"/>
              </a:rPr>
              <a:t>Các</a:t>
            </a:r>
            <a:r>
              <a:rPr lang="en-US" sz="3800" dirty="0">
                <a:latin typeface="Arial" panose="020B0604020202020204" pitchFamily="34" charset="0"/>
                <a:cs typeface="Arial" panose="020B0604020202020204" pitchFamily="34" charset="0"/>
              </a:rPr>
              <a:t> </a:t>
            </a:r>
            <a:r>
              <a:rPr lang="en-US" sz="3800" dirty="0" err="1">
                <a:latin typeface="Arial" panose="020B0604020202020204" pitchFamily="34" charset="0"/>
                <a:cs typeface="Arial" panose="020B0604020202020204" pitchFamily="34" charset="0"/>
              </a:rPr>
              <a:t>rối</a:t>
            </a:r>
            <a:r>
              <a:rPr lang="en-US" sz="3800" dirty="0">
                <a:latin typeface="Arial" panose="020B0604020202020204" pitchFamily="34" charset="0"/>
                <a:cs typeface="Arial" panose="020B0604020202020204" pitchFamily="34" charset="0"/>
              </a:rPr>
              <a:t> </a:t>
            </a:r>
            <a:r>
              <a:rPr lang="en-US" sz="3800" dirty="0" err="1">
                <a:latin typeface="Arial" panose="020B0604020202020204" pitchFamily="34" charset="0"/>
                <a:cs typeface="Arial" panose="020B0604020202020204" pitchFamily="34" charset="0"/>
              </a:rPr>
              <a:t>loạn</a:t>
            </a:r>
            <a:r>
              <a:rPr lang="en-US" sz="3800" dirty="0">
                <a:latin typeface="Arial" panose="020B0604020202020204" pitchFamily="34" charset="0"/>
                <a:cs typeface="Arial" panose="020B0604020202020204" pitchFamily="34" charset="0"/>
              </a:rPr>
              <a:t> di </a:t>
            </a:r>
            <a:r>
              <a:rPr lang="en-US" sz="3800" dirty="0" err="1">
                <a:latin typeface="Arial" panose="020B0604020202020204" pitchFamily="34" charset="0"/>
                <a:cs typeface="Arial" panose="020B0604020202020204" pitchFamily="34" charset="0"/>
              </a:rPr>
              <a:t>truyền</a:t>
            </a:r>
            <a:r>
              <a:rPr lang="en-US" sz="3800" dirty="0">
                <a:latin typeface="Arial" panose="020B0604020202020204" pitchFamily="34" charset="0"/>
                <a:cs typeface="Arial" panose="020B0604020202020204" pitchFamily="34" charset="0"/>
              </a:rPr>
              <a:t> </a:t>
            </a:r>
            <a:r>
              <a:rPr lang="en-US" sz="3800" dirty="0" err="1">
                <a:latin typeface="Arial" panose="020B0604020202020204" pitchFamily="34" charset="0"/>
                <a:cs typeface="Arial" panose="020B0604020202020204" pitchFamily="34" charset="0"/>
              </a:rPr>
              <a:t>đa</a:t>
            </a:r>
            <a:r>
              <a:rPr lang="en-US" sz="3800" dirty="0">
                <a:latin typeface="Arial" panose="020B0604020202020204" pitchFamily="34" charset="0"/>
                <a:cs typeface="Arial" panose="020B0604020202020204" pitchFamily="34" charset="0"/>
              </a:rPr>
              <a:t> </a:t>
            </a:r>
            <a:r>
              <a:rPr lang="en-US" sz="3800" dirty="0" err="1">
                <a:latin typeface="Arial" panose="020B0604020202020204" pitchFamily="34" charset="0"/>
                <a:cs typeface="Arial" panose="020B0604020202020204" pitchFamily="34" charset="0"/>
              </a:rPr>
              <a:t>nhân</a:t>
            </a:r>
            <a:r>
              <a:rPr lang="en-US" sz="3800" dirty="0">
                <a:latin typeface="Arial" panose="020B0604020202020204" pitchFamily="34" charset="0"/>
                <a:cs typeface="Arial" panose="020B0604020202020204" pitchFamily="34" charset="0"/>
              </a:rPr>
              <a:t> </a:t>
            </a:r>
            <a:r>
              <a:rPr lang="en-US" sz="3800" dirty="0" err="1">
                <a:latin typeface="Arial" panose="020B0604020202020204" pitchFamily="34" charset="0"/>
                <a:cs typeface="Arial" panose="020B0604020202020204" pitchFamily="34" charset="0"/>
              </a:rPr>
              <a:t>tố</a:t>
            </a:r>
            <a:r>
              <a:rPr lang="en-US" sz="3800" dirty="0">
                <a:latin typeface="Arial" panose="020B0604020202020204" pitchFamily="34" charset="0"/>
                <a:cs typeface="Arial" panose="020B0604020202020204" pitchFamily="34" charset="0"/>
              </a:rPr>
              <a:t>: gen ĐB + MT , </a:t>
            </a:r>
            <a:r>
              <a:rPr lang="en-US" sz="3800" dirty="0" err="1">
                <a:latin typeface="Arial" panose="020B0604020202020204" pitchFamily="34" charset="0"/>
                <a:cs typeface="Arial" panose="020B0604020202020204" pitchFamily="34" charset="0"/>
              </a:rPr>
              <a:t>tường</a:t>
            </a:r>
            <a:r>
              <a:rPr lang="en-US" sz="3800" dirty="0">
                <a:latin typeface="Arial" panose="020B0604020202020204" pitchFamily="34" charset="0"/>
                <a:cs typeface="Arial" panose="020B0604020202020204" pitchFamily="34" charset="0"/>
              </a:rPr>
              <a:t> </a:t>
            </a:r>
            <a:r>
              <a:rPr lang="en-US" sz="3800" dirty="0" err="1">
                <a:latin typeface="Arial" panose="020B0604020202020204" pitchFamily="34" charset="0"/>
                <a:cs typeface="Arial" panose="020B0604020202020204" pitchFamily="34" charset="0"/>
              </a:rPr>
              <a:t>tạo</a:t>
            </a:r>
            <a:r>
              <a:rPr lang="en-US" sz="3800" dirty="0">
                <a:latin typeface="Arial" panose="020B0604020202020204" pitchFamily="34" charset="0"/>
                <a:cs typeface="Arial" panose="020B0604020202020204" pitchFamily="34" charset="0"/>
              </a:rPr>
              <a:t> </a:t>
            </a:r>
            <a:r>
              <a:rPr lang="en-US" sz="3800" dirty="0" err="1">
                <a:latin typeface="Arial" panose="020B0604020202020204" pitchFamily="34" charset="0"/>
                <a:cs typeface="Arial" panose="020B0604020202020204" pitchFamily="34" charset="0"/>
              </a:rPr>
              <a:t>nên</a:t>
            </a:r>
            <a:r>
              <a:rPr lang="en-US" sz="3800" dirty="0">
                <a:latin typeface="Arial" panose="020B0604020202020204" pitchFamily="34" charset="0"/>
                <a:cs typeface="Arial" panose="020B0604020202020204" pitchFamily="34" charset="0"/>
              </a:rPr>
              <a:t> </a:t>
            </a:r>
            <a:r>
              <a:rPr lang="en-US" sz="3800" dirty="0" err="1">
                <a:latin typeface="Arial" panose="020B0604020202020204" pitchFamily="34" charset="0"/>
                <a:cs typeface="Arial" panose="020B0604020202020204" pitchFamily="34" charset="0"/>
              </a:rPr>
              <a:t>bệnh</a:t>
            </a:r>
            <a:r>
              <a:rPr lang="en-US" sz="3800" dirty="0">
                <a:latin typeface="Arial" panose="020B0604020202020204" pitchFamily="34" charset="0"/>
                <a:cs typeface="Arial" panose="020B0604020202020204" pitchFamily="34" charset="0"/>
              </a:rPr>
              <a:t> DT </a:t>
            </a:r>
            <a:r>
              <a:rPr lang="en-US" sz="3800" dirty="0" err="1">
                <a:latin typeface="Arial" panose="020B0604020202020204" pitchFamily="34" charset="0"/>
                <a:cs typeface="Arial" panose="020B0604020202020204" pitchFamily="34" charset="0"/>
              </a:rPr>
              <a:t>phức</a:t>
            </a:r>
            <a:r>
              <a:rPr lang="en-US" sz="3800" dirty="0">
                <a:latin typeface="Arial" panose="020B0604020202020204" pitchFamily="34" charset="0"/>
                <a:cs typeface="Arial" panose="020B0604020202020204" pitchFamily="34" charset="0"/>
              </a:rPr>
              <a:t> </a:t>
            </a:r>
            <a:r>
              <a:rPr lang="en-US" sz="3800" dirty="0" err="1">
                <a:latin typeface="Arial" panose="020B0604020202020204" pitchFamily="34" charset="0"/>
                <a:cs typeface="Arial" panose="020B0604020202020204" pitchFamily="34" charset="0"/>
              </a:rPr>
              <a:t>tạp</a:t>
            </a:r>
            <a:endParaRPr lang="en-US" sz="3800" dirty="0">
              <a:latin typeface="Arial" panose="020B0604020202020204" pitchFamily="34" charset="0"/>
              <a:cs typeface="Arial" panose="020B0604020202020204" pitchFamily="34" charset="0"/>
            </a:endParaRPr>
          </a:p>
          <a:p>
            <a:r>
              <a:rPr lang="en-US" sz="3800" dirty="0" err="1">
                <a:latin typeface="Arial" panose="020B0604020202020204" pitchFamily="34" charset="0"/>
                <a:cs typeface="Arial" panose="020B0604020202020204" pitchFamily="34" charset="0"/>
              </a:rPr>
              <a:t>Rối</a:t>
            </a:r>
            <a:r>
              <a:rPr lang="en-US" sz="3800" dirty="0">
                <a:latin typeface="Arial" panose="020B0604020202020204" pitchFamily="34" charset="0"/>
                <a:cs typeface="Arial" panose="020B0604020202020204" pitchFamily="34" charset="0"/>
              </a:rPr>
              <a:t> </a:t>
            </a:r>
            <a:r>
              <a:rPr lang="en-US" sz="3800" dirty="0" err="1">
                <a:latin typeface="Arial" panose="020B0604020202020204" pitchFamily="34" charset="0"/>
                <a:cs typeface="Arial" panose="020B0604020202020204" pitchFamily="34" charset="0"/>
              </a:rPr>
              <a:t>loạn</a:t>
            </a:r>
            <a:r>
              <a:rPr lang="en-US" sz="3800" dirty="0">
                <a:latin typeface="Arial" panose="020B0604020202020204" pitchFamily="34" charset="0"/>
                <a:cs typeface="Arial" panose="020B0604020202020204" pitchFamily="34" charset="0"/>
              </a:rPr>
              <a:t> NST: </a:t>
            </a:r>
            <a:r>
              <a:rPr lang="en-US" sz="3800" dirty="0" err="1">
                <a:latin typeface="Arial" panose="020B0604020202020204" pitchFamily="34" charset="0"/>
                <a:cs typeface="Arial" panose="020B0604020202020204" pitchFamily="34" charset="0"/>
              </a:rPr>
              <a:t>rối</a:t>
            </a:r>
            <a:r>
              <a:rPr lang="en-US" sz="3800" dirty="0">
                <a:latin typeface="Arial" panose="020B0604020202020204" pitchFamily="34" charset="0"/>
                <a:cs typeface="Arial" panose="020B0604020202020204" pitchFamily="34" charset="0"/>
              </a:rPr>
              <a:t> </a:t>
            </a:r>
            <a:r>
              <a:rPr lang="en-US" sz="3800" dirty="0" err="1">
                <a:latin typeface="Arial" panose="020B0604020202020204" pitchFamily="34" charset="0"/>
                <a:cs typeface="Arial" panose="020B0604020202020204" pitchFamily="34" charset="0"/>
              </a:rPr>
              <a:t>loạn</a:t>
            </a:r>
            <a:r>
              <a:rPr lang="en-US" sz="3800" dirty="0">
                <a:latin typeface="Arial" panose="020B0604020202020204" pitchFamily="34" charset="0"/>
                <a:cs typeface="Arial" panose="020B0604020202020204" pitchFamily="34" charset="0"/>
              </a:rPr>
              <a:t> </a:t>
            </a:r>
            <a:r>
              <a:rPr lang="en-US" sz="3800" dirty="0" err="1">
                <a:latin typeface="Arial" panose="020B0604020202020204" pitchFamily="34" charset="0"/>
                <a:cs typeface="Arial" panose="020B0604020202020204" pitchFamily="34" charset="0"/>
              </a:rPr>
              <a:t>số</a:t>
            </a:r>
            <a:r>
              <a:rPr lang="en-US" sz="3800" dirty="0">
                <a:latin typeface="Arial" panose="020B0604020202020204" pitchFamily="34" charset="0"/>
                <a:cs typeface="Arial" panose="020B0604020202020204" pitchFamily="34" charset="0"/>
              </a:rPr>
              <a:t> </a:t>
            </a:r>
            <a:r>
              <a:rPr lang="en-US" sz="3800" dirty="0" err="1">
                <a:latin typeface="Arial" panose="020B0604020202020204" pitchFamily="34" charset="0"/>
                <a:cs typeface="Arial" panose="020B0604020202020204" pitchFamily="34" charset="0"/>
              </a:rPr>
              <a:t>lượng</a:t>
            </a:r>
            <a:r>
              <a:rPr lang="en-US" sz="3800" dirty="0">
                <a:latin typeface="Arial" panose="020B0604020202020204" pitchFamily="34" charset="0"/>
                <a:cs typeface="Arial" panose="020B0604020202020204" pitchFamily="34" charset="0"/>
              </a:rPr>
              <a:t> / </a:t>
            </a:r>
            <a:r>
              <a:rPr lang="en-US" sz="3800" dirty="0" err="1">
                <a:latin typeface="Arial" panose="020B0604020202020204" pitchFamily="34" charset="0"/>
                <a:cs typeface="Arial" panose="020B0604020202020204" pitchFamily="34" charset="0"/>
              </a:rPr>
              <a:t>cấu</a:t>
            </a:r>
            <a:r>
              <a:rPr lang="en-US" sz="3800" dirty="0">
                <a:latin typeface="Arial" panose="020B0604020202020204" pitchFamily="34" charset="0"/>
                <a:cs typeface="Arial" panose="020B0604020202020204" pitchFamily="34" charset="0"/>
              </a:rPr>
              <a:t> </a:t>
            </a:r>
            <a:r>
              <a:rPr lang="en-US" sz="3800" dirty="0" err="1">
                <a:latin typeface="Arial" panose="020B0604020202020204" pitchFamily="34" charset="0"/>
                <a:cs typeface="Arial" panose="020B0604020202020204" pitchFamily="34" charset="0"/>
              </a:rPr>
              <a:t>trúc</a:t>
            </a:r>
            <a:r>
              <a:rPr lang="en-US" sz="3800" dirty="0">
                <a:latin typeface="Arial" panose="020B0604020202020204" pitchFamily="34" charset="0"/>
                <a:cs typeface="Arial" panose="020B0604020202020204" pitchFamily="34" charset="0"/>
              </a:rPr>
              <a:t> NST</a:t>
            </a:r>
            <a:endParaRPr lang="en-US" sz="3600" dirty="0">
              <a:latin typeface="Arial" panose="020B0604020202020204" pitchFamily="34" charset="0"/>
              <a:cs typeface="Arial" panose="020B0604020202020204" pitchFamily="34" charset="0"/>
            </a:endParaRPr>
          </a:p>
          <a:p>
            <a:r>
              <a:rPr lang="en-US" sz="3800" dirty="0" err="1">
                <a:latin typeface="Arial" panose="020B0604020202020204" pitchFamily="34" charset="0"/>
                <a:cs typeface="Arial" panose="020B0604020202020204" pitchFamily="34" charset="0"/>
              </a:rPr>
              <a:t>Rối</a:t>
            </a:r>
            <a:r>
              <a:rPr lang="en-US" sz="3800" dirty="0">
                <a:latin typeface="Arial" panose="020B0604020202020204" pitchFamily="34" charset="0"/>
                <a:cs typeface="Arial" panose="020B0604020202020204" pitchFamily="34" charset="0"/>
              </a:rPr>
              <a:t> </a:t>
            </a:r>
            <a:r>
              <a:rPr lang="en-US" sz="3800" dirty="0" err="1">
                <a:latin typeface="Arial" panose="020B0604020202020204" pitchFamily="34" charset="0"/>
                <a:cs typeface="Arial" panose="020B0604020202020204" pitchFamily="34" charset="0"/>
              </a:rPr>
              <a:t>loạn</a:t>
            </a:r>
            <a:r>
              <a:rPr lang="en-US" sz="3800" dirty="0">
                <a:latin typeface="Arial" panose="020B0604020202020204" pitchFamily="34" charset="0"/>
                <a:cs typeface="Arial" panose="020B0604020202020204" pitchFamily="34" charset="0"/>
              </a:rPr>
              <a:t> do ty </a:t>
            </a:r>
            <a:r>
              <a:rPr lang="en-US" sz="3800" dirty="0" err="1">
                <a:latin typeface="Arial" panose="020B0604020202020204" pitchFamily="34" charset="0"/>
                <a:cs typeface="Arial" panose="020B0604020202020204" pitchFamily="34" charset="0"/>
              </a:rPr>
              <a:t>thể</a:t>
            </a:r>
            <a:r>
              <a:rPr lang="en-US" sz="3800" dirty="0">
                <a:latin typeface="Arial" panose="020B0604020202020204" pitchFamily="34" charset="0"/>
                <a:cs typeface="Arial" panose="020B0604020202020204" pitchFamily="34" charset="0"/>
              </a:rPr>
              <a:t> do gen ty </a:t>
            </a:r>
            <a:r>
              <a:rPr lang="en-US" sz="3800" dirty="0" err="1">
                <a:latin typeface="Arial" panose="020B0604020202020204" pitchFamily="34" charset="0"/>
                <a:cs typeface="Arial" panose="020B0604020202020204" pitchFamily="34" charset="0"/>
              </a:rPr>
              <a:t>thể</a:t>
            </a:r>
            <a:r>
              <a:rPr lang="en-US" sz="3800" dirty="0">
                <a:latin typeface="Arial" panose="020B0604020202020204" pitchFamily="34" charset="0"/>
                <a:cs typeface="Arial" panose="020B0604020202020204" pitchFamily="34" charset="0"/>
              </a:rPr>
              <a:t> </a:t>
            </a:r>
            <a:r>
              <a:rPr lang="en-US" sz="3800" dirty="0" err="1">
                <a:latin typeface="Arial" panose="020B0604020202020204" pitchFamily="34" charset="0"/>
                <a:cs typeface="Arial" panose="020B0604020202020204" pitchFamily="34" charset="0"/>
              </a:rPr>
              <a:t>gây</a:t>
            </a:r>
            <a:r>
              <a:rPr lang="en-US" sz="3800" dirty="0">
                <a:latin typeface="Arial" panose="020B0604020202020204" pitchFamily="34" charset="0"/>
                <a:cs typeface="Arial" panose="020B0604020202020204" pitchFamily="34" charset="0"/>
              </a:rPr>
              <a:t> ra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Quy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tắc</a:t>
            </a:r>
            <a:r>
              <a:rPr lang="en-US" sz="1200" b="0" i="0" kern="1200" dirty="0">
                <a:solidFill>
                  <a:schemeClr val="tx1"/>
                </a:solidFill>
                <a:effectLst/>
                <a:latin typeface="+mn-lt"/>
                <a:ea typeface="+mn-ea"/>
                <a:cs typeface="+mn-cs"/>
              </a:rPr>
              <a:t> Mendel </a:t>
            </a:r>
            <a:r>
              <a:rPr lang="en-US" sz="1200" b="0" i="0" kern="1200" dirty="0" err="1">
                <a:solidFill>
                  <a:schemeClr val="tx1"/>
                </a:solidFill>
                <a:effectLst/>
                <a:latin typeface="+mn-lt"/>
                <a:ea typeface="+mn-ea"/>
                <a:cs typeface="+mn-cs"/>
              </a:rPr>
              <a:t>thứ</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nhất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Quy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tắc</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đồng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dạng</a:t>
            </a:r>
            <a:r>
              <a:rPr lang="en-US" sz="1200" b="0" i="0" kern="1200" dirty="0">
                <a:solidFill>
                  <a:schemeClr val="tx1"/>
                </a:solidFill>
                <a:effectLst/>
                <a:latin typeface="+mn-lt"/>
                <a:ea typeface="+mn-ea"/>
                <a:cs typeface="+mn-cs"/>
              </a:rPr>
              <a:t>: P </a:t>
            </a:r>
            <a:r>
              <a:rPr lang="en-US" sz="1200" b="0" i="0" kern="1200" dirty="0" err="1">
                <a:solidFill>
                  <a:schemeClr val="tx1"/>
                </a:solidFill>
                <a:effectLst/>
                <a:latin typeface="+mn-lt"/>
                <a:ea typeface="+mn-ea"/>
                <a:cs typeface="+mn-cs"/>
              </a:rPr>
              <a:t>thuần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chủng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trội</a:t>
            </a:r>
            <a:r>
              <a:rPr lang="en-US" sz="1200" b="0" i="0" kern="1200" dirty="0">
                <a:solidFill>
                  <a:schemeClr val="tx1"/>
                </a:solidFill>
                <a:effectLst/>
                <a:latin typeface="+mn-lt"/>
                <a:ea typeface="+mn-ea"/>
                <a:cs typeface="+mn-cs"/>
              </a:rPr>
              <a:t> x </a:t>
            </a:r>
            <a:r>
              <a:rPr lang="en-US" sz="1200" b="0" i="0" kern="1200" dirty="0" err="1">
                <a:solidFill>
                  <a:schemeClr val="tx1"/>
                </a:solidFill>
                <a:effectLst/>
                <a:latin typeface="+mn-lt"/>
                <a:ea typeface="+mn-ea"/>
                <a:cs typeface="+mn-cs"/>
              </a:rPr>
              <a:t>lặn</a:t>
            </a:r>
            <a:r>
              <a:rPr lang="en-US" sz="1200" b="0" i="0" kern="1200" dirty="0">
                <a:solidFill>
                  <a:schemeClr val="tx1"/>
                </a:solidFill>
                <a:effectLst/>
                <a:latin typeface="+mn-lt"/>
                <a:ea typeface="+mn-ea"/>
                <a:cs typeface="+mn-cs"/>
              </a:rPr>
              <a:t>: con 100% </a:t>
            </a:r>
            <a:r>
              <a:rPr lang="en-US" sz="1200" b="0" i="0" kern="1200" dirty="0" err="1">
                <a:solidFill>
                  <a:schemeClr val="tx1"/>
                </a:solidFill>
                <a:effectLst/>
                <a:latin typeface="+mn-lt"/>
                <a:ea typeface="+mn-ea"/>
                <a:cs typeface="+mn-cs"/>
              </a:rPr>
              <a:t>dị</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hợp</a:t>
            </a:r>
            <a:r>
              <a:rPr lang="en-US" sz="1200" b="0" i="0" kern="1200" dirty="0">
                <a:solidFill>
                  <a:schemeClr val="tx1"/>
                </a:solidFill>
                <a:effectLst/>
                <a:latin typeface="+mn-lt"/>
                <a:ea typeface="+mn-ea"/>
                <a:cs typeface="+mn-cs"/>
              </a:rPr>
              <a:t> </a:t>
            </a:r>
            <a:r>
              <a:rPr lang="vi-VN" sz="1200" b="0" i="0" kern="1200" dirty="0">
                <a:solidFill>
                  <a:schemeClr val="tx1"/>
                </a:solidFill>
                <a:effectLst/>
                <a:latin typeface="+mn-lt"/>
                <a:ea typeface="+mn-ea"/>
                <a:cs typeface="+mn-cs"/>
              </a:rPr>
              <a:t>Các cơ thể F1 đồng tính, mang tính trạng trội của bố hoặc mẹ</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Quy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tắc</a:t>
            </a:r>
            <a:r>
              <a:rPr lang="en-US" sz="1200" b="0" i="0" kern="1200" dirty="0">
                <a:solidFill>
                  <a:schemeClr val="tx1"/>
                </a:solidFill>
                <a:effectLst/>
                <a:latin typeface="+mn-lt"/>
                <a:ea typeface="+mn-ea"/>
                <a:cs typeface="+mn-cs"/>
              </a:rPr>
              <a:t> Mendel </a:t>
            </a:r>
            <a:r>
              <a:rPr lang="en-US" sz="1200" b="0" i="0" kern="1200" dirty="0" err="1">
                <a:solidFill>
                  <a:schemeClr val="tx1"/>
                </a:solidFill>
                <a:effectLst/>
                <a:latin typeface="+mn-lt"/>
                <a:ea typeface="+mn-ea"/>
                <a:cs typeface="+mn-cs"/>
              </a:rPr>
              <a:t>thứ</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hai</a:t>
            </a:r>
            <a:r>
              <a:rPr lang="en-US" sz="1200" b="0" i="0" kern="1200" dirty="0">
                <a:solidFill>
                  <a:schemeClr val="tx1"/>
                </a:solidFill>
                <a:effectLst/>
                <a:latin typeface="+mn-lt"/>
                <a:ea typeface="+mn-ea"/>
                <a:cs typeface="+mn-cs"/>
              </a:rPr>
              <a:t>- </a:t>
            </a:r>
            <a:r>
              <a:rPr lang="vi-VN" sz="1200" b="1" i="1" kern="1200" dirty="0">
                <a:solidFill>
                  <a:schemeClr val="tx1"/>
                </a:solidFill>
                <a:effectLst/>
                <a:latin typeface="+mn-lt"/>
                <a:ea typeface="+mn-ea"/>
                <a:cs typeface="+mn-cs"/>
              </a:rPr>
              <a:t>Định luật phân tính:</a:t>
            </a:r>
            <a:r>
              <a:rPr lang="vi-VN" sz="1200" b="0" i="0" kern="1200" dirty="0">
                <a:solidFill>
                  <a:schemeClr val="tx1"/>
                </a:solidFill>
                <a:effectLst/>
                <a:latin typeface="+mn-lt"/>
                <a:ea typeface="+mn-ea"/>
                <a:cs typeface="+mn-cs"/>
              </a:rPr>
              <a:t> Các cơ thể F2 có sự phân tính theo tỉ lệ xấp xĩ 3 trội: 1 lặn.</a:t>
            </a:r>
            <a:r>
              <a:rPr lang="vi-VN" dirty="0"/>
              <a:t/>
            </a:r>
            <a:br>
              <a:rPr lang="vi-VN" dirty="0"/>
            </a:br>
            <a:r>
              <a:rPr lang="vi-VN" sz="1200" b="0" i="0" kern="1200" dirty="0">
                <a:solidFill>
                  <a:schemeClr val="tx1"/>
                </a:solidFill>
                <a:effectLst/>
                <a:latin typeface="+mn-lt"/>
                <a:ea typeface="+mn-ea"/>
                <a:cs typeface="+mn-cs"/>
              </a:rPr>
              <a:t>Trong trường hợp trội không hoàn toàn, F1 thể hiện tính trạng trung gian giữa cha và mẹ, F2 phân tính theo tỉ lệ 1:2:1</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Quy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tắc</a:t>
            </a:r>
            <a:r>
              <a:rPr lang="en-US" sz="1200" b="0" i="0" kern="1200" dirty="0">
                <a:solidFill>
                  <a:schemeClr val="tx1"/>
                </a:solidFill>
                <a:effectLst/>
                <a:latin typeface="+mn-lt"/>
                <a:ea typeface="+mn-ea"/>
                <a:cs typeface="+mn-cs"/>
              </a:rPr>
              <a:t> 3: </a:t>
            </a:r>
            <a:r>
              <a:rPr lang="en-US" sz="1200" b="0" i="0" kern="1200" dirty="0" err="1">
                <a:solidFill>
                  <a:schemeClr val="tx1"/>
                </a:solidFill>
                <a:effectLst/>
                <a:latin typeface="+mn-lt"/>
                <a:ea typeface="+mn-ea"/>
                <a:cs typeface="+mn-cs"/>
              </a:rPr>
              <a:t>Phân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độc</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lập</a:t>
            </a:r>
            <a:r>
              <a:rPr lang="en-US" sz="1200" b="0" i="0" kern="1200" dirty="0">
                <a:solidFill>
                  <a:schemeClr val="tx1"/>
                </a:solidFill>
                <a:effectLst/>
                <a:latin typeface="+mn-lt"/>
                <a:ea typeface="+mn-ea"/>
                <a:cs typeface="+mn-cs"/>
              </a:rPr>
              <a:t>. - </a:t>
            </a:r>
            <a:r>
              <a:rPr lang="en-US" sz="1200" b="1" i="1" kern="1200" dirty="0" err="1">
                <a:solidFill>
                  <a:schemeClr val="tx1"/>
                </a:solidFill>
                <a:effectLst/>
                <a:latin typeface="+mn-lt"/>
                <a:ea typeface="+mn-ea"/>
                <a:cs typeface="+mn-cs"/>
              </a:rPr>
              <a:t>Định</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luật</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phân</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ly</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độc</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lập</a:t>
            </a:r>
            <a:r>
              <a:rPr lang="en-US" sz="1200" b="1" i="1"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Sự</a:t>
            </a:r>
            <a:r>
              <a:rPr lang="en-US" sz="1200" b="0" i="0" kern="1200" dirty="0">
                <a:solidFill>
                  <a:schemeClr val="tx1"/>
                </a:solidFill>
                <a:effectLst/>
                <a:latin typeface="+mn-lt"/>
                <a:ea typeface="+mn-ea"/>
                <a:cs typeface="+mn-cs"/>
              </a:rPr>
              <a:t> di </a:t>
            </a:r>
            <a:r>
              <a:rPr lang="en-US" sz="1200" b="0" i="0" kern="1200" dirty="0" err="1">
                <a:solidFill>
                  <a:schemeClr val="tx1"/>
                </a:solidFill>
                <a:effectLst/>
                <a:latin typeface="+mn-lt"/>
                <a:ea typeface="+mn-ea"/>
                <a:cs typeface="+mn-cs"/>
              </a:rPr>
              <a:t>truyền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của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cặp</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tính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trạng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này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không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phụ</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thuộc</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vào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sự</a:t>
            </a:r>
            <a:r>
              <a:rPr lang="en-US" sz="1200" b="0" i="0" kern="1200" dirty="0">
                <a:solidFill>
                  <a:schemeClr val="tx1"/>
                </a:solidFill>
                <a:effectLst/>
                <a:latin typeface="+mn-lt"/>
                <a:ea typeface="+mn-ea"/>
                <a:cs typeface="+mn-cs"/>
              </a:rPr>
              <a:t> di </a:t>
            </a:r>
            <a:r>
              <a:rPr lang="en-US" sz="1200" b="0" i="0" kern="1200" dirty="0" err="1">
                <a:solidFill>
                  <a:schemeClr val="tx1"/>
                </a:solidFill>
                <a:effectLst/>
                <a:latin typeface="+mn-lt"/>
                <a:ea typeface="+mn-ea"/>
                <a:cs typeface="+mn-cs"/>
              </a:rPr>
              <a:t>truyền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của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cặp</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tính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trạng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kia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lai</a:t>
            </a:r>
            <a:r>
              <a:rPr lang="en-US" sz="1200" b="0" i="0" kern="1200" dirty="0">
                <a:solidFill>
                  <a:schemeClr val="tx1"/>
                </a:solidFill>
                <a:effectLst/>
                <a:latin typeface="+mn-lt"/>
                <a:ea typeface="+mn-ea"/>
                <a:cs typeface="+mn-cs"/>
              </a:rPr>
              <a:t> 2, 3 </a:t>
            </a:r>
            <a:r>
              <a:rPr lang="en-US" sz="1200" b="0" i="0" kern="1200" dirty="0" err="1">
                <a:solidFill>
                  <a:schemeClr val="tx1"/>
                </a:solidFill>
                <a:effectLst/>
                <a:latin typeface="+mn-lt"/>
                <a:ea typeface="+mn-ea"/>
                <a:cs typeface="+mn-cs"/>
              </a:rPr>
              <a:t>hoặc</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nhiều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cặp</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tính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trạng</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endParaRPr lang="en-US" sz="3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A086A00B-3905-4961-B116-93B66E6E521F}" type="slidenum">
              <a:rPr lang="en-US" smtClean="0"/>
              <a:pPr/>
              <a:t>3</a:t>
            </a:fld>
            <a:endParaRPr lang="en-US"/>
          </a:p>
        </p:txBody>
      </p:sp>
    </p:spTree>
    <p:extLst>
      <p:ext uri="{BB962C8B-B14F-4D97-AF65-F5344CB8AC3E}">
        <p14:creationId xmlns:p14="http://schemas.microsoft.com/office/powerpoint/2010/main" val="15057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300" dirty="0"/>
              <a:t>Tần suất xuất hiện:</a:t>
            </a:r>
            <a:br>
              <a:rPr lang="vi-VN" sz="1300" dirty="0"/>
            </a:br>
            <a:r>
              <a:rPr lang="vi-VN" sz="1300" dirty="0"/>
              <a:t>•Khoảng </a:t>
            </a:r>
            <a:r>
              <a:rPr lang="vi-VN" sz="1300" b="1" dirty="0"/>
              <a:t>5x10-6</a:t>
            </a:r>
            <a:br>
              <a:rPr lang="vi-VN" sz="1300" b="1" dirty="0"/>
            </a:br>
            <a:r>
              <a:rPr lang="vi-VN" sz="1300" dirty="0"/>
              <a:t>•Nhưng chỉ đòi hỏi có một đột biến ở một trong hai alen</a:t>
            </a:r>
            <a:br>
              <a:rPr lang="vi-VN" sz="1300" dirty="0"/>
            </a:br>
            <a:r>
              <a:rPr lang="vi-VN" sz="1300" dirty="0"/>
              <a:t> </a:t>
            </a:r>
            <a:r>
              <a:rPr lang="vi-VN" sz="1300" b="1" dirty="0"/>
              <a:t>Tần suất kỳ vọng khoảng 1/100</a:t>
            </a:r>
            <a:r>
              <a:rPr lang="en-US" sz="1300" b="1" dirty="0"/>
              <a:t>.</a:t>
            </a:r>
            <a:r>
              <a:rPr lang="vi-VN" sz="1300" b="1" dirty="0"/>
              <a:t>000</a:t>
            </a:r>
            <a:r>
              <a:rPr lang="vi-VN" dirty="0"/>
              <a:t> </a:t>
            </a:r>
            <a:br>
              <a:rPr lang="vi-VN" dirty="0"/>
            </a:br>
            <a:endParaRPr lang="en-US" dirty="0"/>
          </a:p>
          <a:p>
            <a:r>
              <a:rPr lang="en-US" dirty="0"/>
              <a:t>T</a:t>
            </a:r>
            <a:r>
              <a:rPr lang="vi-VN" sz="1300" dirty="0"/>
              <a:t>rước khi kết luận về một NB mang rối loạn DT (do đột biến mới – trội) có</a:t>
            </a:r>
            <a:r>
              <a:rPr lang="en-US" sz="1300" dirty="0"/>
              <a:t> </a:t>
            </a:r>
            <a:r>
              <a:rPr lang="vi-VN" sz="1300" dirty="0"/>
              <a:t>bố mẹ, anh em ruột không bệnh thì cần xem xét:</a:t>
            </a:r>
            <a:br>
              <a:rPr lang="vi-VN" sz="1300" dirty="0"/>
            </a:br>
            <a:r>
              <a:rPr lang="vi-VN" sz="1300" dirty="0"/>
              <a:t>• </a:t>
            </a:r>
            <a:r>
              <a:rPr lang="vi-VN" sz="1300" b="1" dirty="0"/>
              <a:t>Gen có thể được di truyền từ một trong hai bố mẹ:</a:t>
            </a:r>
            <a:br>
              <a:rPr lang="vi-VN" sz="1300" b="1" dirty="0"/>
            </a:br>
            <a:r>
              <a:rPr lang="vi-VN" sz="1300" dirty="0"/>
              <a:t>• Nhưng cha/mẹ là người có độ biểu hiện rất thấp</a:t>
            </a:r>
            <a:br>
              <a:rPr lang="vi-VN" sz="1300" dirty="0"/>
            </a:br>
            <a:r>
              <a:rPr lang="vi-VN" sz="1300" dirty="0"/>
              <a:t>• Hoặc mang gen có tính thấm không hoàn toàn.</a:t>
            </a:r>
            <a:br>
              <a:rPr lang="vi-VN" sz="1300" dirty="0"/>
            </a:br>
            <a:r>
              <a:rPr lang="vi-VN" sz="1300" dirty="0"/>
              <a:t>• </a:t>
            </a:r>
            <a:r>
              <a:rPr lang="vi-VN" sz="1300" b="1" dirty="0"/>
              <a:t>Hiện tượng gen có nguồn gốc ngoài hôn thú:</a:t>
            </a:r>
            <a:br>
              <a:rPr lang="vi-VN" sz="1300" b="1" dirty="0"/>
            </a:br>
            <a:r>
              <a:rPr lang="vi-VN" sz="1300" dirty="0"/>
              <a:t>• Có thể xảy ra trong xã hội</a:t>
            </a:r>
            <a:br>
              <a:rPr lang="vi-VN" sz="1300" dirty="0"/>
            </a:br>
            <a:r>
              <a:rPr lang="vi-VN" sz="1300" dirty="0"/>
              <a:t>• VD: Nghiên cứu ngẫu nhiên ở các trẻ em Mỹ:</a:t>
            </a:r>
            <a:br>
              <a:rPr lang="vi-VN" sz="1300" dirty="0"/>
            </a:br>
            <a:r>
              <a:rPr lang="vi-VN" sz="1300" dirty="0"/>
              <a:t>• Thấy có khoảng 5% có mang gen nguồn gốc bố ngoài hôn thú.</a:t>
            </a:r>
            <a:r>
              <a:rPr lang="vi-VN" dirty="0"/>
              <a:t> </a:t>
            </a:r>
            <a:br>
              <a:rPr lang="vi-VN" dirty="0"/>
            </a:br>
            <a:endParaRPr lang="en-US" dirty="0"/>
          </a:p>
        </p:txBody>
      </p:sp>
      <p:sp>
        <p:nvSpPr>
          <p:cNvPr id="4" name="Slide Number Placeholder 3"/>
          <p:cNvSpPr>
            <a:spLocks noGrp="1"/>
          </p:cNvSpPr>
          <p:nvPr>
            <p:ph type="sldNum" sz="quarter" idx="10"/>
          </p:nvPr>
        </p:nvSpPr>
        <p:spPr/>
        <p:txBody>
          <a:bodyPr/>
          <a:lstStyle/>
          <a:p>
            <a:fld id="{A086A00B-3905-4961-B116-93B66E6E521F}" type="slidenum">
              <a:rPr lang="en-US" smtClean="0"/>
              <a:pPr/>
              <a:t>16</a:t>
            </a:fld>
            <a:endParaRPr lang="en-US"/>
          </a:p>
        </p:txBody>
      </p:sp>
    </p:spTree>
    <p:extLst>
      <p:ext uri="{BB962C8B-B14F-4D97-AF65-F5344CB8AC3E}">
        <p14:creationId xmlns:p14="http://schemas.microsoft.com/office/powerpoint/2010/main" val="3576325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vi-VN" sz="1300" b="1" dirty="0"/>
              <a:t>Bệnh Huntington hoặc bệnh thận đa nang ở người trưởng thành</a:t>
            </a:r>
            <a:r>
              <a:rPr lang="vi-VN" sz="1300" dirty="0"/>
              <a:t/>
            </a:r>
            <a:br>
              <a:rPr lang="vi-VN" sz="1300" dirty="0"/>
            </a:br>
            <a:r>
              <a:rPr lang="vi-VN" sz="1300" dirty="0"/>
              <a:t>• Gen đột biến có ngay từ thời kỳ mang thai</a:t>
            </a:r>
            <a:br>
              <a:rPr lang="vi-VN" sz="1300" dirty="0"/>
            </a:br>
            <a:r>
              <a:rPr lang="vi-VN" sz="1300" dirty="0"/>
              <a:t>• Nhưng không có các biểu hiện lâm sàng ở thời kỳ niên thiếu</a:t>
            </a:r>
            <a:br>
              <a:rPr lang="vi-VN" sz="1300" dirty="0"/>
            </a:br>
            <a:r>
              <a:rPr lang="vi-VN" sz="1300" dirty="0"/>
              <a:t>• Tới tuổi trưởng thành (về già) mới biểu hiện bệnh.</a:t>
            </a:r>
            <a:r>
              <a:rPr lang="vi-VN" dirty="0"/>
              <a:t> </a:t>
            </a:r>
            <a:br>
              <a:rPr lang="vi-VN" dirty="0"/>
            </a:br>
            <a:r>
              <a:rPr lang="vi-VN" b="1" dirty="0">
                <a:effectLst/>
              </a:rPr>
              <a:t>Hội chứng loét ống tiêu hóa - u nhiều tuyến nội tiết:</a:t>
            </a:r>
            <a:r>
              <a:rPr lang="vi-VN" dirty="0">
                <a:effectLst/>
              </a:rPr>
              <a:t/>
            </a:r>
            <a:br>
              <a:rPr lang="vi-VN" dirty="0">
                <a:effectLst/>
              </a:rPr>
            </a:br>
            <a:r>
              <a:rPr lang="vi-VN" dirty="0">
                <a:effectLst/>
              </a:rPr>
              <a:t>• Các NB trong gia đình được di truyền loại gen bệnh như nhau</a:t>
            </a:r>
            <a:br>
              <a:rPr lang="vi-VN" dirty="0">
                <a:effectLst/>
              </a:rPr>
            </a:br>
            <a:r>
              <a:rPr lang="vi-VN" dirty="0">
                <a:effectLst/>
              </a:rPr>
              <a:t>• Nhưng kết quả biểu hiện lâm sàng khác nhau:</a:t>
            </a:r>
            <a:br>
              <a:rPr lang="vi-VN" dirty="0">
                <a:effectLst/>
              </a:rPr>
            </a:br>
            <a:r>
              <a:rPr lang="vi-VN" dirty="0">
                <a:effectLst/>
              </a:rPr>
              <a:t>• Người biểu hiện là bệnh loét miệng nối</a:t>
            </a:r>
            <a:br>
              <a:rPr lang="vi-VN" dirty="0">
                <a:effectLst/>
              </a:rPr>
            </a:br>
            <a:r>
              <a:rPr lang="vi-VN" dirty="0">
                <a:effectLst/>
              </a:rPr>
              <a:t>• Người thì giảm glucose huyết, sỏi thận</a:t>
            </a:r>
            <a:br>
              <a:rPr lang="vi-VN" dirty="0">
                <a:effectLst/>
              </a:rPr>
            </a:br>
            <a:r>
              <a:rPr lang="vi-VN" dirty="0">
                <a:effectLst/>
              </a:rPr>
              <a:t>• Đa u mỡ ở da, bán manh hai thái dương...</a:t>
            </a:r>
            <a:br>
              <a:rPr lang="vi-VN" dirty="0">
                <a:effectLst/>
              </a:rPr>
            </a:br>
            <a:r>
              <a:rPr lang="vi-VN" dirty="0">
                <a:effectLst/>
              </a:rPr>
              <a:t> Nhận biết các thành viên này cùng mang một gen bệnh: khó khă</a:t>
            </a:r>
            <a:r>
              <a:rPr lang="en-US" dirty="0"/>
              <a:t>n</a:t>
            </a:r>
            <a:r>
              <a:rPr lang="vi-VN" dirty="0"/>
              <a:t/>
            </a:r>
            <a:br>
              <a:rPr lang="vi-VN" dirty="0"/>
            </a:br>
            <a:endParaRPr lang="en-US" dirty="0"/>
          </a:p>
          <a:p>
            <a:endParaRPr lang="en-US" dirty="0"/>
          </a:p>
        </p:txBody>
      </p:sp>
      <p:sp>
        <p:nvSpPr>
          <p:cNvPr id="4" name="Slide Number Placeholder 3"/>
          <p:cNvSpPr>
            <a:spLocks noGrp="1"/>
          </p:cNvSpPr>
          <p:nvPr>
            <p:ph type="sldNum" sz="quarter" idx="10"/>
          </p:nvPr>
        </p:nvSpPr>
        <p:spPr/>
        <p:txBody>
          <a:bodyPr/>
          <a:lstStyle/>
          <a:p>
            <a:fld id="{A086A00B-3905-4961-B116-93B66E6E521F}" type="slidenum">
              <a:rPr lang="en-US" smtClean="0"/>
              <a:pPr/>
              <a:t>17</a:t>
            </a:fld>
            <a:endParaRPr lang="en-US"/>
          </a:p>
        </p:txBody>
      </p:sp>
    </p:spTree>
    <p:extLst>
      <p:ext uri="{BB962C8B-B14F-4D97-AF65-F5344CB8AC3E}">
        <p14:creationId xmlns:p14="http://schemas.microsoft.com/office/powerpoint/2010/main" val="3525289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300" dirty="0"/>
              <a:t>•Bệnh do ĐB trội thường gây bất thường:</a:t>
            </a:r>
            <a:br>
              <a:rPr lang="vi-VN" sz="1300" dirty="0"/>
            </a:br>
            <a:r>
              <a:rPr lang="vi-VN" sz="1300" dirty="0"/>
              <a:t>•Các loại protein điều hòa các con đường chuyển hóa phức tạp</a:t>
            </a:r>
            <a:br>
              <a:rPr lang="vi-VN" sz="1300" dirty="0"/>
            </a:br>
            <a:r>
              <a:rPr lang="vi-VN" sz="1300" dirty="0"/>
              <a:t>•Hoặc các protein cấu trúc.</a:t>
            </a:r>
            <a:br>
              <a:rPr lang="vi-VN" sz="1300" dirty="0"/>
            </a:br>
            <a:r>
              <a:rPr lang="vi-VN" sz="1300" dirty="0"/>
              <a:t>•Hơn 4458 bệnh di truyền alen trội đã được phát hiện</a:t>
            </a:r>
            <a:r>
              <a:rPr lang="vi-VN" dirty="0"/>
              <a:t> </a:t>
            </a:r>
            <a:br>
              <a:rPr lang="vi-VN" dirty="0"/>
            </a:br>
            <a:endParaRPr lang="en-US" dirty="0"/>
          </a:p>
          <a:p>
            <a:r>
              <a:rPr lang="vi-VN" b="1" i="1" dirty="0">
                <a:effectLst/>
              </a:rPr>
              <a:t>Hội chứng Marfan (hội chứng tay vượn):</a:t>
            </a:r>
            <a:br>
              <a:rPr lang="vi-VN" b="1" i="1" dirty="0">
                <a:effectLst/>
              </a:rPr>
            </a:br>
            <a:r>
              <a:rPr lang="vi-VN" dirty="0">
                <a:effectLst/>
              </a:rPr>
              <a:t>• </a:t>
            </a:r>
            <a:r>
              <a:rPr lang="en-US" dirty="0" err="1">
                <a:effectLst/>
              </a:rPr>
              <a:t>Hội</a:t>
            </a:r>
            <a:r>
              <a:rPr lang="en-US" dirty="0">
                <a:effectLst/>
              </a:rPr>
              <a:t> </a:t>
            </a:r>
            <a:r>
              <a:rPr lang="en-US" dirty="0" err="1">
                <a:effectLst/>
              </a:rPr>
              <a:t>chứng</a:t>
            </a:r>
            <a:r>
              <a:rPr lang="en-US" dirty="0">
                <a:effectLst/>
              </a:rPr>
              <a:t> </a:t>
            </a:r>
            <a:r>
              <a:rPr lang="en-US" dirty="0" err="1">
                <a:effectLst/>
              </a:rPr>
              <a:t>Marfan</a:t>
            </a:r>
            <a:r>
              <a:rPr lang="en-US" dirty="0">
                <a:effectLst/>
              </a:rPr>
              <a:t> </a:t>
            </a:r>
            <a:r>
              <a:rPr lang="en-US" dirty="0" err="1">
                <a:effectLst/>
              </a:rPr>
              <a:t>là</a:t>
            </a:r>
            <a:r>
              <a:rPr lang="en-US" dirty="0">
                <a:effectLst/>
              </a:rPr>
              <a:t> </a:t>
            </a:r>
            <a:r>
              <a:rPr lang="en-US" dirty="0" err="1">
                <a:effectLst/>
              </a:rPr>
              <a:t>một</a:t>
            </a:r>
            <a:r>
              <a:rPr lang="en-US" dirty="0">
                <a:effectLst/>
              </a:rPr>
              <a:t> </a:t>
            </a:r>
            <a:r>
              <a:rPr lang="en-US" dirty="0" err="1">
                <a:effectLst/>
              </a:rPr>
              <a:t>bệnh</a:t>
            </a:r>
            <a:r>
              <a:rPr lang="en-US" dirty="0">
                <a:effectLst/>
              </a:rPr>
              <a:t> </a:t>
            </a:r>
            <a:r>
              <a:rPr lang="en-US" dirty="0" err="1">
                <a:effectLst/>
              </a:rPr>
              <a:t>lý</a:t>
            </a:r>
            <a:r>
              <a:rPr lang="en-US" dirty="0">
                <a:effectLst/>
              </a:rPr>
              <a:t> di </a:t>
            </a:r>
            <a:r>
              <a:rPr lang="en-US" dirty="0" err="1">
                <a:effectLst/>
              </a:rPr>
              <a:t>truyền</a:t>
            </a:r>
            <a:r>
              <a:rPr lang="en-US" dirty="0">
                <a:effectLst/>
              </a:rPr>
              <a:t> </a:t>
            </a:r>
            <a:r>
              <a:rPr lang="en-US" dirty="0" err="1">
                <a:effectLst/>
              </a:rPr>
              <a:t>trội</a:t>
            </a:r>
            <a:r>
              <a:rPr lang="en-US" dirty="0">
                <a:effectLst/>
              </a:rPr>
              <a:t> </a:t>
            </a:r>
            <a:r>
              <a:rPr lang="en-US" dirty="0" err="1">
                <a:effectLst/>
              </a:rPr>
              <a:t>hoàn</a:t>
            </a:r>
            <a:r>
              <a:rPr lang="en-US" dirty="0">
                <a:effectLst/>
              </a:rPr>
              <a:t> </a:t>
            </a:r>
            <a:r>
              <a:rPr lang="en-US" dirty="0" err="1">
                <a:effectLst/>
              </a:rPr>
              <a:t>toàn</a:t>
            </a:r>
            <a:r>
              <a:rPr lang="en-US" dirty="0">
                <a:effectLst/>
              </a:rPr>
              <a:t>, </a:t>
            </a:r>
            <a:r>
              <a:rPr lang="en-US" dirty="0" err="1">
                <a:effectLst/>
              </a:rPr>
              <a:t>nhưng</a:t>
            </a:r>
            <a:r>
              <a:rPr lang="en-US" dirty="0">
                <a:effectLst/>
              </a:rPr>
              <a:t> </a:t>
            </a:r>
            <a:r>
              <a:rPr lang="en-US" dirty="0" err="1">
                <a:effectLst/>
              </a:rPr>
              <a:t>với</a:t>
            </a:r>
            <a:r>
              <a:rPr lang="en-US" dirty="0">
                <a:effectLst/>
              </a:rPr>
              <a:t> </a:t>
            </a:r>
            <a:r>
              <a:rPr lang="en-US" dirty="0" err="1">
                <a:effectLst/>
              </a:rPr>
              <a:t>độ</a:t>
            </a:r>
            <a:r>
              <a:rPr lang="en-US" dirty="0">
                <a:effectLst/>
              </a:rPr>
              <a:t> </a:t>
            </a:r>
            <a:r>
              <a:rPr lang="en-US" dirty="0" err="1">
                <a:effectLst/>
              </a:rPr>
              <a:t>biểu</a:t>
            </a:r>
            <a:r>
              <a:rPr lang="en-US" dirty="0">
                <a:effectLst/>
              </a:rPr>
              <a:t> </a:t>
            </a:r>
            <a:r>
              <a:rPr lang="en-US" dirty="0" err="1">
                <a:effectLst/>
              </a:rPr>
              <a:t>hiện</a:t>
            </a:r>
            <a:r>
              <a:rPr lang="en-US" dirty="0">
                <a:effectLst/>
              </a:rPr>
              <a:t> </a:t>
            </a:r>
            <a:r>
              <a:rPr lang="en-US" dirty="0" err="1">
                <a:effectLst/>
              </a:rPr>
              <a:t>thay</a:t>
            </a:r>
            <a:r>
              <a:rPr lang="en-US" dirty="0">
                <a:effectLst/>
              </a:rPr>
              <a:t> </a:t>
            </a:r>
            <a:r>
              <a:rPr lang="en-US" dirty="0" err="1">
                <a:effectLst/>
              </a:rPr>
              <a:t>đổi</a:t>
            </a:r>
            <a:r>
              <a:rPr lang="en-US" dirty="0">
                <a:effectLst/>
              </a:rPr>
              <a:t>, </a:t>
            </a:r>
            <a:r>
              <a:rPr lang="en-US" dirty="0" err="1">
                <a:effectLst/>
              </a:rPr>
              <a:t>liên</a:t>
            </a:r>
            <a:r>
              <a:rPr lang="en-US" dirty="0">
                <a:effectLst/>
              </a:rPr>
              <a:t> </a:t>
            </a:r>
            <a:r>
              <a:rPr lang="en-US" dirty="0" err="1">
                <a:effectLst/>
              </a:rPr>
              <a:t>quan</a:t>
            </a:r>
            <a:r>
              <a:rPr lang="en-US" dirty="0">
                <a:effectLst/>
              </a:rPr>
              <a:t> </a:t>
            </a:r>
            <a:r>
              <a:rPr lang="en-US" dirty="0" err="1">
                <a:effectLst/>
              </a:rPr>
              <a:t>đến</a:t>
            </a:r>
            <a:r>
              <a:rPr lang="en-US" dirty="0">
                <a:effectLst/>
              </a:rPr>
              <a:t> </a:t>
            </a:r>
            <a:r>
              <a:rPr lang="en-US" dirty="0" err="1">
                <a:effectLst/>
              </a:rPr>
              <a:t>bất</a:t>
            </a:r>
            <a:r>
              <a:rPr lang="en-US" dirty="0">
                <a:effectLst/>
              </a:rPr>
              <a:t> </a:t>
            </a:r>
            <a:r>
              <a:rPr lang="en-US" dirty="0" err="1">
                <a:effectLst/>
              </a:rPr>
              <a:t>thường</a:t>
            </a:r>
            <a:r>
              <a:rPr lang="en-US" dirty="0">
                <a:effectLst/>
              </a:rPr>
              <a:t> </a:t>
            </a:r>
            <a:r>
              <a:rPr lang="en-US" dirty="0" err="1">
                <a:effectLst/>
              </a:rPr>
              <a:t>mô</a:t>
            </a:r>
            <a:r>
              <a:rPr lang="en-US" dirty="0">
                <a:effectLst/>
              </a:rPr>
              <a:t> </a:t>
            </a:r>
            <a:r>
              <a:rPr lang="en-US" dirty="0" err="1">
                <a:effectLst/>
              </a:rPr>
              <a:t>liên</a:t>
            </a:r>
            <a:r>
              <a:rPr lang="en-US" dirty="0">
                <a:effectLst/>
              </a:rPr>
              <a:t> </a:t>
            </a:r>
            <a:r>
              <a:rPr lang="en-US" dirty="0" err="1">
                <a:effectLst/>
              </a:rPr>
              <a:t>kết</a:t>
            </a:r>
            <a:r>
              <a:rPr lang="en-US" dirty="0">
                <a:effectLst/>
              </a:rPr>
              <a:t>. </a:t>
            </a:r>
            <a:r>
              <a:rPr lang="en-US" dirty="0" err="1">
                <a:effectLst/>
              </a:rPr>
              <a:t>Các</a:t>
            </a:r>
            <a:r>
              <a:rPr lang="en-US" dirty="0">
                <a:effectLst/>
              </a:rPr>
              <a:t> </a:t>
            </a:r>
            <a:r>
              <a:rPr lang="en-US" dirty="0" err="1">
                <a:effectLst/>
              </a:rPr>
              <a:t>cơ</a:t>
            </a:r>
            <a:r>
              <a:rPr lang="en-US" dirty="0">
                <a:effectLst/>
              </a:rPr>
              <a:t> </a:t>
            </a:r>
            <a:r>
              <a:rPr lang="en-US" dirty="0" err="1">
                <a:effectLst/>
              </a:rPr>
              <a:t>quan</a:t>
            </a:r>
            <a:r>
              <a:rPr lang="en-US" dirty="0">
                <a:effectLst/>
              </a:rPr>
              <a:t> </a:t>
            </a:r>
            <a:r>
              <a:rPr lang="en-US" dirty="0" err="1">
                <a:effectLst/>
              </a:rPr>
              <a:t>bị</a:t>
            </a:r>
            <a:r>
              <a:rPr lang="en-US" dirty="0">
                <a:effectLst/>
              </a:rPr>
              <a:t> </a:t>
            </a:r>
            <a:r>
              <a:rPr lang="en-US" dirty="0" err="1">
                <a:effectLst/>
              </a:rPr>
              <a:t>ảnh</a:t>
            </a:r>
            <a:r>
              <a:rPr lang="en-US" dirty="0">
                <a:effectLst/>
              </a:rPr>
              <a:t> </a:t>
            </a:r>
            <a:r>
              <a:rPr lang="en-US" dirty="0" err="1">
                <a:effectLst/>
              </a:rPr>
              <a:t>hưởng</a:t>
            </a:r>
            <a:r>
              <a:rPr lang="en-US" dirty="0">
                <a:effectLst/>
              </a:rPr>
              <a:t> </a:t>
            </a:r>
            <a:r>
              <a:rPr lang="en-US" dirty="0" err="1">
                <a:effectLst/>
              </a:rPr>
              <a:t>nhiều</a:t>
            </a:r>
            <a:r>
              <a:rPr lang="en-US" dirty="0">
                <a:effectLst/>
              </a:rPr>
              <a:t> </a:t>
            </a:r>
            <a:r>
              <a:rPr lang="en-US" dirty="0" err="1">
                <a:effectLst/>
              </a:rPr>
              <a:t>nhất</a:t>
            </a:r>
            <a:r>
              <a:rPr lang="en-US" dirty="0">
                <a:effectLst/>
              </a:rPr>
              <a:t> </a:t>
            </a:r>
            <a:r>
              <a:rPr lang="en-US" dirty="0" err="1">
                <a:effectLst/>
              </a:rPr>
              <a:t>là</a:t>
            </a:r>
            <a:r>
              <a:rPr lang="en-US" dirty="0">
                <a:effectLst/>
              </a:rPr>
              <a:t> </a:t>
            </a:r>
            <a:r>
              <a:rPr lang="en-US" dirty="0" err="1">
                <a:effectLst/>
              </a:rPr>
              <a:t>mắt</a:t>
            </a:r>
            <a:r>
              <a:rPr lang="en-US" dirty="0">
                <a:effectLst/>
              </a:rPr>
              <a:t>, </a:t>
            </a:r>
            <a:r>
              <a:rPr lang="en-US" dirty="0" err="1">
                <a:effectLst/>
              </a:rPr>
              <a:t>xương</a:t>
            </a:r>
            <a:r>
              <a:rPr lang="en-US" dirty="0">
                <a:effectLst/>
              </a:rPr>
              <a:t>, </a:t>
            </a:r>
            <a:r>
              <a:rPr lang="en-US" dirty="0" err="1">
                <a:effectLst/>
              </a:rPr>
              <a:t>hệ</a:t>
            </a:r>
            <a:r>
              <a:rPr lang="en-US" dirty="0">
                <a:effectLst/>
              </a:rPr>
              <a:t> </a:t>
            </a:r>
            <a:r>
              <a:rPr lang="en-US" dirty="0" err="1">
                <a:effectLst/>
              </a:rPr>
              <a:t>tim</a:t>
            </a:r>
            <a:r>
              <a:rPr lang="en-US" dirty="0">
                <a:effectLst/>
              </a:rPr>
              <a:t> </a:t>
            </a:r>
            <a:r>
              <a:rPr lang="en-US" dirty="0" err="1">
                <a:effectLst/>
              </a:rPr>
              <a:t>mạch</a:t>
            </a:r>
            <a:r>
              <a:rPr lang="en-US" dirty="0">
                <a:effectLst/>
              </a:rPr>
              <a:t>. </a:t>
            </a:r>
            <a:r>
              <a:rPr lang="en-US" dirty="0" err="1">
                <a:effectLst/>
              </a:rPr>
              <a:t>Gien</a:t>
            </a:r>
            <a:r>
              <a:rPr lang="en-US" dirty="0">
                <a:effectLst/>
              </a:rPr>
              <a:t> </a:t>
            </a:r>
            <a:r>
              <a:rPr lang="en-US" i="1" dirty="0">
                <a:effectLst/>
              </a:rPr>
              <a:t>FBN1 </a:t>
            </a:r>
            <a:r>
              <a:rPr lang="en-US" dirty="0">
                <a:effectLst/>
              </a:rPr>
              <a:t>(</a:t>
            </a:r>
            <a:r>
              <a:rPr lang="en-US" dirty="0" err="1">
                <a:effectLst/>
              </a:rPr>
              <a:t>trên</a:t>
            </a:r>
            <a:r>
              <a:rPr lang="en-US" dirty="0">
                <a:effectLst/>
              </a:rPr>
              <a:t> NST </a:t>
            </a:r>
            <a:r>
              <a:rPr lang="en-US" dirty="0" err="1">
                <a:effectLst/>
              </a:rPr>
              <a:t>số</a:t>
            </a:r>
            <a:r>
              <a:rPr lang="en-US" dirty="0">
                <a:effectLst/>
              </a:rPr>
              <a:t> 5), </a:t>
            </a:r>
            <a:r>
              <a:rPr lang="en-US" dirty="0" err="1">
                <a:effectLst/>
              </a:rPr>
              <a:t>đột</a:t>
            </a:r>
            <a:r>
              <a:rPr lang="en-US" dirty="0">
                <a:effectLst/>
              </a:rPr>
              <a:t> </a:t>
            </a:r>
            <a:r>
              <a:rPr lang="en-US" dirty="0" err="1">
                <a:effectLst/>
              </a:rPr>
              <a:t>biến</a:t>
            </a:r>
            <a:r>
              <a:rPr lang="en-US" dirty="0">
                <a:effectLst/>
              </a:rPr>
              <a:t> </a:t>
            </a:r>
            <a:r>
              <a:rPr lang="en-US" dirty="0" err="1">
                <a:effectLst/>
              </a:rPr>
              <a:t>trong</a:t>
            </a:r>
            <a:r>
              <a:rPr lang="en-US" dirty="0">
                <a:effectLst/>
              </a:rPr>
              <a:t> </a:t>
            </a:r>
            <a:r>
              <a:rPr lang="en-US" dirty="0" err="1">
                <a:effectLst/>
              </a:rPr>
              <a:t>các</a:t>
            </a:r>
            <a:r>
              <a:rPr lang="en-US" dirty="0">
                <a:effectLst/>
              </a:rPr>
              <a:t> </a:t>
            </a:r>
            <a:r>
              <a:rPr lang="en-US" dirty="0" err="1">
                <a:effectLst/>
              </a:rPr>
              <a:t>trường</a:t>
            </a:r>
            <a:r>
              <a:rPr lang="en-US" dirty="0">
                <a:effectLst/>
              </a:rPr>
              <a:t> </a:t>
            </a:r>
            <a:r>
              <a:rPr lang="en-US" dirty="0" err="1">
                <a:effectLst/>
              </a:rPr>
              <a:t>hợp</a:t>
            </a:r>
            <a:r>
              <a:rPr lang="en-US" dirty="0">
                <a:effectLst/>
              </a:rPr>
              <a:t> </a:t>
            </a:r>
            <a:r>
              <a:rPr lang="en-US" dirty="0" err="1">
                <a:effectLst/>
              </a:rPr>
              <a:t>hội</a:t>
            </a:r>
            <a:r>
              <a:rPr lang="en-US" dirty="0">
                <a:effectLst/>
              </a:rPr>
              <a:t> </a:t>
            </a:r>
            <a:r>
              <a:rPr lang="en-US" dirty="0" err="1">
                <a:effectLst/>
              </a:rPr>
              <a:t>chứng</a:t>
            </a:r>
            <a:r>
              <a:rPr lang="en-US" dirty="0">
                <a:effectLst/>
              </a:rPr>
              <a:t> </a:t>
            </a:r>
            <a:r>
              <a:rPr lang="en-US" dirty="0" err="1">
                <a:effectLst/>
              </a:rPr>
              <a:t>Marfan</a:t>
            </a:r>
            <a:r>
              <a:rPr lang="en-US" dirty="0">
                <a:effectLst/>
              </a:rPr>
              <a:t>, </a:t>
            </a:r>
            <a:r>
              <a:rPr lang="en-US" dirty="0" err="1">
                <a:effectLst/>
              </a:rPr>
              <a:t>mã</a:t>
            </a:r>
            <a:r>
              <a:rPr lang="en-US" dirty="0">
                <a:effectLst/>
              </a:rPr>
              <a:t> </a:t>
            </a:r>
            <a:r>
              <a:rPr lang="en-US" dirty="0" err="1">
                <a:effectLst/>
              </a:rPr>
              <a:t>hóa</a:t>
            </a:r>
            <a:r>
              <a:rPr lang="en-US" dirty="0">
                <a:effectLst/>
              </a:rPr>
              <a:t> </a:t>
            </a:r>
            <a:r>
              <a:rPr lang="en-US" dirty="0" err="1">
                <a:effectLst/>
              </a:rPr>
              <a:t>cho</a:t>
            </a:r>
            <a:r>
              <a:rPr lang="en-US" dirty="0">
                <a:effectLst/>
              </a:rPr>
              <a:t> protein </a:t>
            </a:r>
            <a:r>
              <a:rPr lang="en-US" dirty="0" err="1">
                <a:effectLst/>
              </a:rPr>
              <a:t>fibrillin</a:t>
            </a:r>
            <a:r>
              <a:rPr lang="en-US" dirty="0">
                <a:effectLst/>
              </a:rPr>
              <a:t> 1 </a:t>
            </a:r>
            <a:r>
              <a:rPr lang="en-US" dirty="0" err="1">
                <a:effectLst/>
              </a:rPr>
              <a:t>quan</a:t>
            </a:r>
            <a:r>
              <a:rPr lang="en-US" dirty="0">
                <a:effectLst/>
              </a:rPr>
              <a:t> </a:t>
            </a:r>
            <a:r>
              <a:rPr lang="en-US" dirty="0" err="1">
                <a:effectLst/>
              </a:rPr>
              <a:t>trọng</a:t>
            </a:r>
            <a:r>
              <a:rPr lang="en-US" dirty="0">
                <a:effectLst/>
              </a:rPr>
              <a:t> </a:t>
            </a:r>
            <a:r>
              <a:rPr lang="en-US" dirty="0" err="1">
                <a:effectLst/>
              </a:rPr>
              <a:t>trong</a:t>
            </a:r>
            <a:r>
              <a:rPr lang="en-US" dirty="0">
                <a:effectLst/>
              </a:rPr>
              <a:t> </a:t>
            </a:r>
            <a:r>
              <a:rPr lang="en-US" dirty="0" err="1">
                <a:effectLst/>
              </a:rPr>
              <a:t>kết</a:t>
            </a:r>
            <a:r>
              <a:rPr lang="en-US" dirty="0">
                <a:effectLst/>
              </a:rPr>
              <a:t> </a:t>
            </a:r>
            <a:r>
              <a:rPr lang="en-US" dirty="0" err="1">
                <a:effectLst/>
              </a:rPr>
              <a:t>dính</a:t>
            </a:r>
            <a:r>
              <a:rPr lang="en-US" dirty="0">
                <a:effectLst/>
              </a:rPr>
              <a:t> </a:t>
            </a:r>
            <a:r>
              <a:rPr lang="en-US" dirty="0" err="1">
                <a:effectLst/>
              </a:rPr>
              <a:t>với</a:t>
            </a:r>
            <a:r>
              <a:rPr lang="en-US" dirty="0">
                <a:effectLst/>
              </a:rPr>
              <a:t> </a:t>
            </a:r>
            <a:r>
              <a:rPr lang="en-US" dirty="0" err="1">
                <a:effectLst/>
              </a:rPr>
              <a:t>chất</a:t>
            </a:r>
            <a:r>
              <a:rPr lang="en-US" dirty="0">
                <a:effectLst/>
              </a:rPr>
              <a:t> </a:t>
            </a:r>
            <a:r>
              <a:rPr lang="en-US" dirty="0" err="1">
                <a:effectLst/>
              </a:rPr>
              <a:t>nền</a:t>
            </a:r>
            <a:r>
              <a:rPr lang="en-US" dirty="0">
                <a:effectLst/>
              </a:rPr>
              <a:t> </a:t>
            </a:r>
            <a:r>
              <a:rPr lang="en-US" dirty="0" err="1">
                <a:effectLst/>
              </a:rPr>
              <a:t>ngoại</a:t>
            </a:r>
            <a:r>
              <a:rPr lang="en-US" dirty="0">
                <a:effectLst/>
              </a:rPr>
              <a:t> </a:t>
            </a:r>
            <a:r>
              <a:rPr lang="en-US" dirty="0" err="1">
                <a:effectLst/>
              </a:rPr>
              <a:t>bào</a:t>
            </a:r>
            <a:r>
              <a:rPr lang="en-US" dirty="0">
                <a:effectLst/>
              </a:rPr>
              <a:t>. </a:t>
            </a:r>
          </a:p>
          <a:p>
            <a:endParaRPr lang="en-US" dirty="0"/>
          </a:p>
        </p:txBody>
      </p:sp>
      <p:sp>
        <p:nvSpPr>
          <p:cNvPr id="4" name="Slide Number Placeholder 3"/>
          <p:cNvSpPr>
            <a:spLocks noGrp="1"/>
          </p:cNvSpPr>
          <p:nvPr>
            <p:ph type="sldNum" sz="quarter" idx="10"/>
          </p:nvPr>
        </p:nvSpPr>
        <p:spPr/>
        <p:txBody>
          <a:bodyPr/>
          <a:lstStyle/>
          <a:p>
            <a:fld id="{A086A00B-3905-4961-B116-93B66E6E521F}" type="slidenum">
              <a:rPr lang="en-US" smtClean="0"/>
              <a:pPr/>
              <a:t>18</a:t>
            </a:fld>
            <a:endParaRPr lang="en-US"/>
          </a:p>
        </p:txBody>
      </p:sp>
    </p:spTree>
    <p:extLst>
      <p:ext uri="{BB962C8B-B14F-4D97-AF65-F5344CB8AC3E}">
        <p14:creationId xmlns:p14="http://schemas.microsoft.com/office/powerpoint/2010/main" val="407484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fr-FR" sz="1300" dirty="0"/>
              <a:t>(</a:t>
            </a:r>
            <a:r>
              <a:rPr lang="fr-FR" sz="1300" dirty="0" err="1"/>
              <a:t>Trong</a:t>
            </a:r>
            <a:r>
              <a:rPr lang="fr-FR" sz="1300" dirty="0"/>
              <a:t> </a:t>
            </a:r>
            <a:r>
              <a:rPr lang="fr-FR" sz="1300" dirty="0" err="1"/>
              <a:t>hình</a:t>
            </a:r>
            <a:r>
              <a:rPr lang="fr-FR" sz="1300" dirty="0"/>
              <a:t> GH, </a:t>
            </a:r>
            <a:r>
              <a:rPr lang="fr-FR" sz="1300" dirty="0" err="1"/>
              <a:t>quí</a:t>
            </a:r>
            <a:r>
              <a:rPr lang="fr-FR" sz="1300" dirty="0"/>
              <a:t> </a:t>
            </a:r>
            <a:r>
              <a:rPr lang="fr-FR" sz="1300" dirty="0" err="1"/>
              <a:t>vị</a:t>
            </a:r>
            <a:r>
              <a:rPr lang="fr-FR" sz="1300" dirty="0"/>
              <a:t> </a:t>
            </a:r>
            <a:r>
              <a:rPr lang="fr-FR" sz="1300" dirty="0" err="1"/>
              <a:t>thấy</a:t>
            </a:r>
            <a:r>
              <a:rPr lang="fr-FR" sz="1300" dirty="0"/>
              <a:t> </a:t>
            </a:r>
            <a:r>
              <a:rPr lang="fr-FR" sz="1300" dirty="0" err="1"/>
              <a:t>điều</a:t>
            </a:r>
            <a:r>
              <a:rPr lang="fr-FR" sz="1300" dirty="0"/>
              <a:t> </a:t>
            </a:r>
            <a:r>
              <a:rPr lang="fr-FR" sz="1300" dirty="0" err="1"/>
              <a:t>gì</a:t>
            </a:r>
            <a:r>
              <a:rPr lang="fr-FR" sz="1300" dirty="0"/>
              <a:t> </a:t>
            </a:r>
            <a:r>
              <a:rPr lang="fr-FR" sz="1300" dirty="0" err="1"/>
              <a:t>lạ</a:t>
            </a:r>
            <a:r>
              <a:rPr lang="fr-FR" sz="1300" dirty="0"/>
              <a:t>, </a:t>
            </a:r>
            <a:r>
              <a:rPr lang="fr-FR" sz="1300" dirty="0" err="1"/>
              <a:t>thế</a:t>
            </a:r>
            <a:r>
              <a:rPr lang="fr-FR" sz="1300" dirty="0"/>
              <a:t> </a:t>
            </a:r>
            <a:r>
              <a:rPr lang="fr-FR" sz="1300" dirty="0" err="1"/>
              <a:t>hệ</a:t>
            </a:r>
            <a:r>
              <a:rPr lang="fr-FR" sz="1300" dirty="0"/>
              <a:t> III </a:t>
            </a:r>
            <a:r>
              <a:rPr lang="fr-FR" sz="1300" dirty="0" err="1"/>
              <a:t>có</a:t>
            </a:r>
            <a:r>
              <a:rPr lang="fr-FR" sz="1300" dirty="0"/>
              <a:t> con </a:t>
            </a:r>
            <a:r>
              <a:rPr lang="fr-FR" sz="1300" dirty="0" err="1"/>
              <a:t>bị</a:t>
            </a:r>
            <a:r>
              <a:rPr lang="fr-FR" sz="1300" dirty="0"/>
              <a:t> </a:t>
            </a:r>
            <a:r>
              <a:rPr lang="fr-FR" sz="1300" dirty="0" err="1"/>
              <a:t>chết</a:t>
            </a:r>
            <a:r>
              <a:rPr lang="fr-FR" sz="1300" dirty="0"/>
              <a:t>), IQ </a:t>
            </a:r>
            <a:r>
              <a:rPr lang="fr-FR" sz="1300" dirty="0" err="1"/>
              <a:t>bình</a:t>
            </a:r>
            <a:r>
              <a:rPr lang="fr-FR" sz="1300" dirty="0"/>
              <a:t> th</a:t>
            </a:r>
            <a:r>
              <a:rPr lang="vi-VN" sz="1300" dirty="0"/>
              <a:t>ư</a:t>
            </a:r>
            <a:r>
              <a:rPr lang="en-US" sz="1300" dirty="0" err="1"/>
              <a:t>ờng</a:t>
            </a:r>
            <a:endParaRPr lang="fr-FR" sz="1300" dirty="0"/>
          </a:p>
          <a:p>
            <a:pPr defTabSz="966612">
              <a:defRPr/>
            </a:pPr>
            <a:endParaRPr lang="fr-FR" sz="1300" dirty="0"/>
          </a:p>
          <a:p>
            <a:pPr defTabSz="966612">
              <a:defRPr/>
            </a:pPr>
            <a:r>
              <a:rPr lang="fr-FR" sz="1300" dirty="0" err="1"/>
              <a:t>Bệnh</a:t>
            </a:r>
            <a:r>
              <a:rPr lang="fr-FR" sz="1300" dirty="0"/>
              <a:t> </a:t>
            </a:r>
            <a:r>
              <a:rPr lang="fr-FR" sz="1300" dirty="0" err="1"/>
              <a:t>bất</a:t>
            </a:r>
            <a:r>
              <a:rPr lang="fr-FR" sz="1300" dirty="0"/>
              <a:t> </a:t>
            </a:r>
            <a:r>
              <a:rPr lang="fr-FR" sz="1300" dirty="0" err="1"/>
              <a:t>sản</a:t>
            </a:r>
            <a:r>
              <a:rPr lang="fr-FR" sz="1300" dirty="0"/>
              <a:t> </a:t>
            </a:r>
            <a:r>
              <a:rPr lang="fr-FR" sz="1300" dirty="0" err="1"/>
              <a:t>sụn</a:t>
            </a:r>
            <a:r>
              <a:rPr lang="fr-FR" sz="1300" dirty="0"/>
              <a:t> là </a:t>
            </a:r>
            <a:r>
              <a:rPr lang="fr-FR" sz="1300" dirty="0" err="1"/>
              <a:t>một</a:t>
            </a:r>
            <a:r>
              <a:rPr lang="fr-FR" sz="1300" dirty="0"/>
              <a:t> </a:t>
            </a:r>
            <a:r>
              <a:rPr lang="fr-FR" sz="1300" dirty="0" err="1"/>
              <a:t>bệnh</a:t>
            </a:r>
            <a:r>
              <a:rPr lang="fr-FR" sz="1300" dirty="0"/>
              <a:t> </a:t>
            </a:r>
            <a:r>
              <a:rPr lang="fr-FR" sz="1300" dirty="0" err="1"/>
              <a:t>lý</a:t>
            </a:r>
            <a:r>
              <a:rPr lang="fr-FR" sz="1300" dirty="0"/>
              <a:t> di </a:t>
            </a:r>
            <a:r>
              <a:rPr lang="fr-FR" sz="1300" dirty="0" err="1"/>
              <a:t>truyền</a:t>
            </a:r>
            <a:r>
              <a:rPr lang="fr-FR" sz="1300" dirty="0"/>
              <a:t> </a:t>
            </a:r>
            <a:r>
              <a:rPr lang="fr-FR" sz="1300" dirty="0" err="1"/>
              <a:t>trội</a:t>
            </a:r>
            <a:r>
              <a:rPr lang="fr-FR" sz="1300" dirty="0"/>
              <a:t> </a:t>
            </a:r>
            <a:r>
              <a:rPr lang="fr-FR" sz="1300" dirty="0" err="1"/>
              <a:t>không</a:t>
            </a:r>
            <a:r>
              <a:rPr lang="fr-FR" sz="1300" dirty="0"/>
              <a:t> </a:t>
            </a:r>
            <a:r>
              <a:rPr lang="fr-FR" sz="1300" dirty="0" err="1"/>
              <a:t>hoàn</a:t>
            </a:r>
            <a:r>
              <a:rPr lang="fr-FR" sz="1300" dirty="0"/>
              <a:t> </a:t>
            </a:r>
            <a:r>
              <a:rPr lang="fr-FR" sz="1300" dirty="0" err="1"/>
              <a:t>toàn</a:t>
            </a:r>
            <a:r>
              <a:rPr lang="fr-FR" sz="1300" dirty="0"/>
              <a:t>, </a:t>
            </a:r>
            <a:r>
              <a:rPr lang="fr-FR" sz="1300" dirty="0" err="1"/>
              <a:t>tần</a:t>
            </a:r>
            <a:r>
              <a:rPr lang="fr-FR" sz="1300" dirty="0"/>
              <a:t> </a:t>
            </a:r>
            <a:r>
              <a:rPr lang="fr-FR" sz="1300" dirty="0" err="1"/>
              <a:t>suất</a:t>
            </a:r>
            <a:r>
              <a:rPr lang="fr-FR" sz="1300" dirty="0"/>
              <a:t> </a:t>
            </a:r>
            <a:r>
              <a:rPr lang="fr-FR" sz="1300" dirty="0" err="1"/>
              <a:t>khoảng</a:t>
            </a:r>
            <a:r>
              <a:rPr lang="fr-FR" sz="1300" dirty="0"/>
              <a:t> 1/25000. </a:t>
            </a:r>
            <a:r>
              <a:rPr lang="fr-FR" sz="1300" dirty="0" err="1"/>
              <a:t>Bệnh</a:t>
            </a:r>
            <a:r>
              <a:rPr lang="fr-FR" sz="1300" dirty="0"/>
              <a:t> </a:t>
            </a:r>
            <a:r>
              <a:rPr lang="fr-FR" sz="1300" dirty="0" err="1"/>
              <a:t>liên</a:t>
            </a:r>
            <a:r>
              <a:rPr lang="fr-FR" sz="1300" dirty="0"/>
              <a:t> </a:t>
            </a:r>
            <a:r>
              <a:rPr lang="fr-FR" sz="1300" dirty="0" err="1"/>
              <a:t>quan</a:t>
            </a:r>
            <a:r>
              <a:rPr lang="fr-FR" sz="1300" dirty="0"/>
              <a:t> </a:t>
            </a:r>
            <a:r>
              <a:rPr lang="fr-FR" sz="1300" dirty="0" err="1"/>
              <a:t>đến</a:t>
            </a:r>
            <a:r>
              <a:rPr lang="fr-FR" sz="1300" dirty="0"/>
              <a:t> </a:t>
            </a:r>
            <a:r>
              <a:rPr lang="fr-FR" sz="1300" dirty="0" err="1"/>
              <a:t>gien</a:t>
            </a:r>
            <a:r>
              <a:rPr lang="fr-FR" sz="1300" dirty="0"/>
              <a:t> </a:t>
            </a:r>
            <a:r>
              <a:rPr lang="fr-FR" sz="1300" dirty="0" err="1"/>
              <a:t>đột</a:t>
            </a:r>
            <a:r>
              <a:rPr lang="fr-FR" sz="1300" dirty="0"/>
              <a:t> </a:t>
            </a:r>
            <a:r>
              <a:rPr lang="fr-FR" sz="1300" dirty="0" err="1"/>
              <a:t>biến</a:t>
            </a:r>
            <a:r>
              <a:rPr lang="fr-FR" sz="1300" dirty="0"/>
              <a:t> </a:t>
            </a:r>
            <a:r>
              <a:rPr lang="fr-FR" sz="1300" dirty="0" err="1"/>
              <a:t>gien</a:t>
            </a:r>
            <a:r>
              <a:rPr lang="fr-FR" sz="1300" dirty="0"/>
              <a:t> FGFR3, </a:t>
            </a:r>
            <a:r>
              <a:rPr lang="fr-FR" sz="1300" dirty="0" err="1"/>
              <a:t>trên</a:t>
            </a:r>
            <a:r>
              <a:rPr lang="fr-FR" sz="1300" dirty="0"/>
              <a:t> NST </a:t>
            </a:r>
            <a:r>
              <a:rPr lang="fr-FR" sz="1300" dirty="0" err="1"/>
              <a:t>số</a:t>
            </a:r>
            <a:r>
              <a:rPr lang="fr-FR" sz="1300" dirty="0"/>
              <a:t> 4, </a:t>
            </a:r>
            <a:r>
              <a:rPr lang="fr-FR" sz="1300" dirty="0" err="1"/>
              <a:t>gây</a:t>
            </a:r>
            <a:r>
              <a:rPr lang="fr-FR" sz="1300" dirty="0"/>
              <a:t> </a:t>
            </a:r>
            <a:r>
              <a:rPr lang="fr-FR" sz="1300" dirty="0" err="1"/>
              <a:t>bất</a:t>
            </a:r>
            <a:r>
              <a:rPr lang="fr-FR" sz="1300" dirty="0"/>
              <a:t> </a:t>
            </a:r>
            <a:r>
              <a:rPr lang="fr-FR" sz="1300" dirty="0" err="1"/>
              <a:t>thường</a:t>
            </a:r>
            <a:r>
              <a:rPr lang="fr-FR" sz="1300" dirty="0"/>
              <a:t> </a:t>
            </a:r>
            <a:r>
              <a:rPr lang="fr-FR" sz="1300" dirty="0" err="1"/>
              <a:t>hình</a:t>
            </a:r>
            <a:r>
              <a:rPr lang="fr-FR" sz="1300" dirty="0"/>
              <a:t> </a:t>
            </a:r>
            <a:r>
              <a:rPr lang="fr-FR" sz="1300" dirty="0" err="1"/>
              <a:t>thành</a:t>
            </a:r>
            <a:r>
              <a:rPr lang="fr-FR" sz="1300" dirty="0"/>
              <a:t> </a:t>
            </a:r>
            <a:r>
              <a:rPr lang="fr-FR" sz="1300" dirty="0" err="1"/>
              <a:t>sụn</a:t>
            </a:r>
            <a:r>
              <a:rPr lang="fr-FR" sz="1300" dirty="0"/>
              <a:t>.</a:t>
            </a:r>
            <a:endParaRPr lang="en-US" sz="1300" dirty="0"/>
          </a:p>
          <a:p>
            <a:endParaRPr lang="en-US" dirty="0"/>
          </a:p>
          <a:p>
            <a:pPr defTabSz="966612">
              <a:defRPr/>
            </a:pPr>
            <a:r>
              <a:rPr lang="fr-FR" sz="1300" dirty="0" err="1"/>
              <a:t>Triệu</a:t>
            </a:r>
            <a:r>
              <a:rPr lang="fr-FR" sz="1300" dirty="0"/>
              <a:t> </a:t>
            </a:r>
            <a:r>
              <a:rPr lang="fr-FR" sz="1300" dirty="0" err="1"/>
              <a:t>chứng</a:t>
            </a:r>
            <a:r>
              <a:rPr lang="fr-FR" sz="1300" dirty="0"/>
              <a:t> </a:t>
            </a:r>
            <a:r>
              <a:rPr lang="fr-FR" sz="1300" dirty="0" err="1"/>
              <a:t>lâm</a:t>
            </a:r>
            <a:r>
              <a:rPr lang="fr-FR" sz="1300" dirty="0"/>
              <a:t> </a:t>
            </a:r>
            <a:r>
              <a:rPr lang="fr-FR" sz="1300" dirty="0" err="1"/>
              <a:t>sàng</a:t>
            </a:r>
            <a:r>
              <a:rPr lang="fr-FR" sz="1300" dirty="0"/>
              <a:t> </a:t>
            </a:r>
            <a:r>
              <a:rPr lang="fr-FR" sz="1300" dirty="0" err="1"/>
              <a:t>điển</a:t>
            </a:r>
            <a:r>
              <a:rPr lang="fr-FR" sz="1300" dirty="0"/>
              <a:t> </a:t>
            </a:r>
            <a:r>
              <a:rPr lang="fr-FR" sz="1300" dirty="0" err="1"/>
              <a:t>hình</a:t>
            </a:r>
            <a:r>
              <a:rPr lang="fr-FR" sz="1300" dirty="0"/>
              <a:t> </a:t>
            </a:r>
            <a:r>
              <a:rPr lang="fr-FR" sz="1300" dirty="0" err="1"/>
              <a:t>gồm</a:t>
            </a:r>
            <a:r>
              <a:rPr lang="fr-FR" sz="1300" dirty="0"/>
              <a:t> </a:t>
            </a:r>
            <a:r>
              <a:rPr lang="fr-FR" sz="1300" dirty="0" err="1"/>
              <a:t>thân</a:t>
            </a:r>
            <a:r>
              <a:rPr lang="fr-FR" sz="1300" dirty="0"/>
              <a:t> </a:t>
            </a:r>
            <a:r>
              <a:rPr lang="fr-FR" sz="1300" dirty="0" err="1"/>
              <a:t>hình</a:t>
            </a:r>
            <a:r>
              <a:rPr lang="fr-FR" sz="1300" dirty="0"/>
              <a:t> </a:t>
            </a:r>
            <a:r>
              <a:rPr lang="fr-FR" sz="1300" dirty="0" err="1"/>
              <a:t>lùn</a:t>
            </a:r>
            <a:r>
              <a:rPr lang="fr-FR" sz="1300" dirty="0"/>
              <a:t>, </a:t>
            </a:r>
            <a:r>
              <a:rPr lang="fr-FR" sz="1300" dirty="0" err="1"/>
              <a:t>chân</a:t>
            </a:r>
            <a:r>
              <a:rPr lang="fr-FR" sz="1300" dirty="0"/>
              <a:t> </a:t>
            </a:r>
            <a:r>
              <a:rPr lang="fr-FR" sz="1300" dirty="0" err="1"/>
              <a:t>tay</a:t>
            </a:r>
            <a:r>
              <a:rPr lang="fr-FR" sz="1300" dirty="0"/>
              <a:t> </a:t>
            </a:r>
            <a:r>
              <a:rPr lang="fr-FR" sz="1300" dirty="0" err="1"/>
              <a:t>ngắn</a:t>
            </a:r>
            <a:r>
              <a:rPr lang="fr-FR" sz="1300" dirty="0"/>
              <a:t>, </a:t>
            </a:r>
            <a:r>
              <a:rPr lang="fr-FR" sz="1300" dirty="0" err="1"/>
              <a:t>đầu</a:t>
            </a:r>
            <a:r>
              <a:rPr lang="fr-FR" sz="1300" dirty="0"/>
              <a:t> to, </a:t>
            </a:r>
            <a:r>
              <a:rPr lang="fr-FR" sz="1300" dirty="0" err="1"/>
              <a:t>mũi</a:t>
            </a:r>
            <a:r>
              <a:rPr lang="fr-FR" sz="1300" dirty="0"/>
              <a:t> </a:t>
            </a:r>
            <a:r>
              <a:rPr lang="fr-FR" sz="1300" dirty="0" err="1"/>
              <a:t>tẹt</a:t>
            </a:r>
            <a:r>
              <a:rPr lang="fr-FR" sz="1300" dirty="0"/>
              <a:t>, </a:t>
            </a:r>
            <a:r>
              <a:rPr lang="fr-FR" sz="1300" dirty="0" err="1"/>
              <a:t>trán</a:t>
            </a:r>
            <a:r>
              <a:rPr lang="fr-FR" sz="1300" dirty="0"/>
              <a:t> </a:t>
            </a:r>
            <a:r>
              <a:rPr lang="fr-FR" sz="1300" dirty="0" err="1"/>
              <a:t>vồ</a:t>
            </a:r>
            <a:r>
              <a:rPr lang="fr-FR" sz="1300" dirty="0"/>
              <a:t>, </a:t>
            </a:r>
            <a:r>
              <a:rPr lang="fr-FR" sz="1300" dirty="0" err="1"/>
              <a:t>cột</a:t>
            </a:r>
            <a:r>
              <a:rPr lang="fr-FR" sz="1300" dirty="0"/>
              <a:t> </a:t>
            </a:r>
            <a:r>
              <a:rPr lang="fr-FR" sz="1300" dirty="0" err="1"/>
              <a:t>sống</a:t>
            </a:r>
            <a:r>
              <a:rPr lang="fr-FR" sz="1300" dirty="0"/>
              <a:t> </a:t>
            </a:r>
            <a:r>
              <a:rPr lang="fr-FR" sz="1300" dirty="0" err="1"/>
              <a:t>ưỡn</a:t>
            </a:r>
            <a:r>
              <a:rPr lang="fr-FR" sz="1300" dirty="0"/>
              <a:t> (</a:t>
            </a:r>
            <a:r>
              <a:rPr lang="fr-FR" sz="1300" dirty="0" err="1"/>
              <a:t>Hình</a:t>
            </a:r>
            <a:r>
              <a:rPr lang="fr-FR" sz="1300" dirty="0"/>
              <a:t> 2). </a:t>
            </a:r>
            <a:r>
              <a:rPr lang="fr-FR" sz="1300" dirty="0" err="1"/>
              <a:t>Hầu</a:t>
            </a:r>
            <a:r>
              <a:rPr lang="fr-FR" sz="1300" dirty="0"/>
              <a:t> </a:t>
            </a:r>
            <a:r>
              <a:rPr lang="fr-FR" sz="1300" dirty="0" err="1"/>
              <a:t>hết</a:t>
            </a:r>
            <a:r>
              <a:rPr lang="fr-FR" sz="1300" dirty="0"/>
              <a:t> </a:t>
            </a:r>
            <a:r>
              <a:rPr lang="fr-FR" sz="1300" dirty="0" err="1"/>
              <a:t>các</a:t>
            </a:r>
            <a:r>
              <a:rPr lang="fr-FR" sz="1300" dirty="0"/>
              <a:t> </a:t>
            </a:r>
            <a:r>
              <a:rPr lang="fr-FR" sz="1300" dirty="0" err="1"/>
              <a:t>cá</a:t>
            </a:r>
            <a:r>
              <a:rPr lang="fr-FR" sz="1300" dirty="0"/>
              <a:t> </a:t>
            </a:r>
            <a:r>
              <a:rPr lang="fr-FR" sz="1300" dirty="0" err="1"/>
              <a:t>thể</a:t>
            </a:r>
            <a:r>
              <a:rPr lang="fr-FR" sz="1300" dirty="0"/>
              <a:t> </a:t>
            </a:r>
            <a:r>
              <a:rPr lang="fr-FR" sz="1300" dirty="0" err="1"/>
              <a:t>mắc</a:t>
            </a:r>
            <a:r>
              <a:rPr lang="fr-FR" sz="1300" dirty="0"/>
              <a:t> </a:t>
            </a:r>
            <a:r>
              <a:rPr lang="fr-FR" sz="1300" dirty="0" err="1"/>
              <a:t>bệnh</a:t>
            </a:r>
            <a:r>
              <a:rPr lang="fr-FR" sz="1300" dirty="0"/>
              <a:t> </a:t>
            </a:r>
            <a:r>
              <a:rPr lang="fr-FR" sz="1300" dirty="0" err="1"/>
              <a:t>có</a:t>
            </a:r>
            <a:r>
              <a:rPr lang="fr-FR" sz="1300" dirty="0"/>
              <a:t> </a:t>
            </a:r>
            <a:r>
              <a:rPr lang="fr-FR" sz="1300" dirty="0" err="1"/>
              <a:t>trí</a:t>
            </a:r>
            <a:r>
              <a:rPr lang="fr-FR" sz="1300" dirty="0"/>
              <a:t> </a:t>
            </a:r>
            <a:r>
              <a:rPr lang="fr-FR" sz="1300" dirty="0" err="1"/>
              <a:t>thông</a:t>
            </a:r>
            <a:r>
              <a:rPr lang="fr-FR" sz="1300" dirty="0"/>
              <a:t> </a:t>
            </a:r>
            <a:r>
              <a:rPr lang="fr-FR" sz="1300" dirty="0" err="1"/>
              <a:t>minh</a:t>
            </a:r>
            <a:r>
              <a:rPr lang="fr-FR" sz="1300" dirty="0"/>
              <a:t> </a:t>
            </a:r>
            <a:r>
              <a:rPr lang="fr-FR" sz="1300" dirty="0" err="1"/>
              <a:t>bình</a:t>
            </a:r>
            <a:r>
              <a:rPr lang="fr-FR" sz="1300" dirty="0"/>
              <a:t> </a:t>
            </a:r>
            <a:r>
              <a:rPr lang="fr-FR" sz="1300" dirty="0" err="1"/>
              <a:t>thường</a:t>
            </a:r>
            <a:r>
              <a:rPr lang="fr-FR" sz="1300" dirty="0"/>
              <a:t>, </a:t>
            </a:r>
            <a:r>
              <a:rPr lang="fr-FR" sz="1300" dirty="0" err="1"/>
              <a:t>sống</a:t>
            </a:r>
            <a:r>
              <a:rPr lang="fr-FR" sz="1300" dirty="0"/>
              <a:t> </a:t>
            </a:r>
            <a:r>
              <a:rPr lang="fr-FR" sz="1300" dirty="0" err="1"/>
              <a:t>thích</a:t>
            </a:r>
            <a:r>
              <a:rPr lang="fr-FR" sz="1300" dirty="0"/>
              <a:t> </a:t>
            </a:r>
            <a:r>
              <a:rPr lang="fr-FR" sz="1300" dirty="0" err="1"/>
              <a:t>ứng</a:t>
            </a:r>
            <a:r>
              <a:rPr lang="fr-FR" sz="1300" dirty="0"/>
              <a:t> </a:t>
            </a:r>
            <a:r>
              <a:rPr lang="fr-FR" sz="1300" dirty="0" err="1"/>
              <a:t>tốt</a:t>
            </a:r>
            <a:r>
              <a:rPr lang="fr-FR" sz="1300" dirty="0"/>
              <a:t>. </a:t>
            </a:r>
            <a:r>
              <a:rPr lang="fr-FR" sz="1300" dirty="0" err="1"/>
              <a:t>Hôn</a:t>
            </a:r>
            <a:r>
              <a:rPr lang="fr-FR" sz="1300" dirty="0"/>
              <a:t> </a:t>
            </a:r>
            <a:r>
              <a:rPr lang="fr-FR" sz="1300" dirty="0" err="1"/>
              <a:t>nhân</a:t>
            </a:r>
            <a:r>
              <a:rPr lang="fr-FR" sz="1300" dirty="0"/>
              <a:t> </a:t>
            </a:r>
            <a:r>
              <a:rPr lang="fr-FR" sz="1300" dirty="0" err="1"/>
              <a:t>giữa</a:t>
            </a:r>
            <a:r>
              <a:rPr lang="fr-FR" sz="1300" dirty="0"/>
              <a:t> </a:t>
            </a:r>
            <a:r>
              <a:rPr lang="fr-FR" sz="1300" dirty="0" err="1"/>
              <a:t>hai</a:t>
            </a:r>
            <a:r>
              <a:rPr lang="fr-FR" sz="1300" dirty="0"/>
              <a:t> </a:t>
            </a:r>
            <a:r>
              <a:rPr lang="fr-FR" sz="1300" dirty="0" err="1"/>
              <a:t>người</a:t>
            </a:r>
            <a:r>
              <a:rPr lang="fr-FR" sz="1300" dirty="0"/>
              <a:t> </a:t>
            </a:r>
            <a:r>
              <a:rPr lang="fr-FR" sz="1300" dirty="0" err="1"/>
              <a:t>bệnh</a:t>
            </a:r>
            <a:r>
              <a:rPr lang="fr-FR" sz="1300" dirty="0"/>
              <a:t> </a:t>
            </a:r>
            <a:r>
              <a:rPr lang="fr-FR" sz="1300" dirty="0" err="1"/>
              <a:t>bất</a:t>
            </a:r>
            <a:r>
              <a:rPr lang="fr-FR" sz="1300" dirty="0"/>
              <a:t> </a:t>
            </a:r>
            <a:r>
              <a:rPr lang="fr-FR" sz="1300" dirty="0" err="1"/>
              <a:t>sản</a:t>
            </a:r>
            <a:r>
              <a:rPr lang="fr-FR" sz="1300" dirty="0"/>
              <a:t> </a:t>
            </a:r>
            <a:r>
              <a:rPr lang="fr-FR" sz="1300" dirty="0" err="1"/>
              <a:t>sụn</a:t>
            </a:r>
            <a:r>
              <a:rPr lang="fr-FR" sz="1300" dirty="0"/>
              <a:t> </a:t>
            </a:r>
            <a:r>
              <a:rPr lang="fr-FR" sz="1300" dirty="0" err="1"/>
              <a:t>rất</a:t>
            </a:r>
            <a:r>
              <a:rPr lang="fr-FR" sz="1300" dirty="0"/>
              <a:t> </a:t>
            </a:r>
            <a:r>
              <a:rPr lang="fr-FR" sz="1300" dirty="0" err="1"/>
              <a:t>thường</a:t>
            </a:r>
            <a:r>
              <a:rPr lang="fr-FR" sz="1300" dirty="0"/>
              <a:t> </a:t>
            </a:r>
            <a:r>
              <a:rPr lang="fr-FR" sz="1300" dirty="0" err="1"/>
              <a:t>gặp</a:t>
            </a:r>
            <a:r>
              <a:rPr lang="fr-FR" sz="1300" dirty="0"/>
              <a:t>, do </a:t>
            </a:r>
            <a:r>
              <a:rPr lang="fr-FR" sz="1300" dirty="0" err="1"/>
              <a:t>đó</a:t>
            </a:r>
            <a:r>
              <a:rPr lang="fr-FR" sz="1300" dirty="0"/>
              <a:t> </a:t>
            </a:r>
            <a:r>
              <a:rPr lang="fr-FR" sz="1300" dirty="0" err="1"/>
              <a:t>thường</a:t>
            </a:r>
            <a:r>
              <a:rPr lang="fr-FR" sz="1300" dirty="0"/>
              <a:t> </a:t>
            </a:r>
            <a:r>
              <a:rPr lang="fr-FR" sz="1300" dirty="0" err="1"/>
              <a:t>quan</a:t>
            </a:r>
            <a:r>
              <a:rPr lang="fr-FR" sz="1300" dirty="0"/>
              <a:t> </a:t>
            </a:r>
            <a:r>
              <a:rPr lang="fr-FR" sz="1300" dirty="0" err="1"/>
              <a:t>sát</a:t>
            </a:r>
            <a:r>
              <a:rPr lang="fr-FR" sz="1300" dirty="0"/>
              <a:t> </a:t>
            </a:r>
            <a:r>
              <a:rPr lang="fr-FR" sz="1300" dirty="0" err="1"/>
              <a:t>thấy</a:t>
            </a:r>
            <a:r>
              <a:rPr lang="fr-FR" sz="1300" dirty="0"/>
              <a:t> </a:t>
            </a:r>
            <a:r>
              <a:rPr lang="fr-FR" sz="1300" dirty="0" err="1"/>
              <a:t>trong</a:t>
            </a:r>
            <a:r>
              <a:rPr lang="fr-FR" sz="1300" dirty="0"/>
              <a:t> </a:t>
            </a:r>
            <a:r>
              <a:rPr lang="fr-FR" sz="1300" dirty="0" err="1"/>
              <a:t>số</a:t>
            </a:r>
            <a:r>
              <a:rPr lang="fr-FR" sz="1300" dirty="0"/>
              <a:t> con </a:t>
            </a:r>
            <a:r>
              <a:rPr lang="fr-FR" sz="1300" dirty="0" err="1"/>
              <a:t>của</a:t>
            </a:r>
            <a:r>
              <a:rPr lang="fr-FR" sz="1300" dirty="0"/>
              <a:t> </a:t>
            </a:r>
            <a:r>
              <a:rPr lang="fr-FR" sz="1300" dirty="0" err="1"/>
              <a:t>họ</a:t>
            </a:r>
            <a:r>
              <a:rPr lang="fr-FR" sz="1300" dirty="0"/>
              <a:t> </a:t>
            </a:r>
            <a:r>
              <a:rPr lang="fr-FR" sz="1300" dirty="0" err="1"/>
              <a:t>các</a:t>
            </a:r>
            <a:r>
              <a:rPr lang="fr-FR" sz="1300" dirty="0"/>
              <a:t> </a:t>
            </a:r>
            <a:r>
              <a:rPr lang="fr-FR" sz="1300" dirty="0" err="1"/>
              <a:t>trường</a:t>
            </a:r>
            <a:r>
              <a:rPr lang="fr-FR" sz="1300" dirty="0"/>
              <a:t> </a:t>
            </a:r>
            <a:r>
              <a:rPr lang="fr-FR" sz="1300" dirty="0" err="1"/>
              <a:t>hợp</a:t>
            </a:r>
            <a:r>
              <a:rPr lang="fr-FR" sz="1300" dirty="0"/>
              <a:t> </a:t>
            </a:r>
            <a:r>
              <a:rPr lang="fr-FR" sz="1300" dirty="0" err="1"/>
              <a:t>đồng</a:t>
            </a:r>
            <a:r>
              <a:rPr lang="fr-FR" sz="1300" dirty="0"/>
              <a:t> </a:t>
            </a:r>
            <a:r>
              <a:rPr lang="fr-FR" sz="1300" dirty="0" err="1"/>
              <a:t>hợp</a:t>
            </a:r>
            <a:r>
              <a:rPr lang="fr-FR" sz="1300" dirty="0"/>
              <a:t> </a:t>
            </a:r>
            <a:r>
              <a:rPr lang="fr-FR" sz="1300" dirty="0" err="1"/>
              <a:t>gien</a:t>
            </a:r>
            <a:r>
              <a:rPr lang="fr-FR" sz="1300" dirty="0"/>
              <a:t> </a:t>
            </a:r>
            <a:r>
              <a:rPr lang="fr-FR" sz="1300" dirty="0" err="1"/>
              <a:t>đột</a:t>
            </a:r>
            <a:r>
              <a:rPr lang="fr-FR" sz="1300" dirty="0"/>
              <a:t> </a:t>
            </a:r>
            <a:r>
              <a:rPr lang="fr-FR" sz="1300" dirty="0" err="1"/>
              <a:t>biến</a:t>
            </a:r>
            <a:r>
              <a:rPr lang="fr-FR" sz="1300" dirty="0"/>
              <a:t>. </a:t>
            </a:r>
            <a:r>
              <a:rPr lang="fr-FR" sz="1300" dirty="0" err="1"/>
              <a:t>Các</a:t>
            </a:r>
            <a:r>
              <a:rPr lang="fr-FR" sz="1300" dirty="0"/>
              <a:t> </a:t>
            </a:r>
            <a:r>
              <a:rPr lang="fr-FR" sz="1300" dirty="0" err="1"/>
              <a:t>trường</a:t>
            </a:r>
            <a:r>
              <a:rPr lang="fr-FR" sz="1300" dirty="0"/>
              <a:t> </a:t>
            </a:r>
            <a:r>
              <a:rPr lang="fr-FR" sz="1300" dirty="0" err="1"/>
              <a:t>hợp</a:t>
            </a:r>
            <a:r>
              <a:rPr lang="fr-FR" sz="1300" dirty="0"/>
              <a:t> </a:t>
            </a:r>
            <a:r>
              <a:rPr lang="fr-FR" sz="1300" dirty="0" err="1"/>
              <a:t>đồng</a:t>
            </a:r>
            <a:r>
              <a:rPr lang="fr-FR" sz="1300" dirty="0"/>
              <a:t> </a:t>
            </a:r>
            <a:r>
              <a:rPr lang="fr-FR" sz="1300" dirty="0" err="1"/>
              <a:t>hợp</a:t>
            </a:r>
            <a:r>
              <a:rPr lang="fr-FR" sz="1300" dirty="0"/>
              <a:t> </a:t>
            </a:r>
            <a:r>
              <a:rPr lang="fr-FR" sz="1300" dirty="0" err="1"/>
              <a:t>gien</a:t>
            </a:r>
            <a:r>
              <a:rPr lang="fr-FR" sz="1300" dirty="0"/>
              <a:t> </a:t>
            </a:r>
            <a:r>
              <a:rPr lang="fr-FR" sz="1300" dirty="0" err="1"/>
              <a:t>bệnh</a:t>
            </a:r>
            <a:r>
              <a:rPr lang="fr-FR" sz="1300" dirty="0"/>
              <a:t> </a:t>
            </a:r>
            <a:r>
              <a:rPr lang="fr-FR" sz="1300" dirty="0" err="1"/>
              <a:t>có</a:t>
            </a:r>
            <a:r>
              <a:rPr lang="fr-FR" sz="1300" dirty="0"/>
              <a:t> </a:t>
            </a:r>
            <a:r>
              <a:rPr lang="fr-FR" sz="1300" dirty="0" err="1"/>
              <a:t>bệnh</a:t>
            </a:r>
            <a:r>
              <a:rPr lang="fr-FR" sz="1300" dirty="0"/>
              <a:t> </a:t>
            </a:r>
            <a:r>
              <a:rPr lang="fr-FR" sz="1300" dirty="0" err="1"/>
              <a:t>cảnh</a:t>
            </a:r>
            <a:r>
              <a:rPr lang="fr-FR" sz="1300" dirty="0"/>
              <a:t> </a:t>
            </a:r>
            <a:r>
              <a:rPr lang="fr-FR" sz="1300" dirty="0" err="1"/>
              <a:t>lâm</a:t>
            </a:r>
            <a:r>
              <a:rPr lang="fr-FR" sz="1300" dirty="0"/>
              <a:t> </a:t>
            </a:r>
            <a:r>
              <a:rPr lang="fr-FR" sz="1300" dirty="0" err="1"/>
              <a:t>sàng</a:t>
            </a:r>
            <a:r>
              <a:rPr lang="fr-FR" sz="1300" dirty="0"/>
              <a:t> </a:t>
            </a:r>
            <a:r>
              <a:rPr lang="fr-FR" sz="1300" dirty="0" err="1"/>
              <a:t>rất</a:t>
            </a:r>
            <a:r>
              <a:rPr lang="fr-FR" sz="1300" dirty="0"/>
              <a:t> </a:t>
            </a:r>
            <a:r>
              <a:rPr lang="fr-FR" sz="1300" dirty="0" err="1"/>
              <a:t>nặng</a:t>
            </a:r>
            <a:r>
              <a:rPr lang="fr-FR" sz="1300" dirty="0"/>
              <a:t>, </a:t>
            </a:r>
            <a:r>
              <a:rPr lang="fr-FR" sz="1300" b="1" dirty="0" err="1"/>
              <a:t>thường</a:t>
            </a:r>
            <a:r>
              <a:rPr lang="fr-FR" sz="1300" b="1" dirty="0"/>
              <a:t> </a:t>
            </a:r>
            <a:r>
              <a:rPr lang="fr-FR" sz="1300" b="1" dirty="0" err="1"/>
              <a:t>không</a:t>
            </a:r>
            <a:r>
              <a:rPr lang="fr-FR" sz="1300" b="1" dirty="0"/>
              <a:t> </a:t>
            </a:r>
            <a:r>
              <a:rPr lang="fr-FR" sz="1300" b="1" dirty="0" err="1"/>
              <a:t>sống</a:t>
            </a:r>
            <a:r>
              <a:rPr lang="fr-FR" sz="1300" dirty="0"/>
              <a:t> qua </a:t>
            </a:r>
            <a:r>
              <a:rPr lang="fr-FR" sz="1300" dirty="0" err="1"/>
              <a:t>được</a:t>
            </a:r>
            <a:r>
              <a:rPr lang="fr-FR" sz="1300" dirty="0"/>
              <a:t> </a:t>
            </a:r>
            <a:r>
              <a:rPr lang="fr-FR" sz="1300" dirty="0" err="1"/>
              <a:t>thời</a:t>
            </a:r>
            <a:r>
              <a:rPr lang="fr-FR" sz="1300" dirty="0"/>
              <a:t> </a:t>
            </a:r>
            <a:r>
              <a:rPr lang="fr-FR" sz="1300" dirty="0" err="1"/>
              <a:t>kì</a:t>
            </a:r>
            <a:r>
              <a:rPr lang="fr-FR" sz="1300" dirty="0"/>
              <a:t> </a:t>
            </a:r>
            <a:r>
              <a:rPr lang="fr-FR" sz="1300" dirty="0" err="1"/>
              <a:t>sơ</a:t>
            </a:r>
            <a:r>
              <a:rPr lang="fr-FR" sz="1300" dirty="0"/>
              <a:t> </a:t>
            </a:r>
            <a:r>
              <a:rPr lang="fr-FR" sz="1300" dirty="0" err="1"/>
              <a:t>sinh</a:t>
            </a:r>
            <a:r>
              <a:rPr lang="fr-FR" sz="1300" dirty="0"/>
              <a:t> (</a:t>
            </a:r>
            <a:r>
              <a:rPr lang="fr-FR" sz="1300" dirty="0" err="1"/>
              <a:t>ví</a:t>
            </a:r>
            <a:r>
              <a:rPr lang="fr-FR" sz="1300" dirty="0"/>
              <a:t> </a:t>
            </a:r>
            <a:r>
              <a:rPr lang="fr-FR" sz="1300" dirty="0" err="1"/>
              <a:t>dụ</a:t>
            </a:r>
            <a:r>
              <a:rPr lang="fr-FR" sz="1300" dirty="0"/>
              <a:t> </a:t>
            </a:r>
            <a:r>
              <a:rPr lang="fr-FR" sz="1300" dirty="0" err="1"/>
              <a:t>trường</a:t>
            </a:r>
            <a:r>
              <a:rPr lang="fr-FR" sz="1300" dirty="0"/>
              <a:t> </a:t>
            </a:r>
            <a:r>
              <a:rPr lang="fr-FR" sz="1300" dirty="0" err="1"/>
              <a:t>hợp</a:t>
            </a:r>
            <a:r>
              <a:rPr lang="fr-FR" sz="1300" dirty="0"/>
              <a:t> </a:t>
            </a:r>
            <a:r>
              <a:rPr lang="fr-FR" sz="1300" dirty="0" err="1"/>
              <a:t>cây</a:t>
            </a:r>
            <a:r>
              <a:rPr lang="fr-FR" sz="1300" dirty="0"/>
              <a:t> </a:t>
            </a:r>
            <a:r>
              <a:rPr lang="fr-FR" sz="1300" dirty="0" err="1"/>
              <a:t>gia</a:t>
            </a:r>
            <a:r>
              <a:rPr lang="fr-FR" sz="1300" dirty="0"/>
              <a:t> </a:t>
            </a:r>
            <a:r>
              <a:rPr lang="fr-FR" sz="1300" dirty="0" err="1"/>
              <a:t>hệ</a:t>
            </a:r>
            <a:r>
              <a:rPr lang="fr-FR" sz="1300" dirty="0"/>
              <a:t> </a:t>
            </a:r>
            <a:r>
              <a:rPr lang="fr-FR" sz="1300" dirty="0" err="1"/>
              <a:t>trong</a:t>
            </a:r>
            <a:r>
              <a:rPr lang="fr-FR" sz="1300" dirty="0"/>
              <a:t> </a:t>
            </a:r>
            <a:r>
              <a:rPr lang="fr-FR" sz="1300" dirty="0" err="1"/>
              <a:t>Hình</a:t>
            </a:r>
            <a:r>
              <a:rPr lang="fr-FR" sz="1300" dirty="0"/>
              <a:t> 1B, </a:t>
            </a:r>
            <a:r>
              <a:rPr lang="fr-FR" sz="1300" dirty="0" err="1"/>
              <a:t>cá</a:t>
            </a:r>
            <a:r>
              <a:rPr lang="fr-FR" sz="1300" dirty="0"/>
              <a:t> </a:t>
            </a:r>
            <a:r>
              <a:rPr lang="fr-FR" sz="1300" dirty="0" err="1"/>
              <a:t>thể</a:t>
            </a:r>
            <a:r>
              <a:rPr lang="fr-FR" sz="1300" dirty="0"/>
              <a:t> III.3). </a:t>
            </a:r>
          </a:p>
          <a:p>
            <a:pPr defTabSz="966612">
              <a:defRPr/>
            </a:pPr>
            <a:r>
              <a:rPr lang="fr-FR" sz="1300" dirty="0"/>
              <a:t>II. Aa x Aa</a:t>
            </a:r>
          </a:p>
          <a:p>
            <a:pPr defTabSz="966612">
              <a:defRPr/>
            </a:pPr>
            <a:r>
              <a:rPr lang="fr-FR" sz="1300" dirty="0"/>
              <a:t>III. AA: 2Aa: 1 </a:t>
            </a:r>
            <a:r>
              <a:rPr lang="fr-FR" sz="1300" dirty="0" err="1"/>
              <a:t>aa</a:t>
            </a:r>
            <a:r>
              <a:rPr lang="fr-FR" sz="1300" dirty="0"/>
              <a:t> . AA th</a:t>
            </a:r>
            <a:r>
              <a:rPr lang="en-US" sz="1300" dirty="0" err="1"/>
              <a:t>ường</a:t>
            </a:r>
            <a:r>
              <a:rPr lang="en-US" sz="1300" dirty="0"/>
              <a:t> </a:t>
            </a:r>
            <a:r>
              <a:rPr lang="en-US" sz="1300" dirty="0" err="1"/>
              <a:t>không</a:t>
            </a:r>
            <a:r>
              <a:rPr lang="en-US" sz="1300" dirty="0"/>
              <a:t> </a:t>
            </a:r>
            <a:r>
              <a:rPr lang="en-US" sz="1300" dirty="0" err="1"/>
              <a:t>sống</a:t>
            </a:r>
            <a:endParaRPr lang="en-US" sz="1300" dirty="0"/>
          </a:p>
          <a:p>
            <a:endParaRPr lang="en-US" dirty="0"/>
          </a:p>
        </p:txBody>
      </p:sp>
      <p:sp>
        <p:nvSpPr>
          <p:cNvPr id="4" name="Slide Number Placeholder 3"/>
          <p:cNvSpPr>
            <a:spLocks noGrp="1"/>
          </p:cNvSpPr>
          <p:nvPr>
            <p:ph type="sldNum" sz="quarter" idx="10"/>
          </p:nvPr>
        </p:nvSpPr>
        <p:spPr/>
        <p:txBody>
          <a:bodyPr/>
          <a:lstStyle/>
          <a:p>
            <a:fld id="{A086A00B-3905-4961-B116-93B66E6E521F}" type="slidenum">
              <a:rPr lang="en-US" smtClean="0"/>
              <a:pPr/>
              <a:t>19</a:t>
            </a:fld>
            <a:endParaRPr lang="en-US"/>
          </a:p>
        </p:txBody>
      </p:sp>
    </p:spTree>
    <p:extLst>
      <p:ext uri="{BB962C8B-B14F-4D97-AF65-F5344CB8AC3E}">
        <p14:creationId xmlns:p14="http://schemas.microsoft.com/office/powerpoint/2010/main" val="2818737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Bệnh</a:t>
            </a:r>
            <a:r>
              <a:rPr lang="en-US" b="1" baseline="0" dirty="0"/>
              <a:t> </a:t>
            </a:r>
            <a:r>
              <a:rPr lang="en-US" b="1" baseline="0" dirty="0" err="1"/>
              <a:t>tăng</a:t>
            </a:r>
            <a:r>
              <a:rPr lang="en-US" b="1" baseline="0" dirty="0"/>
              <a:t> cholesterol </a:t>
            </a:r>
            <a:r>
              <a:rPr lang="en-US" b="1" baseline="0" dirty="0" err="1"/>
              <a:t>máu</a:t>
            </a:r>
            <a:r>
              <a:rPr lang="en-US" b="1" baseline="0" dirty="0"/>
              <a:t> </a:t>
            </a:r>
            <a:r>
              <a:rPr lang="en-US" b="1" baseline="0" dirty="0" err="1"/>
              <a:t>có</a:t>
            </a:r>
            <a:r>
              <a:rPr lang="en-US" b="1" baseline="0" dirty="0"/>
              <a:t> t/c </a:t>
            </a:r>
            <a:r>
              <a:rPr lang="en-US" b="1" baseline="0" dirty="0" err="1"/>
              <a:t>gia</a:t>
            </a:r>
            <a:r>
              <a:rPr lang="en-US" b="1" baseline="0" dirty="0"/>
              <a:t> </a:t>
            </a:r>
            <a:r>
              <a:rPr lang="en-US" b="1" baseline="0" dirty="0" err="1"/>
              <a:t>đình</a:t>
            </a:r>
            <a:endParaRPr lang="en-US" b="1" baseline="0" dirty="0"/>
          </a:p>
          <a:p>
            <a:pPr marL="181240" indent="-181240">
              <a:buFontTx/>
              <a:buChar char="-"/>
            </a:pPr>
            <a:r>
              <a:rPr lang="en-US" b="0" baseline="0" dirty="0" err="1"/>
              <a:t>Đột</a:t>
            </a:r>
            <a:r>
              <a:rPr lang="en-US" b="0" baseline="0" dirty="0"/>
              <a:t> </a:t>
            </a:r>
            <a:r>
              <a:rPr lang="en-US" b="0" baseline="0" dirty="0" err="1"/>
              <a:t>biến</a:t>
            </a:r>
            <a:r>
              <a:rPr lang="en-US" b="0" baseline="0" dirty="0"/>
              <a:t> di </a:t>
            </a:r>
            <a:r>
              <a:rPr lang="en-US" b="0" baseline="0" dirty="0" err="1"/>
              <a:t>truyền</a:t>
            </a:r>
            <a:r>
              <a:rPr lang="en-US" b="0" baseline="0" dirty="0"/>
              <a:t> </a:t>
            </a:r>
            <a:r>
              <a:rPr lang="en-US" b="0" baseline="0" dirty="0" err="1"/>
              <a:t>alen</a:t>
            </a:r>
            <a:r>
              <a:rPr lang="en-US" b="0" baseline="0" dirty="0"/>
              <a:t> </a:t>
            </a:r>
            <a:r>
              <a:rPr lang="en-US" b="0" baseline="0" dirty="0" err="1"/>
              <a:t>trội</a:t>
            </a:r>
            <a:r>
              <a:rPr lang="en-US" b="0" baseline="0" dirty="0"/>
              <a:t> NST </a:t>
            </a:r>
            <a:r>
              <a:rPr lang="en-US" b="0" baseline="0" dirty="0" err="1"/>
              <a:t>thường</a:t>
            </a:r>
            <a:endParaRPr lang="en-US" b="0" baseline="0" dirty="0"/>
          </a:p>
          <a:p>
            <a:pPr marL="181240" indent="-181240">
              <a:buFontTx/>
              <a:buChar char="-"/>
            </a:pPr>
            <a:r>
              <a:rPr lang="en-US" b="0" baseline="0" dirty="0"/>
              <a:t>Gen ĐB </a:t>
            </a:r>
            <a:r>
              <a:rPr lang="en-US" b="0" baseline="0" dirty="0" err="1"/>
              <a:t>nằm</a:t>
            </a:r>
            <a:r>
              <a:rPr lang="en-US" b="0" baseline="0" dirty="0"/>
              <a:t> </a:t>
            </a:r>
            <a:r>
              <a:rPr lang="en-US" b="0" baseline="0" dirty="0" err="1"/>
              <a:t>trên</a:t>
            </a:r>
            <a:r>
              <a:rPr lang="en-US" b="0" baseline="0" dirty="0"/>
              <a:t> </a:t>
            </a:r>
            <a:r>
              <a:rPr lang="en-US" b="0" baseline="0" dirty="0" err="1"/>
              <a:t>nhánh</a:t>
            </a:r>
            <a:r>
              <a:rPr lang="en-US" b="0" baseline="0" dirty="0"/>
              <a:t> </a:t>
            </a:r>
            <a:r>
              <a:rPr lang="en-US" b="0" baseline="0" dirty="0" err="1"/>
              <a:t>ngắn</a:t>
            </a:r>
            <a:r>
              <a:rPr lang="en-US" b="0" baseline="0" dirty="0"/>
              <a:t> NST 19 (19p 13.2)</a:t>
            </a:r>
          </a:p>
          <a:p>
            <a:pPr marL="181240" indent="-181240">
              <a:buFontTx/>
              <a:buChar char="-"/>
            </a:pPr>
            <a:r>
              <a:rPr lang="en-US" b="0" baseline="0" dirty="0" err="1"/>
              <a:t>Tần</a:t>
            </a:r>
            <a:r>
              <a:rPr lang="en-US" b="0" baseline="0" dirty="0"/>
              <a:t> </a:t>
            </a:r>
            <a:r>
              <a:rPr lang="en-US" b="0" baseline="0" dirty="0" err="1"/>
              <a:t>số</a:t>
            </a:r>
            <a:r>
              <a:rPr lang="en-US" b="0" baseline="0" dirty="0"/>
              <a:t> </a:t>
            </a:r>
            <a:r>
              <a:rPr lang="en-US" b="0" baseline="0" dirty="0" err="1"/>
              <a:t>bệnh</a:t>
            </a:r>
            <a:r>
              <a:rPr lang="en-US" b="0" baseline="0" dirty="0"/>
              <a:t> 1/500</a:t>
            </a:r>
          </a:p>
          <a:p>
            <a:endParaRPr lang="en-US" sz="1300" dirty="0"/>
          </a:p>
          <a:p>
            <a:r>
              <a:rPr lang="en-US" sz="1300" i="1" dirty="0" err="1">
                <a:latin typeface="Arial" panose="020B0604020202020204" pitchFamily="34" charset="0"/>
                <a:cs typeface="Arial" panose="020B0604020202020204" pitchFamily="34" charset="0"/>
              </a:rPr>
              <a:t>Bệnh</a:t>
            </a:r>
            <a:r>
              <a:rPr lang="en-US" sz="1300" i="1" dirty="0">
                <a:latin typeface="Arial" panose="020B0604020202020204" pitchFamily="34" charset="0"/>
                <a:cs typeface="Arial" panose="020B0604020202020204" pitchFamily="34" charset="0"/>
              </a:rPr>
              <a:t> u </a:t>
            </a:r>
            <a:r>
              <a:rPr lang="en-US" sz="1300" i="1" dirty="0" err="1">
                <a:latin typeface="Arial" panose="020B0604020202020204" pitchFamily="34" charset="0"/>
                <a:cs typeface="Arial" panose="020B0604020202020204" pitchFamily="34" charset="0"/>
              </a:rPr>
              <a:t>nguyên</a:t>
            </a:r>
            <a:r>
              <a:rPr lang="en-US" sz="1300" i="1" dirty="0">
                <a:latin typeface="Arial" panose="020B0604020202020204" pitchFamily="34" charset="0"/>
                <a:cs typeface="Arial" panose="020B0604020202020204" pitchFamily="34" charset="0"/>
              </a:rPr>
              <a:t> </a:t>
            </a:r>
            <a:r>
              <a:rPr lang="en-US" sz="1300" i="1" dirty="0" err="1">
                <a:latin typeface="Arial" panose="020B0604020202020204" pitchFamily="34" charset="0"/>
                <a:cs typeface="Arial" panose="020B0604020202020204" pitchFamily="34" charset="0"/>
              </a:rPr>
              <a:t>bào</a:t>
            </a:r>
            <a:r>
              <a:rPr lang="en-US" sz="1300" i="1" dirty="0">
                <a:latin typeface="Arial" panose="020B0604020202020204" pitchFamily="34" charset="0"/>
                <a:cs typeface="Arial" panose="020B0604020202020204" pitchFamily="34" charset="0"/>
              </a:rPr>
              <a:t> </a:t>
            </a:r>
            <a:r>
              <a:rPr lang="en-US" sz="1300" i="1" dirty="0" err="1">
                <a:latin typeface="Arial" panose="020B0604020202020204" pitchFamily="34" charset="0"/>
                <a:cs typeface="Arial" panose="020B0604020202020204" pitchFamily="34" charset="0"/>
              </a:rPr>
              <a:t>võng</a:t>
            </a:r>
            <a:r>
              <a:rPr lang="en-US" sz="1300" i="1" dirty="0">
                <a:latin typeface="Arial" panose="020B0604020202020204" pitchFamily="34" charset="0"/>
                <a:cs typeface="Arial" panose="020B0604020202020204" pitchFamily="34" charset="0"/>
              </a:rPr>
              <a:t> </a:t>
            </a:r>
            <a:r>
              <a:rPr lang="en-US" sz="1300" i="1" dirty="0" err="1">
                <a:latin typeface="Arial" panose="020B0604020202020204" pitchFamily="34" charset="0"/>
                <a:cs typeface="Arial" panose="020B0604020202020204" pitchFamily="34" charset="0"/>
              </a:rPr>
              <a:t>mạc</a:t>
            </a:r>
            <a:r>
              <a:rPr lang="en-US" sz="1300" i="1" dirty="0">
                <a:latin typeface="Arial" panose="020B0604020202020204" pitchFamily="34" charset="0"/>
                <a:cs typeface="Arial" panose="020B0604020202020204" pitchFamily="34" charset="0"/>
              </a:rPr>
              <a:t> (Retinoblastoma)</a:t>
            </a:r>
            <a:r>
              <a:rPr lang="en-US" sz="1300" dirty="0">
                <a:latin typeface="Arial" panose="020B0604020202020204" pitchFamily="34" charset="0"/>
                <a:cs typeface="Arial" panose="020B0604020202020204" pitchFamily="34" charset="0"/>
              </a:rPr>
              <a:t> </a:t>
            </a:r>
            <a:endParaRPr lang="en-US" sz="1300" dirty="0"/>
          </a:p>
          <a:p>
            <a:r>
              <a:rPr lang="en-US" sz="1300" dirty="0" err="1"/>
              <a:t>Phổ</a:t>
            </a:r>
            <a:r>
              <a:rPr lang="en-US" sz="1300" dirty="0"/>
              <a:t> </a:t>
            </a:r>
            <a:r>
              <a:rPr lang="en-US" sz="1300" dirty="0" err="1"/>
              <a:t>biến</a:t>
            </a:r>
            <a:r>
              <a:rPr lang="en-US" sz="1300" dirty="0"/>
              <a:t> ở </a:t>
            </a:r>
            <a:r>
              <a:rPr lang="en-US" sz="1300" dirty="0" err="1"/>
              <a:t>trẻ</a:t>
            </a:r>
            <a:r>
              <a:rPr lang="en-US" sz="1300" dirty="0"/>
              <a:t> </a:t>
            </a:r>
            <a:r>
              <a:rPr lang="en-US" sz="1300" dirty="0" err="1"/>
              <a:t>em</a:t>
            </a:r>
            <a:r>
              <a:rPr lang="en-US" sz="1300" dirty="0"/>
              <a:t> </a:t>
            </a:r>
            <a:r>
              <a:rPr lang="en-US" sz="1300" dirty="0" err="1"/>
              <a:t>với</a:t>
            </a:r>
            <a:r>
              <a:rPr lang="en-US" sz="1300" dirty="0"/>
              <a:t> </a:t>
            </a:r>
            <a:r>
              <a:rPr lang="en-US" sz="1300" dirty="0" err="1"/>
              <a:t>tần</a:t>
            </a:r>
            <a:r>
              <a:rPr lang="en-US" sz="1300" dirty="0"/>
              <a:t> </a:t>
            </a:r>
            <a:r>
              <a:rPr lang="en-US" sz="1300" dirty="0" err="1"/>
              <a:t>số</a:t>
            </a:r>
            <a:r>
              <a:rPr lang="en-US" sz="1300" dirty="0"/>
              <a:t> 1/20000</a:t>
            </a:r>
            <a:r>
              <a:rPr lang="en-US" dirty="0"/>
              <a:t> </a:t>
            </a:r>
            <a:br>
              <a:rPr lang="en-US" dirty="0"/>
            </a:br>
            <a:endParaRPr lang="en-US" b="0" dirty="0"/>
          </a:p>
        </p:txBody>
      </p:sp>
      <p:sp>
        <p:nvSpPr>
          <p:cNvPr id="4" name="Slide Number Placeholder 3"/>
          <p:cNvSpPr>
            <a:spLocks noGrp="1"/>
          </p:cNvSpPr>
          <p:nvPr>
            <p:ph type="sldNum" sz="quarter" idx="10"/>
          </p:nvPr>
        </p:nvSpPr>
        <p:spPr/>
        <p:txBody>
          <a:bodyPr/>
          <a:lstStyle/>
          <a:p>
            <a:fld id="{A086A00B-3905-4961-B116-93B66E6E521F}" type="slidenum">
              <a:rPr lang="en-US" smtClean="0"/>
              <a:pPr/>
              <a:t>21</a:t>
            </a:fld>
            <a:endParaRPr lang="en-US"/>
          </a:p>
        </p:txBody>
      </p:sp>
    </p:spTree>
    <p:extLst>
      <p:ext uri="{BB962C8B-B14F-4D97-AF65-F5344CB8AC3E}">
        <p14:creationId xmlns:p14="http://schemas.microsoft.com/office/powerpoint/2010/main" val="641270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r>
              <a:rPr lang="en-US" b="1" baseline="0" dirty="0" err="1"/>
              <a:t>Bệnh</a:t>
            </a:r>
            <a:r>
              <a:rPr lang="en-US" b="1" baseline="0" dirty="0"/>
              <a:t> </a:t>
            </a:r>
            <a:r>
              <a:rPr lang="en-US" b="1" baseline="0" dirty="0" err="1"/>
              <a:t>thận</a:t>
            </a:r>
            <a:r>
              <a:rPr lang="en-US" b="1" baseline="0" dirty="0"/>
              <a:t> </a:t>
            </a:r>
            <a:r>
              <a:rPr lang="en-US" b="1" baseline="0" dirty="0" err="1"/>
              <a:t>đa</a:t>
            </a:r>
            <a:r>
              <a:rPr lang="en-US" b="1" baseline="0" dirty="0"/>
              <a:t> </a:t>
            </a:r>
            <a:r>
              <a:rPr lang="en-US" b="1" baseline="0" dirty="0" err="1"/>
              <a:t>nang</a:t>
            </a:r>
            <a:r>
              <a:rPr lang="en-US" b="1" baseline="0" dirty="0"/>
              <a:t> ở </a:t>
            </a:r>
            <a:r>
              <a:rPr lang="en-US" b="1" baseline="0" dirty="0" err="1"/>
              <a:t>người</a:t>
            </a:r>
            <a:r>
              <a:rPr lang="en-US" b="1" baseline="0" dirty="0"/>
              <a:t> </a:t>
            </a:r>
            <a:r>
              <a:rPr lang="en-US" b="1" baseline="0" dirty="0" err="1"/>
              <a:t>lớn</a:t>
            </a:r>
            <a:endParaRPr lang="en-US" b="1" baseline="0" dirty="0"/>
          </a:p>
          <a:p>
            <a:r>
              <a:rPr lang="en-US" b="0" baseline="0" dirty="0"/>
              <a:t>- ĐB NST 16 </a:t>
            </a:r>
            <a:r>
              <a:rPr lang="en-US" b="0" baseline="0" dirty="0" err="1"/>
              <a:t>hoặc</a:t>
            </a:r>
            <a:r>
              <a:rPr lang="en-US" b="0" baseline="0" dirty="0"/>
              <a:t> 14</a:t>
            </a:r>
            <a:endParaRPr lang="en-US" b="0" dirty="0"/>
          </a:p>
          <a:p>
            <a:endParaRPr lang="en-US" dirty="0">
              <a:effectLst/>
            </a:endParaRPr>
          </a:p>
          <a:p>
            <a:r>
              <a:rPr lang="vi-VN" dirty="0">
                <a:effectLst/>
              </a:rPr>
              <a:t>Mỗi đứa trẻ có cơ hội nhận được 50 phần trăm bệnh</a:t>
            </a:r>
            <a:r>
              <a:rPr lang="vi-VN" dirty="0"/>
              <a:t> </a:t>
            </a:r>
            <a:br>
              <a:rPr lang="vi-VN" dirty="0"/>
            </a:br>
            <a:endParaRPr lang="en-US" dirty="0"/>
          </a:p>
        </p:txBody>
      </p:sp>
      <p:sp>
        <p:nvSpPr>
          <p:cNvPr id="4" name="Slide Number Placeholder 3"/>
          <p:cNvSpPr>
            <a:spLocks noGrp="1"/>
          </p:cNvSpPr>
          <p:nvPr>
            <p:ph type="sldNum" sz="quarter" idx="10"/>
          </p:nvPr>
        </p:nvSpPr>
        <p:spPr/>
        <p:txBody>
          <a:bodyPr/>
          <a:lstStyle/>
          <a:p>
            <a:fld id="{A086A00B-3905-4961-B116-93B66E6E521F}" type="slidenum">
              <a:rPr lang="en-US" smtClean="0"/>
              <a:pPr/>
              <a:t>22</a:t>
            </a:fld>
            <a:endParaRPr lang="en-US"/>
          </a:p>
        </p:txBody>
      </p:sp>
    </p:spTree>
    <p:extLst>
      <p:ext uri="{BB962C8B-B14F-4D97-AF65-F5344CB8AC3E}">
        <p14:creationId xmlns:p14="http://schemas.microsoft.com/office/powerpoint/2010/main" val="9696621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300" dirty="0"/>
              <a:t>Một số ngón tay (chân) dính vào nhau</a:t>
            </a:r>
            <a:br>
              <a:rPr lang="vi-VN" sz="1300" dirty="0"/>
            </a:br>
            <a:r>
              <a:rPr lang="vi-VN" sz="1300" dirty="0"/>
              <a:t>•Dính ở phần mềm hoặc cả phần xương.</a:t>
            </a:r>
            <a:br>
              <a:rPr lang="vi-VN" sz="1300" dirty="0"/>
            </a:br>
            <a:r>
              <a:rPr lang="vi-VN" sz="1300" dirty="0"/>
              <a:t>•</a:t>
            </a:r>
            <a:r>
              <a:rPr lang="vi-VN" sz="1300" b="1" dirty="0"/>
              <a:t>Thường gặp dính ở:</a:t>
            </a:r>
            <a:r>
              <a:rPr lang="vi-VN" sz="1300" dirty="0"/>
              <a:t/>
            </a:r>
            <a:br>
              <a:rPr lang="vi-VN" sz="1300" dirty="0"/>
            </a:br>
            <a:r>
              <a:rPr lang="vi-VN" sz="1300" dirty="0"/>
              <a:t>• Ngón ba và ngón bốn của bàn tay</a:t>
            </a:r>
            <a:br>
              <a:rPr lang="vi-VN" sz="1300" dirty="0"/>
            </a:br>
            <a:r>
              <a:rPr lang="vi-VN" sz="1300" dirty="0"/>
              <a:t>• Ngón hai và ngón ba của bàn chân.</a:t>
            </a:r>
            <a:br>
              <a:rPr lang="vi-VN" sz="1300" dirty="0"/>
            </a:br>
            <a:r>
              <a:rPr lang="vi-VN" sz="1300" dirty="0"/>
              <a:t>• Cũng có thể dính các ngón khác</a:t>
            </a:r>
            <a:r>
              <a:rPr lang="vi-VN" dirty="0"/>
              <a:t> </a:t>
            </a:r>
            <a:br>
              <a:rPr lang="vi-VN" dirty="0"/>
            </a:br>
            <a:endParaRPr lang="en-US" dirty="0"/>
          </a:p>
        </p:txBody>
      </p:sp>
      <p:sp>
        <p:nvSpPr>
          <p:cNvPr id="4" name="Slide Number Placeholder 3"/>
          <p:cNvSpPr>
            <a:spLocks noGrp="1"/>
          </p:cNvSpPr>
          <p:nvPr>
            <p:ph type="sldNum" sz="quarter" idx="10"/>
          </p:nvPr>
        </p:nvSpPr>
        <p:spPr/>
        <p:txBody>
          <a:bodyPr/>
          <a:lstStyle/>
          <a:p>
            <a:fld id="{A086A00B-3905-4961-B116-93B66E6E521F}" type="slidenum">
              <a:rPr lang="en-US" smtClean="0"/>
              <a:pPr/>
              <a:t>23</a:t>
            </a:fld>
            <a:endParaRPr lang="en-US"/>
          </a:p>
        </p:txBody>
      </p:sp>
    </p:spTree>
    <p:extLst>
      <p:ext uri="{BB962C8B-B14F-4D97-AF65-F5344CB8AC3E}">
        <p14:creationId xmlns:p14="http://schemas.microsoft.com/office/powerpoint/2010/main" val="1525094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pc="-42" dirty="0" err="1">
                <a:latin typeface="Times New Roman" panose="02020603050405020304" pitchFamily="18" charset="0"/>
                <a:ea typeface="Calibri" panose="020F0502020204030204" pitchFamily="34" charset="0"/>
              </a:rPr>
              <a:t>một</a:t>
            </a:r>
            <a:r>
              <a:rPr lang="fr-FR" spc="-42" dirty="0">
                <a:latin typeface="Times New Roman" panose="02020603050405020304" pitchFamily="18" charset="0"/>
                <a:ea typeface="Calibri" panose="020F0502020204030204" pitchFamily="34" charset="0"/>
              </a:rPr>
              <a:t> </a:t>
            </a:r>
            <a:r>
              <a:rPr lang="fr-FR" spc="-42" dirty="0" err="1">
                <a:latin typeface="Times New Roman" panose="02020603050405020304" pitchFamily="18" charset="0"/>
                <a:ea typeface="Calibri" panose="020F0502020204030204" pitchFamily="34" charset="0"/>
              </a:rPr>
              <a:t>bệnh</a:t>
            </a:r>
            <a:r>
              <a:rPr lang="fr-FR" spc="-42" dirty="0">
                <a:latin typeface="Times New Roman" panose="02020603050405020304" pitchFamily="18" charset="0"/>
                <a:ea typeface="Calibri" panose="020F0502020204030204" pitchFamily="34" charset="0"/>
              </a:rPr>
              <a:t> </a:t>
            </a:r>
            <a:r>
              <a:rPr lang="fr-FR" spc="-42" dirty="0" err="1">
                <a:latin typeface="Times New Roman" panose="02020603050405020304" pitchFamily="18" charset="0"/>
                <a:ea typeface="Calibri" panose="020F0502020204030204" pitchFamily="34" charset="0"/>
              </a:rPr>
              <a:t>lý</a:t>
            </a:r>
            <a:r>
              <a:rPr lang="fr-FR" spc="-42" dirty="0">
                <a:latin typeface="Times New Roman" panose="02020603050405020304" pitchFamily="18" charset="0"/>
                <a:ea typeface="Calibri" panose="020F0502020204030204" pitchFamily="34" charset="0"/>
              </a:rPr>
              <a:t> di </a:t>
            </a:r>
            <a:r>
              <a:rPr lang="fr-FR" spc="-42" dirty="0" err="1">
                <a:latin typeface="Times New Roman" panose="02020603050405020304" pitchFamily="18" charset="0"/>
                <a:ea typeface="Calibri" panose="020F0502020204030204" pitchFamily="34" charset="0"/>
              </a:rPr>
              <a:t>truyền</a:t>
            </a:r>
            <a:r>
              <a:rPr lang="fr-FR" spc="-42" dirty="0">
                <a:latin typeface="Times New Roman" panose="02020603050405020304" pitchFamily="18" charset="0"/>
                <a:ea typeface="Calibri" panose="020F0502020204030204" pitchFamily="34" charset="0"/>
              </a:rPr>
              <a:t> </a:t>
            </a:r>
            <a:r>
              <a:rPr lang="fr-FR" spc="-42" dirty="0" err="1">
                <a:latin typeface="Times New Roman" panose="02020603050405020304" pitchFamily="18" charset="0"/>
                <a:ea typeface="Calibri" panose="020F0502020204030204" pitchFamily="34" charset="0"/>
              </a:rPr>
              <a:t>trội</a:t>
            </a:r>
            <a:r>
              <a:rPr lang="fr-FR" spc="-42" dirty="0">
                <a:latin typeface="Times New Roman" panose="02020603050405020304" pitchFamily="18" charset="0"/>
                <a:ea typeface="Calibri" panose="020F0502020204030204" pitchFamily="34" charset="0"/>
              </a:rPr>
              <a:t> NST </a:t>
            </a:r>
            <a:r>
              <a:rPr lang="fr-FR" spc="-42" dirty="0" err="1">
                <a:latin typeface="Times New Roman" panose="02020603050405020304" pitchFamily="18" charset="0"/>
                <a:ea typeface="Calibri" panose="020F0502020204030204" pitchFamily="34" charset="0"/>
              </a:rPr>
              <a:t>thường</a:t>
            </a:r>
            <a:endParaRPr lang="en-US" dirty="0"/>
          </a:p>
          <a:p>
            <a:r>
              <a:rPr lang="vi-VN" dirty="0"/>
              <a:t/>
            </a:r>
            <a:br>
              <a:rPr lang="vi-VN" dirty="0"/>
            </a:br>
            <a:r>
              <a:rPr lang="vi-VN" sz="1300" b="1" dirty="0"/>
              <a:t>Gien cấu trúc</a:t>
            </a:r>
            <a:r>
              <a:rPr lang="en-US" sz="1300" b="1" dirty="0"/>
              <a:t> , </a:t>
            </a:r>
            <a:r>
              <a:rPr lang="vi-VN" sz="1300" b="1" dirty="0"/>
              <a:t>Đột biến mới </a:t>
            </a:r>
            <a:r>
              <a:rPr lang="en-US" sz="1300" b="1" dirty="0"/>
              <a:t>, </a:t>
            </a:r>
            <a:r>
              <a:rPr lang="en-US" sz="1300" b="1" dirty="0" err="1"/>
              <a:t>Đa</a:t>
            </a:r>
            <a:r>
              <a:rPr lang="en-US" sz="1300" b="1" dirty="0"/>
              <a:t> </a:t>
            </a:r>
            <a:r>
              <a:rPr lang="en-US" sz="1300" b="1" dirty="0" err="1"/>
              <a:t>hướng</a:t>
            </a:r>
            <a:r>
              <a:rPr lang="vi-VN" sz="1300" b="1" dirty="0"/>
              <a:t/>
            </a:r>
            <a:br>
              <a:rPr lang="vi-VN" sz="1300" b="1" dirty="0"/>
            </a:br>
            <a:r>
              <a:rPr lang="vi-VN" sz="1300" b="1" dirty="0"/>
              <a:t>Dị hợp</a:t>
            </a:r>
            <a:r>
              <a:rPr lang="en-US" sz="1300" b="1" dirty="0"/>
              <a:t> (50%)</a:t>
            </a:r>
            <a:r>
              <a:rPr lang="vi-VN" sz="1300" b="1" dirty="0"/>
              <a:t/>
            </a:r>
            <a:br>
              <a:rPr lang="vi-VN" sz="1300" b="1" dirty="0"/>
            </a:br>
            <a:r>
              <a:rPr lang="vi-VN" sz="1300" b="1" dirty="0"/>
              <a:t>Đồng hợp trội</a:t>
            </a:r>
            <a:r>
              <a:rPr lang="en-US" sz="1300" b="1" dirty="0"/>
              <a:t> (100%)</a:t>
            </a:r>
            <a:r>
              <a:rPr lang="vi-VN" sz="1300" b="1" dirty="0"/>
              <a:t/>
            </a:r>
            <a:br>
              <a:rPr lang="vi-VN" sz="1300" b="1" dirty="0"/>
            </a:br>
            <a:r>
              <a:rPr lang="vi-VN" sz="1300" b="1" dirty="0"/>
              <a:t>Cây GH dạng dọc</a:t>
            </a:r>
            <a:r>
              <a:rPr lang="vi-VN" dirty="0"/>
              <a:t> </a:t>
            </a:r>
            <a:br>
              <a:rPr lang="vi-VN" dirty="0"/>
            </a:br>
            <a:r>
              <a:rPr lang="fr-FR" sz="1300" dirty="0"/>
              <a:t>Khi </a:t>
            </a:r>
            <a:r>
              <a:rPr lang="fr-FR" sz="1300" dirty="0" err="1"/>
              <a:t>bệnh</a:t>
            </a:r>
            <a:r>
              <a:rPr lang="fr-FR" sz="1300" dirty="0"/>
              <a:t> </a:t>
            </a:r>
            <a:r>
              <a:rPr lang="fr-FR" sz="1300" dirty="0" err="1"/>
              <a:t>lý</a:t>
            </a:r>
            <a:r>
              <a:rPr lang="fr-FR" sz="1300" dirty="0"/>
              <a:t> </a:t>
            </a:r>
            <a:r>
              <a:rPr lang="fr-FR" sz="1300" dirty="0" err="1"/>
              <a:t>bắt</a:t>
            </a:r>
            <a:r>
              <a:rPr lang="fr-FR" sz="1300" dirty="0"/>
              <a:t> </a:t>
            </a:r>
            <a:r>
              <a:rPr lang="fr-FR" sz="1300" dirty="0" err="1"/>
              <a:t>đầu</a:t>
            </a:r>
            <a:r>
              <a:rPr lang="fr-FR" sz="1300" dirty="0"/>
              <a:t> </a:t>
            </a:r>
            <a:r>
              <a:rPr lang="fr-FR" sz="1300" dirty="0" err="1"/>
              <a:t>xuất</a:t>
            </a:r>
            <a:r>
              <a:rPr lang="fr-FR" sz="1300" dirty="0"/>
              <a:t> </a:t>
            </a:r>
            <a:r>
              <a:rPr lang="fr-FR" sz="1300" dirty="0" err="1"/>
              <a:t>hiện</a:t>
            </a:r>
            <a:r>
              <a:rPr lang="fr-FR" sz="1300" dirty="0"/>
              <a:t> </a:t>
            </a:r>
            <a:r>
              <a:rPr lang="fr-FR" sz="1300" dirty="0" err="1"/>
              <a:t>trong</a:t>
            </a:r>
            <a:r>
              <a:rPr lang="fr-FR" sz="1300" dirty="0"/>
              <a:t> </a:t>
            </a:r>
            <a:r>
              <a:rPr lang="fr-FR" sz="1300" dirty="0" err="1"/>
              <a:t>gia</a:t>
            </a:r>
            <a:r>
              <a:rPr lang="fr-FR" sz="1300" dirty="0"/>
              <a:t> </a:t>
            </a:r>
            <a:r>
              <a:rPr lang="fr-FR" sz="1300" dirty="0" err="1"/>
              <a:t>đình</a:t>
            </a:r>
            <a:r>
              <a:rPr lang="fr-FR" sz="1300" dirty="0"/>
              <a:t>, </a:t>
            </a:r>
            <a:r>
              <a:rPr lang="fr-FR" sz="1300" dirty="0" err="1"/>
              <a:t>trước</a:t>
            </a:r>
            <a:r>
              <a:rPr lang="fr-FR" sz="1300" dirty="0"/>
              <a:t> </a:t>
            </a:r>
            <a:r>
              <a:rPr lang="fr-FR" sz="1300" dirty="0" err="1"/>
              <a:t>đó</a:t>
            </a:r>
            <a:r>
              <a:rPr lang="fr-FR" sz="1300" dirty="0"/>
              <a:t> </a:t>
            </a:r>
            <a:r>
              <a:rPr lang="fr-FR" sz="1300" dirty="0" err="1"/>
              <a:t>không</a:t>
            </a:r>
            <a:r>
              <a:rPr lang="fr-FR" sz="1300" dirty="0"/>
              <a:t> </a:t>
            </a:r>
            <a:r>
              <a:rPr lang="fr-FR" sz="1300" dirty="0" err="1"/>
              <a:t>có</a:t>
            </a:r>
            <a:r>
              <a:rPr lang="fr-FR" sz="1300" dirty="0"/>
              <a:t> </a:t>
            </a:r>
            <a:r>
              <a:rPr lang="fr-FR" sz="1300" dirty="0" err="1"/>
              <a:t>tiền</a:t>
            </a:r>
            <a:r>
              <a:rPr lang="fr-FR" sz="1300" dirty="0"/>
              <a:t> </a:t>
            </a:r>
            <a:r>
              <a:rPr lang="fr-FR" sz="1300" dirty="0" err="1"/>
              <a:t>sử</a:t>
            </a:r>
            <a:r>
              <a:rPr lang="fr-FR" sz="1300" dirty="0"/>
              <a:t> </a:t>
            </a:r>
            <a:r>
              <a:rPr lang="fr-FR" sz="1300" dirty="0" err="1"/>
              <a:t>gia</a:t>
            </a:r>
            <a:r>
              <a:rPr lang="fr-FR" sz="1300" dirty="0"/>
              <a:t> </a:t>
            </a:r>
            <a:r>
              <a:rPr lang="fr-FR" sz="1300" dirty="0" err="1"/>
              <a:t>đình</a:t>
            </a:r>
            <a:r>
              <a:rPr lang="fr-FR" sz="1300" dirty="0"/>
              <a:t>: </a:t>
            </a:r>
            <a:r>
              <a:rPr lang="fr-FR" sz="1300" dirty="0" err="1"/>
              <a:t>đây</a:t>
            </a:r>
            <a:r>
              <a:rPr lang="fr-FR" sz="1300" dirty="0"/>
              <a:t> là </a:t>
            </a:r>
            <a:r>
              <a:rPr lang="fr-FR" sz="1300" dirty="0" err="1"/>
              <a:t>trường</a:t>
            </a:r>
            <a:r>
              <a:rPr lang="fr-FR" sz="1300" dirty="0"/>
              <a:t> </a:t>
            </a:r>
            <a:r>
              <a:rPr lang="fr-FR" sz="1300" dirty="0" err="1"/>
              <a:t>hợp</a:t>
            </a:r>
            <a:r>
              <a:rPr lang="fr-FR" sz="1300" dirty="0"/>
              <a:t> </a:t>
            </a:r>
            <a:r>
              <a:rPr lang="fr-FR" sz="1300" b="1" dirty="0" err="1"/>
              <a:t>đột</a:t>
            </a:r>
            <a:r>
              <a:rPr lang="fr-FR" sz="1300" b="1" dirty="0"/>
              <a:t> </a:t>
            </a:r>
            <a:r>
              <a:rPr lang="fr-FR" sz="1300" b="1" dirty="0" err="1"/>
              <a:t>biến</a:t>
            </a:r>
            <a:r>
              <a:rPr lang="fr-FR" sz="1300" b="1" dirty="0"/>
              <a:t> </a:t>
            </a:r>
            <a:r>
              <a:rPr lang="fr-FR" sz="1300" b="1" dirty="0" err="1"/>
              <a:t>mới</a:t>
            </a:r>
            <a:r>
              <a:rPr lang="fr-FR" sz="1300" b="1" dirty="0"/>
              <a:t>.</a:t>
            </a:r>
            <a:r>
              <a:rPr lang="fr-FR" sz="1300" dirty="0"/>
              <a:t> </a:t>
            </a:r>
            <a:r>
              <a:rPr lang="fr-FR" sz="1300" dirty="0" err="1"/>
              <a:t>Tuổi</a:t>
            </a:r>
            <a:r>
              <a:rPr lang="fr-FR" sz="1300" dirty="0"/>
              <a:t> </a:t>
            </a:r>
            <a:r>
              <a:rPr lang="fr-FR" sz="1300" dirty="0" err="1"/>
              <a:t>cha</a:t>
            </a:r>
            <a:r>
              <a:rPr lang="fr-FR" sz="1300" dirty="0"/>
              <a:t> </a:t>
            </a:r>
            <a:r>
              <a:rPr lang="fr-FR" sz="1300" dirty="0" err="1"/>
              <a:t>mẹ</a:t>
            </a:r>
            <a:r>
              <a:rPr lang="fr-FR" sz="1300" dirty="0"/>
              <a:t> </a:t>
            </a:r>
            <a:r>
              <a:rPr lang="fr-FR" sz="1300" dirty="0" err="1"/>
              <a:t>cao</a:t>
            </a:r>
            <a:r>
              <a:rPr lang="fr-FR" sz="1300" dirty="0"/>
              <a:t> là </a:t>
            </a:r>
            <a:r>
              <a:rPr lang="fr-FR" sz="1300" dirty="0" err="1"/>
              <a:t>một</a:t>
            </a:r>
            <a:r>
              <a:rPr lang="fr-FR" sz="1300" dirty="0"/>
              <a:t> </a:t>
            </a:r>
            <a:r>
              <a:rPr lang="fr-FR" sz="1300" dirty="0" err="1"/>
              <a:t>yếu</a:t>
            </a:r>
            <a:r>
              <a:rPr lang="fr-FR" sz="1300" dirty="0"/>
              <a:t> </a:t>
            </a:r>
            <a:r>
              <a:rPr lang="fr-FR" sz="1300" dirty="0" err="1"/>
              <a:t>tố</a:t>
            </a:r>
            <a:r>
              <a:rPr lang="fr-FR" sz="1300" dirty="0"/>
              <a:t> </a:t>
            </a:r>
            <a:r>
              <a:rPr lang="fr-FR" sz="1300" dirty="0" err="1"/>
              <a:t>nguy</a:t>
            </a:r>
            <a:r>
              <a:rPr lang="fr-FR" sz="1300" dirty="0"/>
              <a:t> </a:t>
            </a:r>
            <a:r>
              <a:rPr lang="fr-FR" sz="1300" dirty="0" err="1"/>
              <a:t>cơ</a:t>
            </a:r>
            <a:r>
              <a:rPr lang="fr-FR" sz="1300" dirty="0"/>
              <a:t> </a:t>
            </a:r>
            <a:r>
              <a:rPr lang="fr-FR" sz="1300" dirty="0" err="1"/>
              <a:t>xuất</a:t>
            </a:r>
            <a:r>
              <a:rPr lang="fr-FR" sz="1300" dirty="0"/>
              <a:t> </a:t>
            </a:r>
            <a:r>
              <a:rPr lang="fr-FR" sz="1300" dirty="0" err="1"/>
              <a:t>hiện</a:t>
            </a:r>
            <a:r>
              <a:rPr lang="fr-FR" sz="1300" dirty="0"/>
              <a:t> </a:t>
            </a:r>
            <a:r>
              <a:rPr lang="fr-FR" sz="1300" dirty="0" err="1"/>
              <a:t>đột</a:t>
            </a:r>
            <a:r>
              <a:rPr lang="fr-FR" sz="1300" dirty="0"/>
              <a:t> </a:t>
            </a:r>
            <a:r>
              <a:rPr lang="fr-FR" sz="1300" dirty="0" err="1"/>
              <a:t>biến</a:t>
            </a:r>
            <a:r>
              <a:rPr lang="fr-FR" sz="1300" dirty="0"/>
              <a:t> </a:t>
            </a:r>
            <a:r>
              <a:rPr lang="fr-FR" sz="1300" dirty="0" err="1"/>
              <a:t>mới</a:t>
            </a:r>
            <a:r>
              <a:rPr lang="fr-FR" sz="1300" dirty="0"/>
              <a:t> </a:t>
            </a:r>
            <a:r>
              <a:rPr lang="fr-FR" sz="1300" dirty="0" err="1"/>
              <a:t>nơi</a:t>
            </a:r>
            <a:r>
              <a:rPr lang="fr-FR" sz="1300" dirty="0"/>
              <a:t> con </a:t>
            </a:r>
            <a:r>
              <a:rPr lang="fr-FR" sz="1300" dirty="0" err="1"/>
              <a:t>cái</a:t>
            </a:r>
            <a:r>
              <a:rPr lang="fr-FR" sz="1300" dirty="0"/>
              <a:t>.</a:t>
            </a:r>
            <a:endParaRPr lang="en-US" sz="1300" dirty="0"/>
          </a:p>
          <a:p>
            <a:r>
              <a:rPr lang="fr-FR" sz="1300" dirty="0" err="1"/>
              <a:t>Bất</a:t>
            </a:r>
            <a:r>
              <a:rPr lang="fr-FR" sz="1300" dirty="0"/>
              <a:t> </a:t>
            </a:r>
            <a:r>
              <a:rPr lang="fr-FR" sz="1300" dirty="0" err="1"/>
              <a:t>thường</a:t>
            </a:r>
            <a:r>
              <a:rPr lang="fr-FR" sz="1300" dirty="0"/>
              <a:t> </a:t>
            </a:r>
            <a:r>
              <a:rPr lang="fr-FR" sz="1300" dirty="0" err="1"/>
              <a:t>quan</a:t>
            </a:r>
            <a:r>
              <a:rPr lang="fr-FR" sz="1300" dirty="0"/>
              <a:t> </a:t>
            </a:r>
            <a:r>
              <a:rPr lang="fr-FR" sz="1300" dirty="0" err="1"/>
              <a:t>sát</a:t>
            </a:r>
            <a:r>
              <a:rPr lang="fr-FR" sz="1300" dirty="0"/>
              <a:t> </a:t>
            </a:r>
            <a:r>
              <a:rPr lang="fr-FR" sz="1300" dirty="0" err="1"/>
              <a:t>được</a:t>
            </a:r>
            <a:r>
              <a:rPr lang="fr-FR" sz="1300" dirty="0"/>
              <a:t> </a:t>
            </a:r>
            <a:r>
              <a:rPr lang="fr-FR" sz="1300" dirty="0" err="1"/>
              <a:t>hậu</a:t>
            </a:r>
            <a:r>
              <a:rPr lang="fr-FR" sz="1300" dirty="0"/>
              <a:t> </a:t>
            </a:r>
            <a:r>
              <a:rPr lang="fr-FR" sz="1300" dirty="0" err="1"/>
              <a:t>quả</a:t>
            </a:r>
            <a:r>
              <a:rPr lang="fr-FR" sz="1300" dirty="0"/>
              <a:t> </a:t>
            </a:r>
            <a:r>
              <a:rPr lang="fr-FR" sz="1300" dirty="0" err="1"/>
              <a:t>của</a:t>
            </a:r>
            <a:r>
              <a:rPr lang="fr-FR" sz="1300" dirty="0"/>
              <a:t> </a:t>
            </a:r>
            <a:r>
              <a:rPr lang="fr-FR" sz="1300" dirty="0" err="1"/>
              <a:t>đột</a:t>
            </a:r>
            <a:r>
              <a:rPr lang="fr-FR" sz="1300" dirty="0"/>
              <a:t> </a:t>
            </a:r>
            <a:r>
              <a:rPr lang="fr-FR" sz="1300" dirty="0" err="1"/>
              <a:t>biến</a:t>
            </a:r>
            <a:r>
              <a:rPr lang="fr-FR" sz="1300" dirty="0"/>
              <a:t> </a:t>
            </a:r>
            <a:r>
              <a:rPr lang="fr-FR" sz="1300" dirty="0" err="1"/>
              <a:t>gien</a:t>
            </a:r>
            <a:r>
              <a:rPr lang="fr-FR" sz="1300" dirty="0"/>
              <a:t> </a:t>
            </a:r>
            <a:r>
              <a:rPr lang="fr-FR" sz="1300" dirty="0" err="1"/>
              <a:t>trội</a:t>
            </a:r>
            <a:r>
              <a:rPr lang="fr-FR" sz="1300" dirty="0"/>
              <a:t> </a:t>
            </a:r>
            <a:r>
              <a:rPr lang="fr-FR" sz="1300" dirty="0" err="1"/>
              <a:t>thường</a:t>
            </a:r>
            <a:r>
              <a:rPr lang="fr-FR" sz="1300" dirty="0"/>
              <a:t> là </a:t>
            </a:r>
            <a:r>
              <a:rPr lang="fr-FR" sz="1300" b="1" dirty="0" err="1"/>
              <a:t>đa</a:t>
            </a:r>
            <a:r>
              <a:rPr lang="fr-FR" sz="1300" b="1" dirty="0"/>
              <a:t> </a:t>
            </a:r>
            <a:r>
              <a:rPr lang="fr-FR" sz="1300" b="1" dirty="0" err="1"/>
              <a:t>hướng</a:t>
            </a:r>
            <a:r>
              <a:rPr lang="fr-FR" sz="1300" dirty="0"/>
              <a:t> (</a:t>
            </a:r>
            <a:r>
              <a:rPr lang="fr-FR" sz="1300" dirty="0" err="1"/>
              <a:t>liên</a:t>
            </a:r>
            <a:r>
              <a:rPr lang="fr-FR" sz="1300" dirty="0"/>
              <a:t> </a:t>
            </a:r>
            <a:r>
              <a:rPr lang="fr-FR" sz="1300" dirty="0" err="1"/>
              <a:t>quan</a:t>
            </a:r>
            <a:r>
              <a:rPr lang="fr-FR" sz="1300" dirty="0"/>
              <a:t> </a:t>
            </a:r>
            <a:r>
              <a:rPr lang="fr-FR" sz="1300" dirty="0" err="1"/>
              <a:t>đến</a:t>
            </a:r>
            <a:r>
              <a:rPr lang="fr-FR" sz="1300" dirty="0"/>
              <a:t> </a:t>
            </a:r>
            <a:r>
              <a:rPr lang="fr-FR" sz="1300" dirty="0" err="1"/>
              <a:t>nhiều</a:t>
            </a:r>
            <a:r>
              <a:rPr lang="fr-FR" sz="1300" dirty="0"/>
              <a:t> </a:t>
            </a:r>
            <a:r>
              <a:rPr lang="fr-FR" sz="1300" dirty="0" err="1"/>
              <a:t>loại</a:t>
            </a:r>
            <a:r>
              <a:rPr lang="fr-FR" sz="1300" dirty="0"/>
              <a:t> </a:t>
            </a:r>
            <a:r>
              <a:rPr lang="fr-FR" sz="1300" dirty="0" err="1"/>
              <a:t>cơ</a:t>
            </a:r>
            <a:r>
              <a:rPr lang="fr-FR" sz="1300" dirty="0"/>
              <a:t> </a:t>
            </a:r>
            <a:r>
              <a:rPr lang="fr-FR" sz="1300" dirty="0" err="1"/>
              <a:t>quan</a:t>
            </a:r>
            <a:r>
              <a:rPr lang="fr-FR" sz="1300" dirty="0"/>
              <a:t> </a:t>
            </a:r>
            <a:r>
              <a:rPr lang="fr-FR" sz="1300" dirty="0" err="1"/>
              <a:t>khác</a:t>
            </a:r>
            <a:r>
              <a:rPr lang="fr-FR" sz="1300" dirty="0"/>
              <a:t> </a:t>
            </a:r>
            <a:r>
              <a:rPr lang="fr-FR" sz="1300" dirty="0" err="1"/>
              <a:t>nhau</a:t>
            </a:r>
            <a:r>
              <a:rPr lang="fr-FR" sz="1300" dirty="0"/>
              <a:t>), </a:t>
            </a:r>
            <a:r>
              <a:rPr lang="fr-FR" sz="1300" dirty="0" err="1"/>
              <a:t>trong</a:t>
            </a:r>
            <a:r>
              <a:rPr lang="fr-FR" sz="1300" dirty="0"/>
              <a:t> </a:t>
            </a:r>
            <a:r>
              <a:rPr lang="fr-FR" sz="1300" dirty="0" err="1"/>
              <a:t>nhiều</a:t>
            </a:r>
            <a:r>
              <a:rPr lang="fr-FR" sz="1300" dirty="0"/>
              <a:t> </a:t>
            </a:r>
            <a:r>
              <a:rPr lang="fr-FR" sz="1300" dirty="0" err="1"/>
              <a:t>trường</a:t>
            </a:r>
            <a:r>
              <a:rPr lang="fr-FR" sz="1300" dirty="0"/>
              <a:t> </a:t>
            </a:r>
            <a:r>
              <a:rPr lang="fr-FR" sz="1300" dirty="0" err="1"/>
              <a:t>hợp</a:t>
            </a:r>
            <a:r>
              <a:rPr lang="fr-FR" sz="1300" dirty="0"/>
              <a:t> </a:t>
            </a:r>
            <a:r>
              <a:rPr lang="fr-FR" sz="1300" dirty="0" err="1"/>
              <a:t>có</a:t>
            </a:r>
            <a:r>
              <a:rPr lang="fr-FR" sz="1300" dirty="0"/>
              <a:t> </a:t>
            </a:r>
            <a:r>
              <a:rPr lang="fr-FR" sz="1300" dirty="0" err="1"/>
              <a:t>liên</a:t>
            </a:r>
            <a:r>
              <a:rPr lang="fr-FR" sz="1300" dirty="0"/>
              <a:t> </a:t>
            </a:r>
            <a:r>
              <a:rPr lang="fr-FR" sz="1300" dirty="0" err="1"/>
              <a:t>quan</a:t>
            </a:r>
            <a:r>
              <a:rPr lang="fr-FR" sz="1300" dirty="0"/>
              <a:t> </a:t>
            </a:r>
            <a:r>
              <a:rPr lang="fr-FR" sz="1300" dirty="0" err="1"/>
              <a:t>đến</a:t>
            </a:r>
            <a:r>
              <a:rPr lang="fr-FR" sz="1300" dirty="0"/>
              <a:t> </a:t>
            </a:r>
            <a:r>
              <a:rPr lang="fr-FR" sz="1300" dirty="0" err="1"/>
              <a:t>các</a:t>
            </a:r>
            <a:r>
              <a:rPr lang="fr-FR" sz="1300" dirty="0"/>
              <a:t> </a:t>
            </a:r>
            <a:r>
              <a:rPr lang="fr-FR" sz="1300" b="1" dirty="0" err="1"/>
              <a:t>gien</a:t>
            </a:r>
            <a:r>
              <a:rPr lang="fr-FR" sz="1300" b="1" dirty="0"/>
              <a:t> </a:t>
            </a:r>
            <a:r>
              <a:rPr lang="fr-FR" sz="1300" b="1" dirty="0" err="1"/>
              <a:t>cấu</a:t>
            </a:r>
            <a:r>
              <a:rPr lang="fr-FR" sz="1300" b="1" dirty="0"/>
              <a:t> </a:t>
            </a:r>
            <a:r>
              <a:rPr lang="fr-FR" sz="1300" b="1" dirty="0" err="1"/>
              <a:t>trúc</a:t>
            </a:r>
            <a:r>
              <a:rPr lang="fr-FR" sz="1300" dirty="0"/>
              <a:t>. </a:t>
            </a:r>
            <a:r>
              <a:rPr lang="fr-FR" sz="1300" dirty="0" err="1"/>
              <a:t>Ít</a:t>
            </a:r>
            <a:r>
              <a:rPr lang="fr-FR" sz="1300" dirty="0"/>
              <a:t> </a:t>
            </a:r>
            <a:r>
              <a:rPr lang="fr-FR" sz="1300" dirty="0" err="1"/>
              <a:t>có</a:t>
            </a:r>
            <a:r>
              <a:rPr lang="fr-FR" sz="1300" dirty="0"/>
              <a:t> </a:t>
            </a:r>
            <a:r>
              <a:rPr lang="fr-FR" sz="1300" dirty="0" err="1"/>
              <a:t>bệnh</a:t>
            </a:r>
            <a:r>
              <a:rPr lang="fr-FR" sz="1300" dirty="0"/>
              <a:t> </a:t>
            </a:r>
            <a:r>
              <a:rPr lang="fr-FR" sz="1300" dirty="0" err="1"/>
              <a:t>lý</a:t>
            </a:r>
            <a:r>
              <a:rPr lang="fr-FR" sz="1300" dirty="0"/>
              <a:t> enzyme </a:t>
            </a:r>
            <a:r>
              <a:rPr lang="fr-FR" sz="1300" dirty="0" err="1"/>
              <a:t>thuộc</a:t>
            </a:r>
            <a:r>
              <a:rPr lang="fr-FR" sz="1300" dirty="0"/>
              <a:t> </a:t>
            </a:r>
            <a:r>
              <a:rPr lang="fr-FR" sz="1300" dirty="0" err="1"/>
              <a:t>loại</a:t>
            </a:r>
            <a:r>
              <a:rPr lang="fr-FR" sz="1300" dirty="0"/>
              <a:t> di </a:t>
            </a:r>
            <a:r>
              <a:rPr lang="fr-FR" sz="1300" dirty="0" err="1"/>
              <a:t>truyền</a:t>
            </a:r>
            <a:r>
              <a:rPr lang="fr-FR" sz="1300" dirty="0"/>
              <a:t> </a:t>
            </a:r>
            <a:r>
              <a:rPr lang="fr-FR" sz="1300" dirty="0" err="1"/>
              <a:t>trội</a:t>
            </a:r>
            <a:r>
              <a:rPr lang="fr-FR" sz="1300" dirty="0"/>
              <a:t>, </a:t>
            </a:r>
            <a:r>
              <a:rPr lang="fr-FR" sz="1300" dirty="0" err="1"/>
              <a:t>vì</a:t>
            </a:r>
            <a:r>
              <a:rPr lang="fr-FR" sz="1300" dirty="0"/>
              <a:t> </a:t>
            </a:r>
            <a:r>
              <a:rPr lang="fr-FR" sz="1300" dirty="0" err="1"/>
              <a:t>thường</a:t>
            </a:r>
            <a:r>
              <a:rPr lang="fr-FR" sz="1300" dirty="0"/>
              <a:t> </a:t>
            </a:r>
            <a:r>
              <a:rPr lang="fr-FR" sz="1300" dirty="0" err="1"/>
              <a:t>trong</a:t>
            </a:r>
            <a:r>
              <a:rPr lang="fr-FR" sz="1300" dirty="0"/>
              <a:t> </a:t>
            </a:r>
            <a:r>
              <a:rPr lang="fr-FR" sz="1300" dirty="0" err="1"/>
              <a:t>trường</a:t>
            </a:r>
            <a:r>
              <a:rPr lang="fr-FR" sz="1300" dirty="0"/>
              <a:t> </a:t>
            </a:r>
            <a:r>
              <a:rPr lang="fr-FR" sz="1300" dirty="0" err="1"/>
              <a:t>hợp</a:t>
            </a:r>
            <a:r>
              <a:rPr lang="fr-FR" sz="1300" dirty="0"/>
              <a:t> enzyme </a:t>
            </a:r>
            <a:r>
              <a:rPr lang="fr-FR" sz="1300" dirty="0" err="1"/>
              <a:t>thì</a:t>
            </a:r>
            <a:r>
              <a:rPr lang="fr-FR" sz="1300" dirty="0"/>
              <a:t> </a:t>
            </a:r>
            <a:r>
              <a:rPr lang="fr-FR" sz="1300" dirty="0" err="1"/>
              <a:t>allelle</a:t>
            </a:r>
            <a:r>
              <a:rPr lang="fr-FR" sz="1300" dirty="0"/>
              <a:t> </a:t>
            </a:r>
            <a:r>
              <a:rPr lang="fr-FR" sz="1300" dirty="0" err="1"/>
              <a:t>bình</a:t>
            </a:r>
            <a:r>
              <a:rPr lang="fr-FR" sz="1300" dirty="0"/>
              <a:t> </a:t>
            </a:r>
            <a:r>
              <a:rPr lang="fr-FR" sz="1300" dirty="0" err="1"/>
              <a:t>thường</a:t>
            </a:r>
            <a:r>
              <a:rPr lang="fr-FR" sz="1300" dirty="0"/>
              <a:t> </a:t>
            </a:r>
            <a:r>
              <a:rPr lang="fr-FR" sz="1300" dirty="0" err="1"/>
              <a:t>có</a:t>
            </a:r>
            <a:r>
              <a:rPr lang="fr-FR" sz="1300" dirty="0"/>
              <a:t> </a:t>
            </a:r>
            <a:r>
              <a:rPr lang="fr-FR" sz="1300" dirty="0" err="1"/>
              <a:t>khả</a:t>
            </a:r>
            <a:r>
              <a:rPr lang="fr-FR" sz="1300" dirty="0"/>
              <a:t> </a:t>
            </a:r>
            <a:r>
              <a:rPr lang="fr-FR" sz="1300" dirty="0" err="1"/>
              <a:t>năng</a:t>
            </a:r>
            <a:r>
              <a:rPr lang="fr-FR" sz="1300" dirty="0"/>
              <a:t> </a:t>
            </a:r>
            <a:r>
              <a:rPr lang="fr-FR" sz="1300" dirty="0" err="1"/>
              <a:t>bù</a:t>
            </a:r>
            <a:r>
              <a:rPr lang="fr-FR" sz="1300" dirty="0"/>
              <a:t> </a:t>
            </a:r>
            <a:r>
              <a:rPr lang="fr-FR" sz="1300" dirty="0" err="1"/>
              <a:t>trừ</a:t>
            </a:r>
            <a:r>
              <a:rPr lang="fr-FR" sz="1300" dirty="0"/>
              <a:t> </a:t>
            </a:r>
            <a:r>
              <a:rPr lang="fr-FR" sz="1300" dirty="0" err="1"/>
              <a:t>tốt</a:t>
            </a:r>
            <a:r>
              <a:rPr lang="fr-FR" sz="1300" dirty="0"/>
              <a:t> </a:t>
            </a:r>
            <a:r>
              <a:rPr lang="fr-FR" sz="1300" dirty="0" err="1"/>
              <a:t>cho</a:t>
            </a:r>
            <a:r>
              <a:rPr lang="fr-FR" sz="1300" dirty="0"/>
              <a:t> </a:t>
            </a:r>
            <a:r>
              <a:rPr lang="fr-FR" sz="1300" dirty="0" err="1"/>
              <a:t>allelle</a:t>
            </a:r>
            <a:r>
              <a:rPr lang="fr-FR" sz="1300" dirty="0"/>
              <a:t> </a:t>
            </a:r>
            <a:r>
              <a:rPr lang="fr-FR" sz="1300" dirty="0" err="1"/>
              <a:t>đột</a:t>
            </a:r>
            <a:r>
              <a:rPr lang="fr-FR" sz="1300" dirty="0"/>
              <a:t> </a:t>
            </a:r>
            <a:r>
              <a:rPr lang="fr-FR" sz="1300" dirty="0" err="1"/>
              <a:t>biến</a:t>
            </a:r>
            <a:r>
              <a:rPr lang="fr-FR" sz="1300" dirty="0"/>
              <a:t>.</a:t>
            </a:r>
            <a:endParaRPr lang="en-US" sz="1300" dirty="0"/>
          </a:p>
          <a:p>
            <a:pPr lvl="0" fontAlgn="base"/>
            <a:endParaRPr lang="en-US" sz="1300" b="1" i="1" dirty="0"/>
          </a:p>
          <a:p>
            <a:pPr lvl="0" fontAlgn="base"/>
            <a:r>
              <a:rPr lang="en-US" sz="1300" b="1" i="1" dirty="0" err="1"/>
              <a:t>Nguy</a:t>
            </a:r>
            <a:r>
              <a:rPr lang="en-US" sz="1300" b="1" i="1" dirty="0"/>
              <a:t> </a:t>
            </a:r>
            <a:r>
              <a:rPr lang="en-US" sz="1300" b="1" i="1" dirty="0" err="1"/>
              <a:t>cơ</a:t>
            </a:r>
            <a:r>
              <a:rPr lang="en-US" sz="1300" b="1" i="1" dirty="0"/>
              <a:t> </a:t>
            </a:r>
            <a:r>
              <a:rPr lang="en-US" sz="1300" b="1" i="1" dirty="0" err="1"/>
              <a:t>sinh</a:t>
            </a:r>
            <a:r>
              <a:rPr lang="en-US" sz="1300" b="1" i="1" dirty="0"/>
              <a:t> con </a:t>
            </a:r>
            <a:r>
              <a:rPr lang="en-US" sz="1300" b="1" i="1" dirty="0" err="1"/>
              <a:t>mắc</a:t>
            </a:r>
            <a:r>
              <a:rPr lang="en-US" sz="1300" b="1" i="1" dirty="0"/>
              <a:t> </a:t>
            </a:r>
            <a:r>
              <a:rPr lang="en-US" sz="1300" b="1" i="1" dirty="0" err="1"/>
              <a:t>bệnh</a:t>
            </a:r>
            <a:r>
              <a:rPr lang="en-US" sz="1300" b="1" i="1" dirty="0"/>
              <a:t> (recurrence risk)</a:t>
            </a:r>
          </a:p>
          <a:p>
            <a:r>
              <a:rPr lang="en-US" sz="1300" i="1" dirty="0" err="1"/>
              <a:t>Trường</a:t>
            </a:r>
            <a:r>
              <a:rPr lang="en-US" sz="1300" i="1" dirty="0"/>
              <a:t> </a:t>
            </a:r>
            <a:r>
              <a:rPr lang="en-US" sz="1300" i="1" dirty="0" err="1"/>
              <a:t>hợp</a:t>
            </a:r>
            <a:r>
              <a:rPr lang="en-US" sz="1300" i="1" dirty="0"/>
              <a:t> 1: </a:t>
            </a:r>
            <a:endParaRPr lang="en-US" sz="1300" dirty="0"/>
          </a:p>
          <a:p>
            <a:r>
              <a:rPr lang="en-US" sz="1300" dirty="0" err="1"/>
              <a:t>Khi</a:t>
            </a:r>
            <a:r>
              <a:rPr lang="en-US" sz="1300" dirty="0"/>
              <a:t> cha </a:t>
            </a:r>
            <a:r>
              <a:rPr lang="en-US" sz="1300" dirty="0" err="1"/>
              <a:t>hoặc</a:t>
            </a:r>
            <a:r>
              <a:rPr lang="en-US" sz="1300" dirty="0"/>
              <a:t> </a:t>
            </a:r>
            <a:r>
              <a:rPr lang="en-US" sz="1300" dirty="0" err="1"/>
              <a:t>mẹ</a:t>
            </a:r>
            <a:r>
              <a:rPr lang="en-US" sz="1300" dirty="0"/>
              <a:t> </a:t>
            </a:r>
            <a:r>
              <a:rPr lang="en-US" sz="1300" dirty="0" err="1"/>
              <a:t>mắc</a:t>
            </a:r>
            <a:r>
              <a:rPr lang="en-US" sz="1300" dirty="0"/>
              <a:t> </a:t>
            </a:r>
            <a:r>
              <a:rPr lang="en-US" sz="1300" dirty="0" err="1"/>
              <a:t>bệnh</a:t>
            </a:r>
            <a:r>
              <a:rPr lang="en-US" sz="1300" dirty="0"/>
              <a:t> di </a:t>
            </a:r>
            <a:r>
              <a:rPr lang="en-US" sz="1300" dirty="0" err="1"/>
              <a:t>truyền</a:t>
            </a:r>
            <a:r>
              <a:rPr lang="en-US" sz="1300" dirty="0"/>
              <a:t> </a:t>
            </a:r>
            <a:r>
              <a:rPr lang="en-US" sz="1300" dirty="0" err="1"/>
              <a:t>trội</a:t>
            </a:r>
            <a:r>
              <a:rPr lang="en-US" sz="1300" dirty="0"/>
              <a:t> NST </a:t>
            </a:r>
            <a:r>
              <a:rPr lang="en-US" sz="1300" dirty="0" err="1"/>
              <a:t>thường</a:t>
            </a:r>
            <a:r>
              <a:rPr lang="en-US" sz="1300" dirty="0"/>
              <a:t>, </a:t>
            </a:r>
            <a:r>
              <a:rPr lang="en-US" sz="1300" dirty="0" err="1"/>
              <a:t>chúng</a:t>
            </a:r>
            <a:r>
              <a:rPr lang="en-US" sz="1300" dirty="0"/>
              <a:t> ta </a:t>
            </a:r>
            <a:r>
              <a:rPr lang="en-US" sz="1300" dirty="0" err="1"/>
              <a:t>thường</a:t>
            </a:r>
            <a:r>
              <a:rPr lang="en-US" sz="1300" dirty="0"/>
              <a:t> </a:t>
            </a:r>
            <a:r>
              <a:rPr lang="en-US" sz="1300" dirty="0" err="1"/>
              <a:t>xem</a:t>
            </a:r>
            <a:r>
              <a:rPr lang="en-US" sz="1300" dirty="0"/>
              <a:t> </a:t>
            </a:r>
            <a:r>
              <a:rPr lang="en-US" sz="1300" dirty="0" err="1"/>
              <a:t>người</a:t>
            </a:r>
            <a:r>
              <a:rPr lang="en-US" sz="1300" dirty="0"/>
              <a:t> </a:t>
            </a:r>
            <a:r>
              <a:rPr lang="en-US" sz="1300" dirty="0" err="1"/>
              <a:t>bệnh</a:t>
            </a:r>
            <a:r>
              <a:rPr lang="en-US" sz="1300" dirty="0"/>
              <a:t> </a:t>
            </a:r>
            <a:r>
              <a:rPr lang="en-US" sz="1300" dirty="0" err="1"/>
              <a:t>này</a:t>
            </a:r>
            <a:r>
              <a:rPr lang="en-US" sz="1300" dirty="0"/>
              <a:t> </a:t>
            </a:r>
            <a:r>
              <a:rPr lang="en-US" sz="1300" dirty="0" err="1"/>
              <a:t>là</a:t>
            </a:r>
            <a:r>
              <a:rPr lang="en-US" sz="1300" dirty="0"/>
              <a:t> </a:t>
            </a:r>
            <a:r>
              <a:rPr lang="en-US" sz="1300" dirty="0" err="1"/>
              <a:t>dị</a:t>
            </a:r>
            <a:r>
              <a:rPr lang="en-US" sz="1300" dirty="0"/>
              <a:t> </a:t>
            </a:r>
            <a:r>
              <a:rPr lang="en-US" sz="1300" dirty="0" err="1"/>
              <a:t>hợp</a:t>
            </a:r>
            <a:r>
              <a:rPr lang="en-US" sz="1300" dirty="0"/>
              <a:t>. </a:t>
            </a:r>
            <a:r>
              <a:rPr lang="en-US" sz="1300" dirty="0" err="1"/>
              <a:t>Mỗi</a:t>
            </a:r>
            <a:r>
              <a:rPr lang="en-US" sz="1300" dirty="0"/>
              <a:t> </a:t>
            </a:r>
            <a:r>
              <a:rPr lang="en-US" sz="1300" dirty="0" err="1"/>
              <a:t>lần</a:t>
            </a:r>
            <a:r>
              <a:rPr lang="en-US" sz="1300" dirty="0"/>
              <a:t> </a:t>
            </a:r>
            <a:r>
              <a:rPr lang="en-US" sz="1300" dirty="0" err="1"/>
              <a:t>sinh</a:t>
            </a:r>
            <a:r>
              <a:rPr lang="en-US" sz="1300" dirty="0"/>
              <a:t> con </a:t>
            </a:r>
            <a:r>
              <a:rPr lang="en-US" sz="1300" dirty="0" err="1"/>
              <a:t>họ</a:t>
            </a:r>
            <a:r>
              <a:rPr lang="en-US" sz="1300" dirty="0"/>
              <a:t> </a:t>
            </a:r>
            <a:r>
              <a:rPr lang="en-US" sz="1300" dirty="0" err="1"/>
              <a:t>có</a:t>
            </a:r>
            <a:r>
              <a:rPr lang="en-US" sz="1300" dirty="0"/>
              <a:t> </a:t>
            </a:r>
            <a:r>
              <a:rPr lang="en-US" sz="1300" b="1" dirty="0"/>
              <a:t>50% </a:t>
            </a:r>
            <a:r>
              <a:rPr lang="en-US" sz="1300" b="1" dirty="0" err="1"/>
              <a:t>nguy</a:t>
            </a:r>
            <a:r>
              <a:rPr lang="en-US" sz="1300" b="1" dirty="0"/>
              <a:t> </a:t>
            </a:r>
            <a:r>
              <a:rPr lang="en-US" sz="1300" b="1" dirty="0" err="1"/>
              <a:t>cơ</a:t>
            </a:r>
            <a:r>
              <a:rPr lang="en-US" sz="1300" dirty="0"/>
              <a:t> </a:t>
            </a:r>
            <a:r>
              <a:rPr lang="en-US" sz="1300" dirty="0" err="1"/>
              <a:t>truyền</a:t>
            </a:r>
            <a:r>
              <a:rPr lang="en-US" sz="1300" dirty="0"/>
              <a:t> </a:t>
            </a:r>
            <a:r>
              <a:rPr lang="en-US" sz="1300" dirty="0" err="1"/>
              <a:t>allelle</a:t>
            </a:r>
            <a:r>
              <a:rPr lang="en-US" sz="1300" dirty="0"/>
              <a:t> </a:t>
            </a:r>
            <a:r>
              <a:rPr lang="en-US" sz="1300" dirty="0" err="1"/>
              <a:t>đột</a:t>
            </a:r>
            <a:r>
              <a:rPr lang="en-US" sz="1300" dirty="0"/>
              <a:t> </a:t>
            </a:r>
            <a:r>
              <a:rPr lang="en-US" sz="1300" dirty="0" err="1"/>
              <a:t>biến</a:t>
            </a:r>
            <a:r>
              <a:rPr lang="en-US" sz="1300" dirty="0"/>
              <a:t> </a:t>
            </a:r>
            <a:r>
              <a:rPr lang="en-US" sz="1300" dirty="0" err="1"/>
              <a:t>cho</a:t>
            </a:r>
            <a:r>
              <a:rPr lang="en-US" sz="1300" dirty="0"/>
              <a:t> con. Và </a:t>
            </a:r>
            <a:r>
              <a:rPr lang="en-US" sz="1300" dirty="0" err="1"/>
              <a:t>trong</a:t>
            </a:r>
            <a:r>
              <a:rPr lang="en-US" sz="1300" dirty="0"/>
              <a:t> </a:t>
            </a:r>
            <a:r>
              <a:rPr lang="en-US" sz="1300" dirty="0" err="1"/>
              <a:t>trường</a:t>
            </a:r>
            <a:r>
              <a:rPr lang="en-US" sz="1300" dirty="0"/>
              <a:t> </a:t>
            </a:r>
            <a:r>
              <a:rPr lang="en-US" sz="1300" dirty="0" err="1"/>
              <a:t>hợp</a:t>
            </a:r>
            <a:r>
              <a:rPr lang="en-US" sz="1300" dirty="0"/>
              <a:t> </a:t>
            </a:r>
            <a:r>
              <a:rPr lang="en-US" sz="1300" dirty="0" err="1"/>
              <a:t>này</a:t>
            </a:r>
            <a:r>
              <a:rPr lang="en-US" sz="1300" dirty="0"/>
              <a:t>, </a:t>
            </a:r>
            <a:r>
              <a:rPr lang="en-US" sz="1300" dirty="0" err="1"/>
              <a:t>người</a:t>
            </a:r>
            <a:r>
              <a:rPr lang="en-US" sz="1300" dirty="0"/>
              <a:t> con </a:t>
            </a:r>
            <a:r>
              <a:rPr lang="en-US" sz="1300" dirty="0" err="1"/>
              <a:t>đó</a:t>
            </a:r>
            <a:r>
              <a:rPr lang="en-US" sz="1300" dirty="0"/>
              <a:t> </a:t>
            </a:r>
            <a:r>
              <a:rPr lang="en-US" sz="1300" dirty="0" err="1"/>
              <a:t>sẽ</a:t>
            </a:r>
            <a:r>
              <a:rPr lang="en-US" sz="1300" dirty="0"/>
              <a:t> </a:t>
            </a:r>
            <a:r>
              <a:rPr lang="en-US" sz="1300" dirty="0" err="1"/>
              <a:t>biểu</a:t>
            </a:r>
            <a:r>
              <a:rPr lang="en-US" sz="1300" dirty="0"/>
              <a:t> </a:t>
            </a:r>
            <a:r>
              <a:rPr lang="en-US" sz="1300" dirty="0" err="1"/>
              <a:t>hiện</a:t>
            </a:r>
            <a:r>
              <a:rPr lang="en-US" sz="1300" dirty="0"/>
              <a:t> </a:t>
            </a:r>
            <a:r>
              <a:rPr lang="en-US" sz="1300" dirty="0" err="1"/>
              <a:t>bệnh</a:t>
            </a:r>
            <a:r>
              <a:rPr lang="en-US" sz="1300" dirty="0"/>
              <a:t>.</a:t>
            </a:r>
          </a:p>
          <a:p>
            <a:r>
              <a:rPr lang="en-US" sz="1300" i="1" dirty="0" err="1"/>
              <a:t>Trường</a:t>
            </a:r>
            <a:r>
              <a:rPr lang="en-US" sz="1300" i="1" dirty="0"/>
              <a:t> </a:t>
            </a:r>
            <a:r>
              <a:rPr lang="en-US" sz="1300" i="1" dirty="0" err="1"/>
              <a:t>hợp</a:t>
            </a:r>
            <a:r>
              <a:rPr lang="en-US" sz="1300" i="1" dirty="0"/>
              <a:t> 2: </a:t>
            </a:r>
            <a:endParaRPr lang="en-US" sz="1300" dirty="0"/>
          </a:p>
          <a:p>
            <a:r>
              <a:rPr lang="en-US" sz="1300" dirty="0" err="1"/>
              <a:t>Trường</a:t>
            </a:r>
            <a:r>
              <a:rPr lang="en-US" sz="1300" dirty="0"/>
              <a:t> </a:t>
            </a:r>
            <a:r>
              <a:rPr lang="en-US" sz="1300" dirty="0" err="1"/>
              <a:t>hợp</a:t>
            </a:r>
            <a:r>
              <a:rPr lang="en-US" sz="1300" dirty="0"/>
              <a:t> cha </a:t>
            </a:r>
            <a:r>
              <a:rPr lang="en-US" sz="1300" dirty="0" err="1"/>
              <a:t>hoặc</a:t>
            </a:r>
            <a:r>
              <a:rPr lang="en-US" sz="1300" dirty="0"/>
              <a:t> </a:t>
            </a:r>
            <a:r>
              <a:rPr lang="en-US" sz="1300" dirty="0" err="1"/>
              <a:t>mẹ</a:t>
            </a:r>
            <a:r>
              <a:rPr lang="en-US" sz="1300" dirty="0"/>
              <a:t> </a:t>
            </a:r>
            <a:r>
              <a:rPr lang="en-US" sz="1300" dirty="0" err="1"/>
              <a:t>mắc</a:t>
            </a:r>
            <a:r>
              <a:rPr lang="en-US" sz="1300" dirty="0"/>
              <a:t> </a:t>
            </a:r>
            <a:r>
              <a:rPr lang="en-US" sz="1300" dirty="0" err="1"/>
              <a:t>bệnh</a:t>
            </a:r>
            <a:r>
              <a:rPr lang="en-US" sz="1300" dirty="0"/>
              <a:t> di </a:t>
            </a:r>
            <a:r>
              <a:rPr lang="en-US" sz="1300" dirty="0" err="1"/>
              <a:t>truyền</a:t>
            </a:r>
            <a:r>
              <a:rPr lang="en-US" sz="1300" dirty="0"/>
              <a:t> </a:t>
            </a:r>
            <a:r>
              <a:rPr lang="en-US" sz="1300" dirty="0" err="1"/>
              <a:t>trội</a:t>
            </a:r>
            <a:r>
              <a:rPr lang="en-US" sz="1300" dirty="0"/>
              <a:t> NST </a:t>
            </a:r>
            <a:r>
              <a:rPr lang="en-US" sz="1300" dirty="0" err="1"/>
              <a:t>thường</a:t>
            </a:r>
            <a:r>
              <a:rPr lang="en-US" sz="1300" dirty="0"/>
              <a:t> </a:t>
            </a:r>
            <a:r>
              <a:rPr lang="en-US" sz="1300" dirty="0" err="1"/>
              <a:t>với</a:t>
            </a:r>
            <a:r>
              <a:rPr lang="en-US" sz="1300" dirty="0"/>
              <a:t> </a:t>
            </a:r>
            <a:r>
              <a:rPr lang="en-US" sz="1300" dirty="0" err="1"/>
              <a:t>kiểu</a:t>
            </a:r>
            <a:r>
              <a:rPr lang="en-US" sz="1300" dirty="0"/>
              <a:t> </a:t>
            </a:r>
            <a:r>
              <a:rPr lang="en-US" sz="1300" dirty="0" err="1"/>
              <a:t>gien</a:t>
            </a:r>
            <a:r>
              <a:rPr lang="en-US" sz="1300" dirty="0"/>
              <a:t> </a:t>
            </a:r>
            <a:r>
              <a:rPr lang="en-US" sz="1300" dirty="0" err="1"/>
              <a:t>đồng</a:t>
            </a:r>
            <a:r>
              <a:rPr lang="en-US" sz="1300" dirty="0"/>
              <a:t> </a:t>
            </a:r>
            <a:r>
              <a:rPr lang="en-US" sz="1300" dirty="0" err="1"/>
              <a:t>hợp</a:t>
            </a:r>
            <a:r>
              <a:rPr lang="en-US" sz="1300" dirty="0"/>
              <a:t> </a:t>
            </a:r>
            <a:r>
              <a:rPr lang="en-US" sz="1300" dirty="0" err="1"/>
              <a:t>về</a:t>
            </a:r>
            <a:r>
              <a:rPr lang="en-US" sz="1300" dirty="0"/>
              <a:t> </a:t>
            </a:r>
            <a:r>
              <a:rPr lang="en-US" sz="1300" dirty="0" err="1"/>
              <a:t>allelle</a:t>
            </a:r>
            <a:r>
              <a:rPr lang="en-US" sz="1300" dirty="0"/>
              <a:t> </a:t>
            </a:r>
            <a:r>
              <a:rPr lang="en-US" sz="1300" dirty="0" err="1"/>
              <a:t>đột</a:t>
            </a:r>
            <a:r>
              <a:rPr lang="en-US" sz="1300" dirty="0"/>
              <a:t> </a:t>
            </a:r>
            <a:r>
              <a:rPr lang="en-US" sz="1300" dirty="0" err="1"/>
              <a:t>biến</a:t>
            </a:r>
            <a:r>
              <a:rPr lang="en-US" sz="1300" dirty="0"/>
              <a:t> </a:t>
            </a:r>
            <a:r>
              <a:rPr lang="en-US" sz="1300" dirty="0" err="1"/>
              <a:t>là</a:t>
            </a:r>
            <a:r>
              <a:rPr lang="en-US" sz="1300" dirty="0"/>
              <a:t> </a:t>
            </a:r>
            <a:r>
              <a:rPr lang="en-US" sz="1300" dirty="0" err="1"/>
              <a:t>rất</a:t>
            </a:r>
            <a:r>
              <a:rPr lang="en-US" sz="1300" dirty="0"/>
              <a:t> </a:t>
            </a:r>
            <a:r>
              <a:rPr lang="en-US" sz="1300" dirty="0" err="1"/>
              <a:t>hiếm</a:t>
            </a:r>
            <a:r>
              <a:rPr lang="en-US" sz="1300" dirty="0"/>
              <a:t>, </a:t>
            </a:r>
            <a:r>
              <a:rPr lang="en-US" sz="1300" dirty="0" err="1"/>
              <a:t>vì</a:t>
            </a:r>
            <a:r>
              <a:rPr lang="en-US" sz="1300" dirty="0"/>
              <a:t> </a:t>
            </a:r>
            <a:r>
              <a:rPr lang="en-US" sz="1300" dirty="0" err="1"/>
              <a:t>hai</a:t>
            </a:r>
            <a:r>
              <a:rPr lang="en-US" sz="1300" dirty="0"/>
              <a:t> </a:t>
            </a:r>
            <a:r>
              <a:rPr lang="en-US" sz="1300" dirty="0" err="1"/>
              <a:t>lý</a:t>
            </a:r>
            <a:r>
              <a:rPr lang="en-US" sz="1300" dirty="0"/>
              <a:t> do:</a:t>
            </a:r>
          </a:p>
          <a:p>
            <a:pPr lvl="0"/>
            <a:r>
              <a:rPr lang="en-US" sz="1300" dirty="0" err="1"/>
              <a:t>cá</a:t>
            </a:r>
            <a:r>
              <a:rPr lang="en-US" sz="1300" dirty="0"/>
              <a:t> </a:t>
            </a:r>
            <a:r>
              <a:rPr lang="en-US" sz="1300" dirty="0" err="1"/>
              <a:t>thể</a:t>
            </a:r>
            <a:r>
              <a:rPr lang="en-US" sz="1300" dirty="0"/>
              <a:t> </a:t>
            </a:r>
            <a:r>
              <a:rPr lang="en-US" sz="1300" dirty="0" err="1"/>
              <a:t>đồng</a:t>
            </a:r>
            <a:r>
              <a:rPr lang="en-US" sz="1300" dirty="0"/>
              <a:t> </a:t>
            </a:r>
            <a:r>
              <a:rPr lang="en-US" sz="1300" dirty="0" err="1"/>
              <a:t>hợp</a:t>
            </a:r>
            <a:r>
              <a:rPr lang="en-US" sz="1300" dirty="0"/>
              <a:t> </a:t>
            </a:r>
            <a:r>
              <a:rPr lang="en-US" sz="1300" dirty="0" err="1"/>
              <a:t>là</a:t>
            </a:r>
            <a:r>
              <a:rPr lang="en-US" sz="1300" dirty="0"/>
              <a:t> con </a:t>
            </a:r>
            <a:r>
              <a:rPr lang="en-US" sz="1300" dirty="0" err="1"/>
              <a:t>của</a:t>
            </a:r>
            <a:r>
              <a:rPr lang="en-US" sz="1300" dirty="0"/>
              <a:t> </a:t>
            </a:r>
            <a:r>
              <a:rPr lang="en-US" sz="1300" dirty="0" err="1"/>
              <a:t>một</a:t>
            </a:r>
            <a:r>
              <a:rPr lang="en-US" sz="1300" dirty="0"/>
              <a:t> </a:t>
            </a:r>
            <a:r>
              <a:rPr lang="en-US" sz="1300" dirty="0" err="1"/>
              <a:t>cặp</a:t>
            </a:r>
            <a:r>
              <a:rPr lang="en-US" sz="1300" dirty="0"/>
              <a:t> </a:t>
            </a:r>
            <a:r>
              <a:rPr lang="en-US" sz="1300" dirty="0" err="1"/>
              <a:t>vợ</a:t>
            </a:r>
            <a:r>
              <a:rPr lang="en-US" sz="1300" dirty="0"/>
              <a:t> </a:t>
            </a:r>
            <a:r>
              <a:rPr lang="en-US" sz="1300" dirty="0" err="1"/>
              <a:t>chồng</a:t>
            </a:r>
            <a:r>
              <a:rPr lang="en-US" sz="1300" dirty="0"/>
              <a:t> </a:t>
            </a:r>
            <a:r>
              <a:rPr lang="en-US" sz="1300" dirty="0" err="1"/>
              <a:t>mà</a:t>
            </a:r>
            <a:r>
              <a:rPr lang="en-US" sz="1300" dirty="0"/>
              <a:t> </a:t>
            </a:r>
            <a:r>
              <a:rPr lang="en-US" sz="1300" dirty="0" err="1"/>
              <a:t>cả</a:t>
            </a:r>
            <a:r>
              <a:rPr lang="en-US" sz="1300" dirty="0"/>
              <a:t> </a:t>
            </a:r>
            <a:r>
              <a:rPr lang="en-US" sz="1300" dirty="0" err="1"/>
              <a:t>hai</a:t>
            </a:r>
            <a:r>
              <a:rPr lang="en-US" sz="1300" dirty="0"/>
              <a:t> </a:t>
            </a:r>
            <a:r>
              <a:rPr lang="en-US" sz="1300" dirty="0" err="1"/>
              <a:t>đều</a:t>
            </a:r>
            <a:r>
              <a:rPr lang="en-US" sz="1300" dirty="0"/>
              <a:t> </a:t>
            </a:r>
            <a:r>
              <a:rPr lang="en-US" sz="1300" dirty="0" err="1"/>
              <a:t>mắc</a:t>
            </a:r>
            <a:r>
              <a:rPr lang="en-US" sz="1300" dirty="0"/>
              <a:t> </a:t>
            </a:r>
            <a:r>
              <a:rPr lang="en-US" sz="1300" dirty="0" err="1"/>
              <a:t>bệnh</a:t>
            </a:r>
            <a:r>
              <a:rPr lang="en-US" sz="1300" dirty="0"/>
              <a:t>. </a:t>
            </a:r>
            <a:r>
              <a:rPr lang="en-US" sz="1300" dirty="0" err="1"/>
              <a:t>Trong</a:t>
            </a:r>
            <a:r>
              <a:rPr lang="en-US" sz="1300" dirty="0"/>
              <a:t> </a:t>
            </a:r>
            <a:r>
              <a:rPr lang="en-US" sz="1300" dirty="0" err="1"/>
              <a:t>thực</a:t>
            </a:r>
            <a:r>
              <a:rPr lang="en-US" sz="1300" dirty="0"/>
              <a:t> </a:t>
            </a:r>
            <a:r>
              <a:rPr lang="en-US" sz="1300" dirty="0" err="1"/>
              <a:t>tế</a:t>
            </a:r>
            <a:r>
              <a:rPr lang="en-US" sz="1300" dirty="0"/>
              <a:t>, </a:t>
            </a:r>
            <a:r>
              <a:rPr lang="en-US" sz="1300" dirty="0" err="1"/>
              <a:t>trường</a:t>
            </a:r>
            <a:r>
              <a:rPr lang="en-US" sz="1300" dirty="0"/>
              <a:t> </a:t>
            </a:r>
            <a:r>
              <a:rPr lang="en-US" sz="1300" dirty="0" err="1"/>
              <a:t>hợp</a:t>
            </a:r>
            <a:r>
              <a:rPr lang="en-US" sz="1300" dirty="0"/>
              <a:t> </a:t>
            </a:r>
            <a:r>
              <a:rPr lang="en-US" sz="1300" dirty="0" err="1"/>
              <a:t>này</a:t>
            </a:r>
            <a:r>
              <a:rPr lang="en-US" sz="1300" dirty="0"/>
              <a:t> </a:t>
            </a:r>
            <a:r>
              <a:rPr lang="en-US" sz="1300" dirty="0" err="1"/>
              <a:t>thường</a:t>
            </a:r>
            <a:r>
              <a:rPr lang="en-US" sz="1300" dirty="0"/>
              <a:t> </a:t>
            </a:r>
            <a:r>
              <a:rPr lang="en-US" sz="1300" dirty="0" err="1"/>
              <a:t>được</a:t>
            </a:r>
            <a:r>
              <a:rPr lang="en-US" sz="1300" dirty="0"/>
              <a:t> </a:t>
            </a:r>
            <a:r>
              <a:rPr lang="en-US" sz="1300" dirty="0" err="1"/>
              <a:t>chủ</a:t>
            </a:r>
            <a:r>
              <a:rPr lang="en-US" sz="1300" dirty="0"/>
              <a:t> </a:t>
            </a:r>
            <a:r>
              <a:rPr lang="en-US" sz="1300" dirty="0" err="1"/>
              <a:t>động</a:t>
            </a:r>
            <a:r>
              <a:rPr lang="en-US" sz="1300" dirty="0"/>
              <a:t> </a:t>
            </a:r>
            <a:r>
              <a:rPr lang="en-US" sz="1300" dirty="0" err="1"/>
              <a:t>tránh</a:t>
            </a:r>
            <a:r>
              <a:rPr lang="en-US" sz="1300" dirty="0"/>
              <a:t> </a:t>
            </a:r>
            <a:r>
              <a:rPr lang="en-US" sz="1300" dirty="0" err="1"/>
              <a:t>cho</a:t>
            </a:r>
            <a:r>
              <a:rPr lang="en-US" sz="1300" dirty="0"/>
              <a:t> </a:t>
            </a:r>
            <a:r>
              <a:rPr lang="en-US" sz="1300" dirty="0" err="1"/>
              <a:t>không</a:t>
            </a:r>
            <a:r>
              <a:rPr lang="en-US" sz="1300" dirty="0"/>
              <a:t> </a:t>
            </a:r>
            <a:r>
              <a:rPr lang="en-US" sz="1300" dirty="0" err="1"/>
              <a:t>xảy</a:t>
            </a:r>
            <a:r>
              <a:rPr lang="en-US" sz="1300" dirty="0"/>
              <a:t> </a:t>
            </a:r>
            <a:r>
              <a:rPr lang="en-US" sz="1300" dirty="0" err="1"/>
              <a:t>ra</a:t>
            </a:r>
            <a:r>
              <a:rPr lang="en-US" sz="1300" dirty="0"/>
              <a:t>. </a:t>
            </a:r>
            <a:r>
              <a:rPr lang="en-US" sz="1300" dirty="0" err="1"/>
              <a:t>cá</a:t>
            </a:r>
            <a:r>
              <a:rPr lang="en-US" sz="1300" dirty="0"/>
              <a:t> </a:t>
            </a:r>
            <a:r>
              <a:rPr lang="en-US" sz="1300" dirty="0" err="1"/>
              <a:t>thể</a:t>
            </a:r>
            <a:r>
              <a:rPr lang="en-US" sz="1300" dirty="0"/>
              <a:t> </a:t>
            </a:r>
            <a:r>
              <a:rPr lang="en-US" sz="1300" dirty="0" err="1"/>
              <a:t>đồng</a:t>
            </a:r>
            <a:r>
              <a:rPr lang="en-US" sz="1300" dirty="0"/>
              <a:t> </a:t>
            </a:r>
            <a:r>
              <a:rPr lang="en-US" sz="1300" dirty="0" err="1"/>
              <a:t>hợp</a:t>
            </a:r>
            <a:r>
              <a:rPr lang="en-US" sz="1300" dirty="0"/>
              <a:t> </a:t>
            </a:r>
            <a:r>
              <a:rPr lang="en-US" sz="1300" dirty="0" err="1"/>
              <a:t>có</a:t>
            </a:r>
            <a:r>
              <a:rPr lang="en-US" sz="1300" dirty="0"/>
              <a:t> </a:t>
            </a:r>
            <a:r>
              <a:rPr lang="en-US" sz="1300" dirty="0" err="1"/>
              <a:t>thể</a:t>
            </a:r>
            <a:r>
              <a:rPr lang="en-US" sz="1300" dirty="0"/>
              <a:t> </a:t>
            </a:r>
            <a:r>
              <a:rPr lang="en-US" sz="1300" dirty="0" err="1"/>
              <a:t>tử</a:t>
            </a:r>
            <a:r>
              <a:rPr lang="en-US" sz="1300" dirty="0"/>
              <a:t> </a:t>
            </a:r>
            <a:r>
              <a:rPr lang="en-US" sz="1300" dirty="0" err="1"/>
              <a:t>vong</a:t>
            </a:r>
            <a:r>
              <a:rPr lang="en-US" sz="1300" dirty="0"/>
              <a:t> </a:t>
            </a:r>
            <a:r>
              <a:rPr lang="en-US" sz="1300" dirty="0" err="1"/>
              <a:t>trước</a:t>
            </a:r>
            <a:r>
              <a:rPr lang="en-US" sz="1300" dirty="0"/>
              <a:t> </a:t>
            </a:r>
            <a:r>
              <a:rPr lang="en-US" sz="1300" dirty="0" err="1"/>
              <a:t>sinh</a:t>
            </a:r>
            <a:r>
              <a:rPr lang="en-US" sz="1300" dirty="0"/>
              <a:t>, </a:t>
            </a:r>
            <a:r>
              <a:rPr lang="en-US" sz="1300" dirty="0" err="1"/>
              <a:t>tử</a:t>
            </a:r>
            <a:r>
              <a:rPr lang="en-US" sz="1300" dirty="0"/>
              <a:t> </a:t>
            </a:r>
            <a:r>
              <a:rPr lang="en-US" sz="1300" dirty="0" err="1"/>
              <a:t>vong</a:t>
            </a:r>
            <a:r>
              <a:rPr lang="en-US" sz="1300" dirty="0"/>
              <a:t> </a:t>
            </a:r>
            <a:r>
              <a:rPr lang="en-US" sz="1300" dirty="0" err="1"/>
              <a:t>sớm</a:t>
            </a:r>
            <a:r>
              <a:rPr lang="en-US" sz="1300" dirty="0"/>
              <a:t> </a:t>
            </a:r>
            <a:r>
              <a:rPr lang="en-US" sz="1300" dirty="0" err="1"/>
              <a:t>sau</a:t>
            </a:r>
            <a:r>
              <a:rPr lang="en-US" sz="1300" dirty="0"/>
              <a:t> </a:t>
            </a:r>
            <a:r>
              <a:rPr lang="en-US" sz="1300" dirty="0" err="1"/>
              <a:t>sinh</a:t>
            </a:r>
            <a:r>
              <a:rPr lang="en-US" sz="1300" dirty="0"/>
              <a:t>, </a:t>
            </a:r>
            <a:r>
              <a:rPr lang="en-US" sz="1300" dirty="0" err="1"/>
              <a:t>hoặc</a:t>
            </a:r>
            <a:r>
              <a:rPr lang="en-US" sz="1300" dirty="0"/>
              <a:t> </a:t>
            </a:r>
            <a:r>
              <a:rPr lang="en-US" sz="1300" dirty="0" err="1"/>
              <a:t>có</a:t>
            </a:r>
            <a:r>
              <a:rPr lang="en-US" sz="1300" dirty="0"/>
              <a:t> </a:t>
            </a:r>
            <a:r>
              <a:rPr lang="en-US" sz="1300" dirty="0" err="1"/>
              <a:t>biểu</a:t>
            </a:r>
            <a:r>
              <a:rPr lang="en-US" sz="1300" dirty="0"/>
              <a:t> </a:t>
            </a:r>
            <a:r>
              <a:rPr lang="en-US" sz="1300" dirty="0" err="1"/>
              <a:t>hiện</a:t>
            </a:r>
            <a:r>
              <a:rPr lang="en-US" sz="1300" dirty="0"/>
              <a:t> </a:t>
            </a:r>
            <a:r>
              <a:rPr lang="en-US" sz="1300" dirty="0" err="1"/>
              <a:t>rất</a:t>
            </a:r>
            <a:r>
              <a:rPr lang="en-US" sz="1300" dirty="0"/>
              <a:t> </a:t>
            </a:r>
            <a:r>
              <a:rPr lang="en-US" sz="1300" dirty="0" err="1"/>
              <a:t>nặng</a:t>
            </a:r>
            <a:r>
              <a:rPr lang="en-US" sz="1300" dirty="0"/>
              <a:t>, </a:t>
            </a:r>
            <a:r>
              <a:rPr lang="en-US" sz="1300" dirty="0" err="1"/>
              <a:t>kéo</a:t>
            </a:r>
            <a:r>
              <a:rPr lang="en-US" sz="1300" dirty="0"/>
              <a:t> </a:t>
            </a:r>
            <a:r>
              <a:rPr lang="en-US" sz="1300" dirty="0" err="1"/>
              <a:t>theo</a:t>
            </a:r>
            <a:r>
              <a:rPr lang="en-US" sz="1300" dirty="0"/>
              <a:t> </a:t>
            </a:r>
            <a:r>
              <a:rPr lang="en-US" sz="1300" dirty="0" err="1"/>
              <a:t>giảm</a:t>
            </a:r>
            <a:r>
              <a:rPr lang="en-US" sz="1300" dirty="0"/>
              <a:t> </a:t>
            </a:r>
            <a:r>
              <a:rPr lang="en-US" sz="1300" dirty="0" err="1"/>
              <a:t>khả</a:t>
            </a:r>
            <a:r>
              <a:rPr lang="en-US" sz="1300" dirty="0"/>
              <a:t> </a:t>
            </a:r>
            <a:r>
              <a:rPr lang="en-US" sz="1300" dirty="0" err="1"/>
              <a:t>năng</a:t>
            </a:r>
            <a:r>
              <a:rPr lang="en-US" sz="1300" dirty="0"/>
              <a:t> </a:t>
            </a:r>
            <a:r>
              <a:rPr lang="en-US" sz="1300" dirty="0" err="1"/>
              <a:t>lập</a:t>
            </a:r>
            <a:r>
              <a:rPr lang="en-US" sz="1300" dirty="0"/>
              <a:t> </a:t>
            </a:r>
            <a:r>
              <a:rPr lang="en-US" sz="1300" dirty="0" err="1"/>
              <a:t>gia</a:t>
            </a:r>
            <a:r>
              <a:rPr lang="en-US" sz="1300" dirty="0"/>
              <a:t> </a:t>
            </a:r>
            <a:r>
              <a:rPr lang="en-US" sz="1300" dirty="0" err="1"/>
              <a:t>đình</a:t>
            </a:r>
            <a:r>
              <a:rPr lang="en-US" sz="1300" dirty="0"/>
              <a:t> và </a:t>
            </a:r>
            <a:r>
              <a:rPr lang="en-US" sz="1300" dirty="0" err="1"/>
              <a:t>sinh</a:t>
            </a:r>
            <a:r>
              <a:rPr lang="en-US" sz="1300" dirty="0"/>
              <a:t> con.</a:t>
            </a:r>
          </a:p>
          <a:p>
            <a:r>
              <a:rPr lang="en-US" sz="1300" dirty="0" err="1"/>
              <a:t>Tuy</a:t>
            </a:r>
            <a:r>
              <a:rPr lang="en-US" sz="1300" dirty="0"/>
              <a:t> </a:t>
            </a:r>
            <a:r>
              <a:rPr lang="en-US" sz="1300" dirty="0" err="1"/>
              <a:t>nhiên</a:t>
            </a:r>
            <a:r>
              <a:rPr lang="en-US" sz="1300" dirty="0"/>
              <a:t>, </a:t>
            </a:r>
            <a:r>
              <a:rPr lang="en-US" sz="1300" dirty="0" err="1"/>
              <a:t>nếu</a:t>
            </a:r>
            <a:r>
              <a:rPr lang="en-US" sz="1300" dirty="0"/>
              <a:t> </a:t>
            </a:r>
            <a:r>
              <a:rPr lang="en-US" sz="1300" dirty="0" err="1"/>
              <a:t>có</a:t>
            </a:r>
            <a:r>
              <a:rPr lang="en-US" sz="1300" dirty="0"/>
              <a:t> </a:t>
            </a:r>
            <a:r>
              <a:rPr lang="en-US" sz="1300" dirty="0" err="1"/>
              <a:t>trường</a:t>
            </a:r>
            <a:r>
              <a:rPr lang="en-US" sz="1300" dirty="0"/>
              <a:t> </a:t>
            </a:r>
            <a:r>
              <a:rPr lang="en-US" sz="1300" dirty="0" err="1"/>
              <a:t>hợp</a:t>
            </a:r>
            <a:r>
              <a:rPr lang="en-US" sz="1300" dirty="0"/>
              <a:t> </a:t>
            </a:r>
            <a:r>
              <a:rPr lang="en-US" sz="1300" dirty="0" err="1"/>
              <a:t>này</a:t>
            </a:r>
            <a:r>
              <a:rPr lang="en-US" sz="1300" dirty="0"/>
              <a:t>, </a:t>
            </a:r>
            <a:r>
              <a:rPr lang="en-US" sz="1300" dirty="0" err="1"/>
              <a:t>nguy</a:t>
            </a:r>
            <a:r>
              <a:rPr lang="en-US" sz="1300" dirty="0"/>
              <a:t> </a:t>
            </a:r>
            <a:r>
              <a:rPr lang="en-US" sz="1300" dirty="0" err="1"/>
              <a:t>cơ</a:t>
            </a:r>
            <a:r>
              <a:rPr lang="en-US" sz="1300" dirty="0"/>
              <a:t> </a:t>
            </a:r>
            <a:r>
              <a:rPr lang="en-US" sz="1300" dirty="0" err="1"/>
              <a:t>sinh</a:t>
            </a:r>
            <a:r>
              <a:rPr lang="en-US" sz="1300" dirty="0"/>
              <a:t> con </a:t>
            </a:r>
            <a:r>
              <a:rPr lang="en-US" sz="1300" dirty="0" err="1"/>
              <a:t>mắc</a:t>
            </a:r>
            <a:r>
              <a:rPr lang="en-US" sz="1300" dirty="0"/>
              <a:t> </a:t>
            </a:r>
            <a:r>
              <a:rPr lang="en-US" sz="1300" dirty="0" err="1"/>
              <a:t>bệnh</a:t>
            </a:r>
            <a:r>
              <a:rPr lang="en-US" sz="1300" dirty="0"/>
              <a:t> </a:t>
            </a:r>
            <a:r>
              <a:rPr lang="en-US" sz="1300" dirty="0" err="1"/>
              <a:t>là</a:t>
            </a:r>
            <a:r>
              <a:rPr lang="en-US" sz="1300" dirty="0"/>
              <a:t> 100%.</a:t>
            </a:r>
          </a:p>
          <a:p>
            <a:endParaRPr lang="en-US" dirty="0"/>
          </a:p>
        </p:txBody>
      </p:sp>
      <p:sp>
        <p:nvSpPr>
          <p:cNvPr id="4" name="Slide Number Placeholder 3"/>
          <p:cNvSpPr>
            <a:spLocks noGrp="1"/>
          </p:cNvSpPr>
          <p:nvPr>
            <p:ph type="sldNum" sz="quarter" idx="10"/>
          </p:nvPr>
        </p:nvSpPr>
        <p:spPr/>
        <p:txBody>
          <a:bodyPr/>
          <a:lstStyle/>
          <a:p>
            <a:fld id="{A086A00B-3905-4961-B116-93B66E6E521F}" type="slidenum">
              <a:rPr lang="en-US" smtClean="0"/>
              <a:pPr/>
              <a:t>24</a:t>
            </a:fld>
            <a:endParaRPr lang="en-US"/>
          </a:p>
        </p:txBody>
      </p:sp>
    </p:spTree>
    <p:extLst>
      <p:ext uri="{BB962C8B-B14F-4D97-AF65-F5344CB8AC3E}">
        <p14:creationId xmlns:p14="http://schemas.microsoft.com/office/powerpoint/2010/main" val="24508418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300" dirty="0"/>
              <a:t>Tỷ lệ cá thể mắc bệnh thường thấp, dưới 50%, hay gặp 25%. </a:t>
            </a:r>
            <a:r>
              <a:rPr lang="vi-VN" dirty="0"/>
              <a:t/>
            </a:r>
            <a:br>
              <a:rPr lang="vi-VN" dirty="0"/>
            </a:br>
            <a:endParaRPr lang="en-US" dirty="0"/>
          </a:p>
        </p:txBody>
      </p:sp>
      <p:sp>
        <p:nvSpPr>
          <p:cNvPr id="4" name="Slide Number Placeholder 3"/>
          <p:cNvSpPr>
            <a:spLocks noGrp="1"/>
          </p:cNvSpPr>
          <p:nvPr>
            <p:ph type="sldNum" sz="quarter" idx="10"/>
          </p:nvPr>
        </p:nvSpPr>
        <p:spPr/>
        <p:txBody>
          <a:bodyPr/>
          <a:lstStyle/>
          <a:p>
            <a:fld id="{A086A00B-3905-4961-B116-93B66E6E521F}" type="slidenum">
              <a:rPr lang="en-US" smtClean="0"/>
              <a:pPr/>
              <a:t>26</a:t>
            </a:fld>
            <a:endParaRPr lang="en-US"/>
          </a:p>
        </p:txBody>
      </p:sp>
    </p:spTree>
    <p:extLst>
      <p:ext uri="{BB962C8B-B14F-4D97-AF65-F5344CB8AC3E}">
        <p14:creationId xmlns:p14="http://schemas.microsoft.com/office/powerpoint/2010/main" val="19354443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Bệnh</a:t>
            </a:r>
            <a:r>
              <a:rPr lang="en-US" baseline="0" dirty="0"/>
              <a:t> </a:t>
            </a:r>
            <a:r>
              <a:rPr lang="en-US" baseline="0" dirty="0" err="1"/>
              <a:t>bạch</a:t>
            </a:r>
            <a:r>
              <a:rPr lang="en-US" baseline="0" dirty="0"/>
              <a:t> </a:t>
            </a:r>
            <a:r>
              <a:rPr lang="en-US" baseline="0" dirty="0" err="1"/>
              <a:t>tạng</a:t>
            </a:r>
            <a:r>
              <a:rPr lang="en-US" baseline="0" dirty="0"/>
              <a:t>: di </a:t>
            </a:r>
            <a:r>
              <a:rPr lang="en-US" baseline="0" dirty="0" err="1"/>
              <a:t>thiếu</a:t>
            </a:r>
            <a:r>
              <a:rPr lang="en-US" baseline="0" dirty="0"/>
              <a:t> </a:t>
            </a:r>
            <a:r>
              <a:rPr lang="en-US" baseline="0" dirty="0" err="1"/>
              <a:t>sắc</a:t>
            </a:r>
            <a:r>
              <a:rPr lang="en-US" baseline="0" dirty="0"/>
              <a:t> </a:t>
            </a:r>
            <a:r>
              <a:rPr lang="en-US" baseline="0" dirty="0" err="1"/>
              <a:t>tố</a:t>
            </a:r>
            <a:r>
              <a:rPr lang="en-US" baseline="0" dirty="0"/>
              <a:t> melanin ở da , </a:t>
            </a:r>
            <a:r>
              <a:rPr lang="en-US" baseline="0" dirty="0" err="1"/>
              <a:t>đồng</a:t>
            </a:r>
            <a:r>
              <a:rPr lang="en-US" baseline="0" dirty="0"/>
              <a:t> </a:t>
            </a:r>
            <a:r>
              <a:rPr lang="en-US" baseline="0" dirty="0" err="1"/>
              <a:t>hợp</a:t>
            </a:r>
            <a:r>
              <a:rPr lang="en-US" baseline="0" dirty="0"/>
              <a:t> </a:t>
            </a:r>
            <a:r>
              <a:rPr lang="en-US" baseline="0" dirty="0" err="1"/>
              <a:t>lặn</a:t>
            </a:r>
            <a:r>
              <a:rPr lang="en-US" baseline="0" dirty="0"/>
              <a:t> do </a:t>
            </a:r>
            <a:r>
              <a:rPr lang="en-US" baseline="0" dirty="0" err="1"/>
              <a:t>cơ</a:t>
            </a:r>
            <a:r>
              <a:rPr lang="en-US" baseline="0" dirty="0"/>
              <a:t> </a:t>
            </a:r>
            <a:r>
              <a:rPr lang="en-US" baseline="0" dirty="0" err="1"/>
              <a:t>thể</a:t>
            </a:r>
            <a:r>
              <a:rPr lang="en-US" baseline="0" dirty="0"/>
              <a:t> k </a:t>
            </a:r>
            <a:r>
              <a:rPr lang="en-US" baseline="0" dirty="0" err="1"/>
              <a:t>sx</a:t>
            </a:r>
            <a:r>
              <a:rPr lang="en-US" baseline="0" dirty="0"/>
              <a:t> </a:t>
            </a:r>
            <a:r>
              <a:rPr lang="en-US" baseline="0" dirty="0" err="1"/>
              <a:t>được</a:t>
            </a:r>
            <a:r>
              <a:rPr lang="en-US" baseline="0" dirty="0"/>
              <a:t> enzyme </a:t>
            </a:r>
            <a:r>
              <a:rPr lang="en-US" baseline="0" dirty="0" err="1"/>
              <a:t>tyrozinase</a:t>
            </a:r>
            <a:endParaRPr lang="en-US" dirty="0"/>
          </a:p>
        </p:txBody>
      </p:sp>
      <p:sp>
        <p:nvSpPr>
          <p:cNvPr id="4" name="Slide Number Placeholder 3"/>
          <p:cNvSpPr>
            <a:spLocks noGrp="1"/>
          </p:cNvSpPr>
          <p:nvPr>
            <p:ph type="sldNum" sz="quarter" idx="10"/>
          </p:nvPr>
        </p:nvSpPr>
        <p:spPr/>
        <p:txBody>
          <a:bodyPr/>
          <a:lstStyle/>
          <a:p>
            <a:fld id="{A086A00B-3905-4961-B116-93B66E6E521F}" type="slidenum">
              <a:rPr lang="en-US" smtClean="0"/>
              <a:pPr/>
              <a:t>27</a:t>
            </a:fld>
            <a:endParaRPr lang="en-US"/>
          </a:p>
        </p:txBody>
      </p:sp>
    </p:spTree>
    <p:extLst>
      <p:ext uri="{BB962C8B-B14F-4D97-AF65-F5344CB8AC3E}">
        <p14:creationId xmlns:p14="http://schemas.microsoft.com/office/powerpoint/2010/main" val="3420762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300" b="1" dirty="0"/>
              <a:t>allele</a:t>
            </a:r>
            <a:r>
              <a:rPr lang="vi-VN" sz="1300" dirty="0"/>
              <a:t> /əˈliːl/ (US): hay alen để ám chỉ các dạng khác nhau của một gene (không cùng xảy ra) nằm tại cùng 1 vị trí (</a:t>
            </a:r>
            <a:r>
              <a:rPr lang="vi-VN" sz="1300" b="1" dirty="0"/>
              <a:t>locus</a:t>
            </a:r>
            <a:r>
              <a:rPr lang="vi-VN" sz="1300" dirty="0"/>
              <a:t>) xác định trên một chromosome cụ thể. Để có thể biểu diễn cho một tính trạng nào đó, thường đại diện bằng một cặp allele. Do đó, 1 cặp </a:t>
            </a:r>
            <a:r>
              <a:rPr lang="vi-VN" sz="1300" b="1" dirty="0"/>
              <a:t>alleles </a:t>
            </a:r>
            <a:r>
              <a:rPr lang="vi-VN" sz="1300" dirty="0"/>
              <a:t>sẽ xác định kiểu hình của tính trạng tương ứng. </a:t>
            </a:r>
            <a:endParaRPr lang="en-US" sz="1300" dirty="0"/>
          </a:p>
          <a:p>
            <a:r>
              <a:rPr lang="en-US" sz="1300" dirty="0"/>
              <a:t>       </a:t>
            </a:r>
            <a:r>
              <a:rPr lang="vi-VN" sz="1300" dirty="0"/>
              <a:t>Ví dụ: tính trạng màu sắc của hoa chỉ do 1cặp alleles duy nhất qui định. </a:t>
            </a:r>
            <a:endParaRPr lang="en-US" sz="1300" dirty="0"/>
          </a:p>
          <a:p>
            <a:r>
              <a:rPr lang="vi-VN" sz="1300" dirty="0"/>
              <a:t>Tuy nhiên, với các dạng khác nhau của hai alleles thành phần đó (tức là dạng đột biến khác nhau) mà kiểu hình (tức là màu sắc hoa) có thể là màu vàng, màu đỏ, hoặc màu hồng. Nếu một trait (cặp gene) có hai allele thành phần giống nhau, thì gọi là </a:t>
            </a:r>
            <a:r>
              <a:rPr lang="vi-VN" sz="1300" b="1" dirty="0"/>
              <a:t>homozygous</a:t>
            </a:r>
            <a:r>
              <a:rPr lang="vi-VN" sz="1300" dirty="0"/>
              <a:t>, còn ngược lại (2 alleles khác nhau) thì gọi là </a:t>
            </a:r>
            <a:r>
              <a:rPr lang="vi-VN" sz="1300" b="1" dirty="0"/>
              <a:t>heterozygous</a:t>
            </a:r>
            <a:r>
              <a:rPr lang="vi-VN" sz="1300" dirty="0"/>
              <a:t>. Allele trội (</a:t>
            </a:r>
            <a:r>
              <a:rPr lang="vi-VN" sz="1300" b="1" dirty="0"/>
              <a:t>dominant allele</a:t>
            </a:r>
            <a:r>
              <a:rPr lang="vi-VN" sz="1300" dirty="0"/>
              <a:t>) thì được biểu hiện ra kiểu hình (phenotype) còn các alen lặn khác (recessive allele) thì được ẩn đi.</a:t>
            </a:r>
          </a:p>
          <a:p>
            <a:r>
              <a:rPr lang="vi-VN" sz="1300" b="1" dirty="0"/>
              <a:t>wild type</a:t>
            </a:r>
            <a:r>
              <a:rPr lang="vi-VN" sz="1300" dirty="0"/>
              <a:t>: là để chỉ kiểu hình chuẩn (standard genotype) hay còn gọi là </a:t>
            </a:r>
            <a:r>
              <a:rPr lang="vi-VN" sz="1300" i="1" dirty="0"/>
              <a:t>thuần chủng </a:t>
            </a:r>
            <a:r>
              <a:rPr lang="vi-VN" sz="1300" dirty="0"/>
              <a:t>dùng làm tham chiếu trong các thí nghiệm về lai giống. Cụ thể hơn, nó là kiểu hình gồm 2 alleles là loại wild-type (Ví dụ: AA)</a:t>
            </a:r>
          </a:p>
          <a:p>
            <a:r>
              <a:rPr lang="vi-VN" sz="1300" b="1" dirty="0"/>
              <a:t>mutant allele</a:t>
            </a:r>
            <a:r>
              <a:rPr lang="vi-VN" sz="1300" dirty="0"/>
              <a:t>: (là trái ngược với </a:t>
            </a:r>
            <a:r>
              <a:rPr lang="vi-VN" sz="1300" b="1" dirty="0"/>
              <a:t>wild type</a:t>
            </a:r>
            <a:r>
              <a:rPr lang="vi-VN" sz="1300" dirty="0"/>
              <a:t>) nó là kiểu hình có đột biến (tồn tại ít nhất 1 allele là mutant</a:t>
            </a:r>
          </a:p>
          <a:p>
            <a:r>
              <a:rPr lang="vi-VN" sz="1300" b="1" dirty="0"/>
              <a:t>recessive mutant allele</a:t>
            </a:r>
            <a:r>
              <a:rPr lang="vi-VN" sz="1300" dirty="0"/>
              <a:t>: là mutant allele mà cả 2 alleles trong gene đều là mutant alleles (Ví dụ: aa)</a:t>
            </a:r>
          </a:p>
          <a:p>
            <a:r>
              <a:rPr lang="vi-VN" sz="1300" b="1" dirty="0"/>
              <a:t>dominant mutant allele</a:t>
            </a:r>
            <a:r>
              <a:rPr lang="vi-VN" sz="1300" dirty="0"/>
              <a:t>: là mutant allele mà một allele là wild-type và allele còn lại là mutant. (Ví dụ: Aa, aA)</a:t>
            </a:r>
          </a:p>
        </p:txBody>
      </p:sp>
      <p:sp>
        <p:nvSpPr>
          <p:cNvPr id="4" name="Slide Number Placeholder 3"/>
          <p:cNvSpPr>
            <a:spLocks noGrp="1"/>
          </p:cNvSpPr>
          <p:nvPr>
            <p:ph type="sldNum" sz="quarter" idx="10"/>
          </p:nvPr>
        </p:nvSpPr>
        <p:spPr/>
        <p:txBody>
          <a:bodyPr/>
          <a:lstStyle/>
          <a:p>
            <a:fld id="{A086A00B-3905-4961-B116-93B66E6E521F}" type="slidenum">
              <a:rPr lang="en-US" smtClean="0"/>
              <a:pPr/>
              <a:t>4</a:t>
            </a:fld>
            <a:endParaRPr lang="en-US"/>
          </a:p>
        </p:txBody>
      </p:sp>
    </p:spTree>
    <p:extLst>
      <p:ext uri="{BB962C8B-B14F-4D97-AF65-F5344CB8AC3E}">
        <p14:creationId xmlns:p14="http://schemas.microsoft.com/office/powerpoint/2010/main" val="35818543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300" dirty="0" err="1"/>
              <a:t>Hồng</a:t>
            </a:r>
            <a:r>
              <a:rPr lang="fr-FR" sz="1300" dirty="0"/>
              <a:t> </a:t>
            </a:r>
            <a:r>
              <a:rPr lang="fr-FR" sz="1300" dirty="0" err="1"/>
              <a:t>cầu</a:t>
            </a:r>
            <a:r>
              <a:rPr lang="fr-FR" sz="1300" dirty="0"/>
              <a:t> </a:t>
            </a:r>
            <a:r>
              <a:rPr lang="fr-FR" sz="1300" dirty="0" err="1"/>
              <a:t>hình</a:t>
            </a:r>
            <a:r>
              <a:rPr lang="fr-FR" sz="1300" dirty="0"/>
              <a:t> </a:t>
            </a:r>
            <a:r>
              <a:rPr lang="fr-FR" sz="1300" dirty="0" err="1"/>
              <a:t>liềm</a:t>
            </a:r>
            <a:r>
              <a:rPr lang="fr-FR" sz="1300" dirty="0"/>
              <a:t> </a:t>
            </a:r>
            <a:r>
              <a:rPr lang="fr-FR" sz="1300" dirty="0" err="1"/>
              <a:t>dễ</a:t>
            </a:r>
            <a:r>
              <a:rPr lang="fr-FR" sz="1300" dirty="0"/>
              <a:t> </a:t>
            </a:r>
            <a:r>
              <a:rPr lang="fr-FR" sz="1300" dirty="0" err="1"/>
              <a:t>gây</a:t>
            </a:r>
            <a:r>
              <a:rPr lang="fr-FR" sz="1300" dirty="0"/>
              <a:t> </a:t>
            </a:r>
            <a:r>
              <a:rPr lang="fr-FR" sz="1300" dirty="0" err="1"/>
              <a:t>tắc</a:t>
            </a:r>
            <a:r>
              <a:rPr lang="fr-FR" sz="1300" dirty="0"/>
              <a:t> </a:t>
            </a:r>
            <a:r>
              <a:rPr lang="fr-FR" sz="1300" dirty="0" err="1"/>
              <a:t>mạch</a:t>
            </a:r>
            <a:r>
              <a:rPr lang="fr-FR" sz="1300" dirty="0"/>
              <a:t> </a:t>
            </a:r>
            <a:r>
              <a:rPr lang="fr-FR" sz="1300" dirty="0" err="1"/>
              <a:t>máu</a:t>
            </a:r>
            <a:endParaRPr lang="fr-FR" sz="1300" dirty="0"/>
          </a:p>
          <a:p>
            <a:r>
              <a:rPr lang="fr-FR" sz="1300" i="1" dirty="0" err="1"/>
              <a:t>Các</a:t>
            </a:r>
            <a:r>
              <a:rPr lang="fr-FR" sz="1300" i="1" dirty="0"/>
              <a:t> </a:t>
            </a:r>
            <a:r>
              <a:rPr lang="fr-FR" sz="1300" i="1" dirty="0" err="1"/>
              <a:t>triệu</a:t>
            </a:r>
            <a:r>
              <a:rPr lang="fr-FR" sz="1300" i="1" dirty="0"/>
              <a:t> </a:t>
            </a:r>
            <a:r>
              <a:rPr lang="fr-FR" sz="1300" i="1" dirty="0" err="1"/>
              <a:t>chứng</a:t>
            </a:r>
            <a:r>
              <a:rPr lang="fr-FR" sz="1300" i="1" dirty="0"/>
              <a:t> </a:t>
            </a:r>
            <a:r>
              <a:rPr lang="fr-FR" sz="1300" i="1" dirty="0" err="1"/>
              <a:t>của</a:t>
            </a:r>
            <a:r>
              <a:rPr lang="fr-FR" sz="1300" i="1" dirty="0"/>
              <a:t> </a:t>
            </a:r>
            <a:r>
              <a:rPr lang="fr-FR" sz="1300" i="1" dirty="0" err="1"/>
              <a:t>bệnh</a:t>
            </a:r>
            <a:r>
              <a:rPr lang="fr-FR" sz="1300" i="1" dirty="0"/>
              <a:t> </a:t>
            </a:r>
            <a:r>
              <a:rPr lang="fr-FR" sz="1300" i="1" dirty="0" err="1"/>
              <a:t>hồng</a:t>
            </a:r>
            <a:r>
              <a:rPr lang="fr-FR" sz="1300" i="1" dirty="0"/>
              <a:t> </a:t>
            </a:r>
            <a:r>
              <a:rPr lang="fr-FR" sz="1300" i="1" dirty="0" err="1"/>
              <a:t>cầu</a:t>
            </a:r>
            <a:r>
              <a:rPr lang="fr-FR" sz="1300" i="1" dirty="0"/>
              <a:t> </a:t>
            </a:r>
            <a:r>
              <a:rPr lang="fr-FR" sz="1300" i="1" dirty="0" err="1"/>
              <a:t>hình</a:t>
            </a:r>
            <a:r>
              <a:rPr lang="fr-FR" sz="1300" i="1" dirty="0"/>
              <a:t> </a:t>
            </a:r>
            <a:r>
              <a:rPr lang="fr-FR" sz="1300" i="1" dirty="0" err="1"/>
              <a:t>liềm</a:t>
            </a:r>
            <a:r>
              <a:rPr lang="fr-FR" sz="1300" i="1" dirty="0"/>
              <a:t> là:</a:t>
            </a:r>
            <a:endParaRPr lang="en-US" sz="1300" dirty="0"/>
          </a:p>
          <a:p>
            <a:r>
              <a:rPr lang="fr-FR" sz="1300" b="1" i="1" dirty="0" err="1"/>
              <a:t>Thiếu</a:t>
            </a:r>
            <a:r>
              <a:rPr lang="fr-FR" sz="1300" b="1" i="1" dirty="0"/>
              <a:t> </a:t>
            </a:r>
            <a:r>
              <a:rPr lang="fr-FR" sz="1300" b="1" i="1" dirty="0" err="1"/>
              <a:t>máu</a:t>
            </a:r>
            <a:endParaRPr lang="en-US" sz="1300" dirty="0"/>
          </a:p>
          <a:p>
            <a:r>
              <a:rPr lang="fr-FR" sz="1300" i="1" dirty="0" err="1"/>
              <a:t>Triệu</a:t>
            </a:r>
            <a:r>
              <a:rPr lang="fr-FR" sz="1300" i="1" dirty="0"/>
              <a:t> </a:t>
            </a:r>
            <a:r>
              <a:rPr lang="fr-FR" sz="1300" i="1" dirty="0" err="1"/>
              <a:t>chứng</a:t>
            </a:r>
            <a:r>
              <a:rPr lang="fr-FR" sz="1300" i="1" dirty="0"/>
              <a:t> </a:t>
            </a:r>
            <a:r>
              <a:rPr lang="fr-FR" sz="1300" i="1" dirty="0" err="1"/>
              <a:t>thường</a:t>
            </a:r>
            <a:r>
              <a:rPr lang="fr-FR" sz="1300" i="1" dirty="0"/>
              <a:t> </a:t>
            </a:r>
            <a:r>
              <a:rPr lang="fr-FR" sz="1300" i="1" dirty="0" err="1"/>
              <a:t>gặp</a:t>
            </a:r>
            <a:r>
              <a:rPr lang="fr-FR" sz="1300" i="1" dirty="0"/>
              <a:t> </a:t>
            </a:r>
            <a:r>
              <a:rPr lang="fr-FR" sz="1300" i="1" dirty="0" err="1"/>
              <a:t>nhất</a:t>
            </a:r>
            <a:r>
              <a:rPr lang="fr-FR" sz="1300" i="1" dirty="0"/>
              <a:t> </a:t>
            </a:r>
            <a:r>
              <a:rPr lang="fr-FR" sz="1300" i="1" dirty="0" err="1"/>
              <a:t>của</a:t>
            </a:r>
            <a:r>
              <a:rPr lang="fr-FR" sz="1300" i="1" dirty="0"/>
              <a:t> </a:t>
            </a:r>
            <a:r>
              <a:rPr lang="fr-FR" sz="1300" i="1" dirty="0" err="1"/>
              <a:t>thiếu</a:t>
            </a:r>
            <a:r>
              <a:rPr lang="fr-FR" sz="1300" i="1" dirty="0"/>
              <a:t> </a:t>
            </a:r>
            <a:r>
              <a:rPr lang="fr-FR" sz="1300" i="1" dirty="0" err="1"/>
              <a:t>máu</a:t>
            </a:r>
            <a:r>
              <a:rPr lang="fr-FR" sz="1300" i="1" dirty="0"/>
              <a:t> là </a:t>
            </a:r>
            <a:r>
              <a:rPr lang="fr-FR" sz="1300" i="1" dirty="0" err="1"/>
              <a:t>mệt</a:t>
            </a:r>
            <a:r>
              <a:rPr lang="fr-FR" sz="1300" i="1" dirty="0"/>
              <a:t> </a:t>
            </a:r>
            <a:r>
              <a:rPr lang="fr-FR" sz="1300" i="1" dirty="0" err="1"/>
              <a:t>mỏi</a:t>
            </a:r>
            <a:r>
              <a:rPr lang="fr-FR" sz="1300" i="1" dirty="0"/>
              <a:t>. </a:t>
            </a:r>
            <a:r>
              <a:rPr lang="fr-FR" sz="1300" i="1" dirty="0" err="1"/>
              <a:t>Những</a:t>
            </a:r>
            <a:r>
              <a:rPr lang="fr-FR" sz="1300" i="1" dirty="0"/>
              <a:t> </a:t>
            </a:r>
            <a:r>
              <a:rPr lang="fr-FR" sz="1300" i="1" dirty="0" err="1"/>
              <a:t>dấu</a:t>
            </a:r>
            <a:r>
              <a:rPr lang="fr-FR" sz="1300" i="1" dirty="0"/>
              <a:t> </a:t>
            </a:r>
            <a:r>
              <a:rPr lang="fr-FR" sz="1300" i="1" dirty="0" err="1"/>
              <a:t>hiệu</a:t>
            </a:r>
            <a:r>
              <a:rPr lang="fr-FR" sz="1300" i="1" dirty="0"/>
              <a:t> và </a:t>
            </a:r>
            <a:r>
              <a:rPr lang="fr-FR" sz="1300" i="1" dirty="0" err="1"/>
              <a:t>triệu</a:t>
            </a:r>
            <a:r>
              <a:rPr lang="fr-FR" sz="1300" i="1" dirty="0"/>
              <a:t> </a:t>
            </a:r>
            <a:r>
              <a:rPr lang="fr-FR" sz="1300" i="1" dirty="0" err="1"/>
              <a:t>chứng</a:t>
            </a:r>
            <a:r>
              <a:rPr lang="fr-FR" sz="1300" i="1" dirty="0"/>
              <a:t> </a:t>
            </a:r>
            <a:r>
              <a:rPr lang="fr-FR" sz="1300" i="1" dirty="0" err="1"/>
              <a:t>khác</a:t>
            </a:r>
            <a:r>
              <a:rPr lang="fr-FR" sz="1300" i="1" dirty="0"/>
              <a:t> </a:t>
            </a:r>
            <a:r>
              <a:rPr lang="fr-FR" sz="1300" i="1" dirty="0" err="1"/>
              <a:t>của</a:t>
            </a:r>
            <a:r>
              <a:rPr lang="fr-FR" sz="1300" i="1" dirty="0"/>
              <a:t> </a:t>
            </a:r>
            <a:r>
              <a:rPr lang="fr-FR" sz="1300" i="1" dirty="0" err="1"/>
              <a:t>thiếu</a:t>
            </a:r>
            <a:r>
              <a:rPr lang="fr-FR" sz="1300" i="1" dirty="0"/>
              <a:t> </a:t>
            </a:r>
            <a:r>
              <a:rPr lang="fr-FR" sz="1300" i="1" dirty="0" err="1"/>
              <a:t>máu</a:t>
            </a:r>
            <a:r>
              <a:rPr lang="fr-FR" sz="1300" i="1" dirty="0"/>
              <a:t> </a:t>
            </a:r>
            <a:r>
              <a:rPr lang="fr-FR" sz="1300" i="1" dirty="0" err="1"/>
              <a:t>bao</a:t>
            </a:r>
            <a:r>
              <a:rPr lang="fr-FR" sz="1300" i="1" dirty="0"/>
              <a:t> </a:t>
            </a:r>
            <a:r>
              <a:rPr lang="fr-FR" sz="1300" i="1" dirty="0" err="1"/>
              <a:t>gồm</a:t>
            </a:r>
            <a:r>
              <a:rPr lang="fr-FR" sz="1300" i="1" dirty="0"/>
              <a:t>: </a:t>
            </a:r>
            <a:r>
              <a:rPr lang="fr-FR" sz="1300" i="1" dirty="0" err="1"/>
              <a:t>khó</a:t>
            </a:r>
            <a:r>
              <a:rPr lang="fr-FR" sz="1300" i="1" dirty="0"/>
              <a:t> </a:t>
            </a:r>
            <a:r>
              <a:rPr lang="fr-FR" sz="1300" i="1" dirty="0" err="1"/>
              <a:t>thở</a:t>
            </a:r>
            <a:r>
              <a:rPr lang="fr-FR" sz="1300" i="1" dirty="0"/>
              <a:t>, </a:t>
            </a:r>
            <a:r>
              <a:rPr lang="fr-FR" sz="1300" i="1" dirty="0" err="1"/>
              <a:t>chóng</a:t>
            </a:r>
            <a:r>
              <a:rPr lang="fr-FR" sz="1300" i="1" dirty="0"/>
              <a:t> </a:t>
            </a:r>
            <a:r>
              <a:rPr lang="fr-FR" sz="1300" i="1" dirty="0" err="1"/>
              <a:t>mặt</a:t>
            </a:r>
            <a:r>
              <a:rPr lang="fr-FR" sz="1300" i="1" dirty="0"/>
              <a:t>, </a:t>
            </a:r>
            <a:r>
              <a:rPr lang="fr-FR" sz="1300" i="1" dirty="0" err="1"/>
              <a:t>nhức</a:t>
            </a:r>
            <a:r>
              <a:rPr lang="fr-FR" sz="1300" i="1" dirty="0"/>
              <a:t> </a:t>
            </a:r>
            <a:r>
              <a:rPr lang="fr-FR" sz="1300" i="1" dirty="0" err="1"/>
              <a:t>đầu</a:t>
            </a:r>
            <a:r>
              <a:rPr lang="fr-FR" sz="1300" i="1" dirty="0"/>
              <a:t>, </a:t>
            </a:r>
            <a:r>
              <a:rPr lang="fr-FR" sz="1300" i="1" dirty="0" err="1"/>
              <a:t>lạnh</a:t>
            </a:r>
            <a:r>
              <a:rPr lang="fr-FR" sz="1300" i="1" dirty="0"/>
              <a:t> </a:t>
            </a:r>
            <a:r>
              <a:rPr lang="fr-FR" sz="1300" i="1" dirty="0" err="1"/>
              <a:t>tay</a:t>
            </a:r>
            <a:r>
              <a:rPr lang="fr-FR" sz="1300" i="1" dirty="0"/>
              <a:t> và </a:t>
            </a:r>
            <a:r>
              <a:rPr lang="fr-FR" sz="1300" i="1" dirty="0" err="1"/>
              <a:t>chân</a:t>
            </a:r>
            <a:r>
              <a:rPr lang="fr-FR" sz="1300" i="1" dirty="0"/>
              <a:t>, da </a:t>
            </a:r>
            <a:r>
              <a:rPr lang="fr-FR" sz="1300" i="1" dirty="0" err="1"/>
              <a:t>tái</a:t>
            </a:r>
            <a:r>
              <a:rPr lang="fr-FR" sz="1300" i="1" dirty="0"/>
              <a:t>, </a:t>
            </a:r>
            <a:r>
              <a:rPr lang="fr-FR" sz="1300" i="1" dirty="0" err="1"/>
              <a:t>đau</a:t>
            </a:r>
            <a:r>
              <a:rPr lang="fr-FR" sz="1300" i="1" dirty="0"/>
              <a:t> </a:t>
            </a:r>
            <a:r>
              <a:rPr lang="fr-FR" sz="1300" i="1" dirty="0" err="1"/>
              <a:t>ngực</a:t>
            </a:r>
            <a:r>
              <a:rPr lang="fr-FR" sz="1300" i="1" dirty="0"/>
              <a:t>.</a:t>
            </a:r>
            <a:endParaRPr lang="en-US" sz="1300" dirty="0"/>
          </a:p>
          <a:p>
            <a:r>
              <a:rPr lang="fr-FR" sz="1300" b="1" i="1" dirty="0" err="1"/>
              <a:t>Đau</a:t>
            </a:r>
            <a:endParaRPr lang="en-US" sz="1300" dirty="0"/>
          </a:p>
          <a:p>
            <a:r>
              <a:rPr lang="fr-FR" sz="1300" i="1" dirty="0" err="1"/>
              <a:t>Đau</a:t>
            </a:r>
            <a:r>
              <a:rPr lang="fr-FR" sz="1300" i="1" dirty="0"/>
              <a:t> </a:t>
            </a:r>
            <a:r>
              <a:rPr lang="fr-FR" sz="1300" i="1" dirty="0" err="1"/>
              <a:t>đột</a:t>
            </a:r>
            <a:r>
              <a:rPr lang="fr-FR" sz="1300" i="1" dirty="0"/>
              <a:t> </a:t>
            </a:r>
            <a:r>
              <a:rPr lang="fr-FR" sz="1300" i="1" dirty="0" err="1"/>
              <a:t>ngột</a:t>
            </a:r>
            <a:r>
              <a:rPr lang="fr-FR" sz="1300" i="1" dirty="0"/>
              <a:t> và </a:t>
            </a:r>
            <a:r>
              <a:rPr lang="fr-FR" sz="1300" i="1" dirty="0" err="1"/>
              <a:t>xuyên</a:t>
            </a:r>
            <a:r>
              <a:rPr lang="fr-FR" sz="1300" i="1" dirty="0"/>
              <a:t> </a:t>
            </a:r>
            <a:r>
              <a:rPr lang="fr-FR" sz="1300" i="1" dirty="0" err="1"/>
              <a:t>suốt</a:t>
            </a:r>
            <a:r>
              <a:rPr lang="fr-FR" sz="1300" i="1" dirty="0"/>
              <a:t> </a:t>
            </a:r>
            <a:r>
              <a:rPr lang="fr-FR" sz="1300" i="1" dirty="0" err="1"/>
              <a:t>cơ</a:t>
            </a:r>
            <a:r>
              <a:rPr lang="fr-FR" sz="1300" i="1" dirty="0"/>
              <a:t> </a:t>
            </a:r>
            <a:r>
              <a:rPr lang="fr-FR" sz="1300" i="1" dirty="0" err="1"/>
              <a:t>thể</a:t>
            </a:r>
            <a:r>
              <a:rPr lang="fr-FR" sz="1300" i="1" dirty="0"/>
              <a:t> là </a:t>
            </a:r>
            <a:r>
              <a:rPr lang="fr-FR" sz="1300" i="1" dirty="0" err="1"/>
              <a:t>triệu</a:t>
            </a:r>
            <a:r>
              <a:rPr lang="fr-FR" sz="1300" i="1" dirty="0"/>
              <a:t> </a:t>
            </a:r>
            <a:r>
              <a:rPr lang="fr-FR" sz="1300" i="1" dirty="0" err="1"/>
              <a:t>chứng</a:t>
            </a:r>
            <a:r>
              <a:rPr lang="fr-FR" sz="1300" i="1" dirty="0"/>
              <a:t> </a:t>
            </a:r>
            <a:r>
              <a:rPr lang="fr-FR" sz="1300" i="1" dirty="0" err="1"/>
              <a:t>thường</a:t>
            </a:r>
            <a:r>
              <a:rPr lang="fr-FR" sz="1300" i="1" dirty="0"/>
              <a:t> </a:t>
            </a:r>
            <a:r>
              <a:rPr lang="fr-FR" sz="1300" i="1" dirty="0" err="1"/>
              <a:t>gặp</a:t>
            </a:r>
            <a:r>
              <a:rPr lang="fr-FR" sz="1300" i="1" dirty="0"/>
              <a:t> </a:t>
            </a:r>
            <a:r>
              <a:rPr lang="fr-FR" sz="1300" i="1" dirty="0" err="1"/>
              <a:t>của</a:t>
            </a:r>
            <a:r>
              <a:rPr lang="fr-FR" sz="1300" i="1" dirty="0"/>
              <a:t> </a:t>
            </a:r>
            <a:r>
              <a:rPr lang="fr-FR" sz="1300" i="1" dirty="0" err="1"/>
              <a:t>bệnh</a:t>
            </a:r>
            <a:r>
              <a:rPr lang="fr-FR" sz="1300" i="1" dirty="0"/>
              <a:t> </a:t>
            </a:r>
            <a:r>
              <a:rPr lang="fr-FR" sz="1300" i="1" dirty="0" err="1"/>
              <a:t>thiếu</a:t>
            </a:r>
            <a:r>
              <a:rPr lang="fr-FR" sz="1300" i="1" dirty="0"/>
              <a:t> </a:t>
            </a:r>
            <a:r>
              <a:rPr lang="fr-FR" sz="1300" i="1" dirty="0" err="1"/>
              <a:t>máu</a:t>
            </a:r>
            <a:r>
              <a:rPr lang="fr-FR" sz="1300" i="1" dirty="0"/>
              <a:t> </a:t>
            </a:r>
            <a:r>
              <a:rPr lang="fr-FR" sz="1300" i="1" dirty="0" err="1"/>
              <a:t>hồng</a:t>
            </a:r>
            <a:r>
              <a:rPr lang="fr-FR" sz="1300" i="1" dirty="0"/>
              <a:t> </a:t>
            </a:r>
            <a:r>
              <a:rPr lang="fr-FR" sz="1300" i="1" dirty="0" err="1"/>
              <a:t>cầu</a:t>
            </a:r>
            <a:r>
              <a:rPr lang="fr-FR" sz="1300" i="1" dirty="0"/>
              <a:t> </a:t>
            </a:r>
            <a:r>
              <a:rPr lang="fr-FR" sz="1300" i="1" dirty="0" err="1"/>
              <a:t>hình</a:t>
            </a:r>
            <a:r>
              <a:rPr lang="fr-FR" sz="1300" i="1" dirty="0"/>
              <a:t> </a:t>
            </a:r>
            <a:r>
              <a:rPr lang="fr-FR" sz="1300" i="1" dirty="0" err="1"/>
              <a:t>liềm</a:t>
            </a:r>
            <a:r>
              <a:rPr lang="fr-FR" sz="1300" i="1" dirty="0"/>
              <a:t>. </a:t>
            </a:r>
            <a:r>
              <a:rPr lang="fr-FR" sz="1300" i="1" dirty="0" err="1"/>
              <a:t>Cơn</a:t>
            </a:r>
            <a:r>
              <a:rPr lang="fr-FR" sz="1300" i="1" dirty="0"/>
              <a:t> </a:t>
            </a:r>
            <a:r>
              <a:rPr lang="fr-FR" sz="1300" i="1" dirty="0" err="1"/>
              <a:t>đau</a:t>
            </a:r>
            <a:r>
              <a:rPr lang="fr-FR" sz="1300" i="1" dirty="0"/>
              <a:t> </a:t>
            </a:r>
            <a:r>
              <a:rPr lang="fr-FR" sz="1300" i="1" dirty="0" err="1"/>
              <a:t>này</a:t>
            </a:r>
            <a:r>
              <a:rPr lang="fr-FR" sz="1300" i="1" dirty="0"/>
              <a:t> </a:t>
            </a:r>
            <a:r>
              <a:rPr lang="fr-FR" sz="1300" i="1" dirty="0" err="1"/>
              <a:t>được</a:t>
            </a:r>
            <a:r>
              <a:rPr lang="fr-FR" sz="1300" i="1" dirty="0"/>
              <a:t> </a:t>
            </a:r>
            <a:r>
              <a:rPr lang="fr-FR" sz="1300" i="1" dirty="0" err="1"/>
              <a:t>gọi</a:t>
            </a:r>
            <a:r>
              <a:rPr lang="fr-FR" sz="1300" i="1" dirty="0"/>
              <a:t> là "</a:t>
            </a:r>
            <a:r>
              <a:rPr lang="fr-FR" sz="1300" i="1" dirty="0" err="1"/>
              <a:t>cơn</a:t>
            </a:r>
            <a:r>
              <a:rPr lang="fr-FR" sz="1300" i="1" dirty="0"/>
              <a:t> </a:t>
            </a:r>
            <a:r>
              <a:rPr lang="fr-FR" sz="1300" i="1" dirty="0" err="1"/>
              <a:t>hồng</a:t>
            </a:r>
            <a:r>
              <a:rPr lang="fr-FR" sz="1300" i="1" dirty="0"/>
              <a:t> </a:t>
            </a:r>
            <a:r>
              <a:rPr lang="fr-FR" sz="1300" i="1" dirty="0" err="1"/>
              <a:t>cầu</a:t>
            </a:r>
            <a:r>
              <a:rPr lang="fr-FR" sz="1300" i="1" dirty="0"/>
              <a:t> </a:t>
            </a:r>
            <a:r>
              <a:rPr lang="fr-FR" sz="1300" i="1" dirty="0" err="1"/>
              <a:t>hình</a:t>
            </a:r>
            <a:r>
              <a:rPr lang="fr-FR" sz="1300" i="1" dirty="0"/>
              <a:t> </a:t>
            </a:r>
            <a:r>
              <a:rPr lang="fr-FR" sz="1300" i="1" dirty="0" err="1"/>
              <a:t>liềm</a:t>
            </a:r>
            <a:r>
              <a:rPr lang="fr-FR" sz="1300" i="1" dirty="0"/>
              <a:t>". </a:t>
            </a:r>
            <a:r>
              <a:rPr lang="fr-FR" sz="1300" i="1" dirty="0" err="1"/>
              <a:t>Cơn</a:t>
            </a:r>
            <a:r>
              <a:rPr lang="fr-FR" sz="1300" i="1" dirty="0"/>
              <a:t> </a:t>
            </a:r>
            <a:r>
              <a:rPr lang="fr-FR" sz="1300" i="1" dirty="0" err="1"/>
              <a:t>đau</a:t>
            </a:r>
            <a:r>
              <a:rPr lang="fr-FR" sz="1300" i="1" dirty="0"/>
              <a:t> </a:t>
            </a:r>
            <a:r>
              <a:rPr lang="fr-FR" sz="1300" i="1" dirty="0" err="1"/>
              <a:t>thường</a:t>
            </a:r>
            <a:r>
              <a:rPr lang="fr-FR" sz="1300" i="1" dirty="0"/>
              <a:t> </a:t>
            </a:r>
            <a:r>
              <a:rPr lang="fr-FR" sz="1300" i="1" dirty="0" err="1"/>
              <a:t>xuất</a:t>
            </a:r>
            <a:r>
              <a:rPr lang="fr-FR" sz="1300" i="1" dirty="0"/>
              <a:t> </a:t>
            </a:r>
            <a:r>
              <a:rPr lang="fr-FR" sz="1300" i="1" dirty="0" err="1"/>
              <a:t>hiện</a:t>
            </a:r>
            <a:r>
              <a:rPr lang="fr-FR" sz="1300" i="1" dirty="0"/>
              <a:t> ở </a:t>
            </a:r>
            <a:r>
              <a:rPr lang="fr-FR" sz="1300" i="1" dirty="0" err="1"/>
              <a:t>xương</a:t>
            </a:r>
            <a:r>
              <a:rPr lang="fr-FR" sz="1300" i="1" dirty="0"/>
              <a:t>, </a:t>
            </a:r>
            <a:r>
              <a:rPr lang="fr-FR" sz="1300" i="1" dirty="0" err="1"/>
              <a:t>phổi</a:t>
            </a:r>
            <a:r>
              <a:rPr lang="fr-FR" sz="1300" i="1" dirty="0"/>
              <a:t>, </a:t>
            </a:r>
            <a:r>
              <a:rPr lang="fr-FR" sz="1300" i="1" dirty="0" err="1"/>
              <a:t>bụng</a:t>
            </a:r>
            <a:r>
              <a:rPr lang="fr-FR" sz="1300" i="1" dirty="0"/>
              <a:t> và </a:t>
            </a:r>
            <a:r>
              <a:rPr lang="fr-FR" sz="1300" i="1" dirty="0" err="1"/>
              <a:t>các</a:t>
            </a:r>
            <a:r>
              <a:rPr lang="fr-FR" sz="1300" i="1" dirty="0"/>
              <a:t> </a:t>
            </a:r>
            <a:r>
              <a:rPr lang="fr-FR" sz="1300" i="1" dirty="0" err="1"/>
              <a:t>khớp</a:t>
            </a:r>
            <a:r>
              <a:rPr lang="fr-FR" sz="1300" i="1" dirty="0"/>
              <a:t>.</a:t>
            </a:r>
            <a:endParaRPr lang="en-US" sz="1300" dirty="0"/>
          </a:p>
          <a:p>
            <a:r>
              <a:rPr lang="fr-FR" sz="1300" i="1" dirty="0" err="1"/>
              <a:t>Cơn</a:t>
            </a:r>
            <a:r>
              <a:rPr lang="fr-FR" sz="1300" i="1" dirty="0"/>
              <a:t> </a:t>
            </a:r>
            <a:r>
              <a:rPr lang="fr-FR" sz="1300" i="1" dirty="0" err="1"/>
              <a:t>hồng</a:t>
            </a:r>
            <a:r>
              <a:rPr lang="fr-FR" sz="1300" i="1" dirty="0"/>
              <a:t> </a:t>
            </a:r>
            <a:r>
              <a:rPr lang="fr-FR" sz="1300" i="1" dirty="0" err="1"/>
              <a:t>cầu</a:t>
            </a:r>
            <a:r>
              <a:rPr lang="fr-FR" sz="1300" i="1" dirty="0"/>
              <a:t> </a:t>
            </a:r>
            <a:r>
              <a:rPr lang="fr-FR" sz="1300" i="1" dirty="0" err="1"/>
              <a:t>hình</a:t>
            </a:r>
            <a:r>
              <a:rPr lang="fr-FR" sz="1300" i="1" dirty="0"/>
              <a:t> </a:t>
            </a:r>
            <a:r>
              <a:rPr lang="fr-FR" sz="1300" i="1" dirty="0" err="1"/>
              <a:t>liềm</a:t>
            </a:r>
            <a:r>
              <a:rPr lang="fr-FR" sz="1300" i="1" dirty="0"/>
              <a:t> </a:t>
            </a:r>
            <a:r>
              <a:rPr lang="fr-FR" sz="1300" i="1" dirty="0" err="1"/>
              <a:t>xảy</a:t>
            </a:r>
            <a:r>
              <a:rPr lang="fr-FR" sz="1300" i="1" dirty="0"/>
              <a:t> ra khi </a:t>
            </a:r>
            <a:r>
              <a:rPr lang="fr-FR" sz="1300" i="1" dirty="0" err="1"/>
              <a:t>các</a:t>
            </a:r>
            <a:r>
              <a:rPr lang="fr-FR" sz="1300" i="1" dirty="0"/>
              <a:t> </a:t>
            </a:r>
            <a:r>
              <a:rPr lang="fr-FR" sz="1300" i="1" dirty="0" err="1"/>
              <a:t>tế</a:t>
            </a:r>
            <a:r>
              <a:rPr lang="fr-FR" sz="1300" i="1" dirty="0"/>
              <a:t> </a:t>
            </a:r>
            <a:r>
              <a:rPr lang="fr-FR" sz="1300" i="1" dirty="0" err="1"/>
              <a:t>bào</a:t>
            </a:r>
            <a:r>
              <a:rPr lang="fr-FR" sz="1300" i="1" dirty="0"/>
              <a:t> </a:t>
            </a:r>
            <a:r>
              <a:rPr lang="fr-FR" sz="1300" i="1" dirty="0" err="1"/>
              <a:t>hồng</a:t>
            </a:r>
            <a:r>
              <a:rPr lang="fr-FR" sz="1300" i="1" dirty="0"/>
              <a:t> </a:t>
            </a:r>
            <a:r>
              <a:rPr lang="fr-FR" sz="1300" i="1" dirty="0" err="1"/>
              <a:t>cầu</a:t>
            </a:r>
            <a:r>
              <a:rPr lang="fr-FR" sz="1300" i="1" dirty="0"/>
              <a:t> </a:t>
            </a:r>
            <a:r>
              <a:rPr lang="fr-FR" sz="1300" i="1" dirty="0" err="1"/>
              <a:t>hình</a:t>
            </a:r>
            <a:r>
              <a:rPr lang="fr-FR" sz="1300" i="1" dirty="0"/>
              <a:t> </a:t>
            </a:r>
            <a:r>
              <a:rPr lang="fr-FR" sz="1300" i="1" dirty="0" err="1"/>
              <a:t>liềm</a:t>
            </a:r>
            <a:r>
              <a:rPr lang="fr-FR" sz="1300" i="1" dirty="0"/>
              <a:t> </a:t>
            </a:r>
            <a:r>
              <a:rPr lang="fr-FR" sz="1300" i="1" dirty="0" err="1"/>
              <a:t>đóng</a:t>
            </a:r>
            <a:r>
              <a:rPr lang="fr-FR" sz="1300" i="1" dirty="0"/>
              <a:t> </a:t>
            </a:r>
            <a:r>
              <a:rPr lang="fr-FR" sz="1300" i="1" dirty="0" err="1"/>
              <a:t>cục</a:t>
            </a:r>
            <a:r>
              <a:rPr lang="fr-FR" sz="1300" i="1" dirty="0"/>
              <a:t> </a:t>
            </a:r>
            <a:r>
              <a:rPr lang="fr-FR" sz="1300" i="1" dirty="0" err="1"/>
              <a:t>lại</a:t>
            </a:r>
            <a:r>
              <a:rPr lang="fr-FR" sz="1300" i="1" dirty="0"/>
              <a:t> </a:t>
            </a:r>
            <a:r>
              <a:rPr lang="fr-FR" sz="1300" i="1" dirty="0" err="1"/>
              <a:t>trong</a:t>
            </a:r>
            <a:r>
              <a:rPr lang="fr-FR" sz="1300" i="1" dirty="0"/>
              <a:t> </a:t>
            </a:r>
            <a:r>
              <a:rPr lang="fr-FR" sz="1300" i="1" dirty="0" err="1"/>
              <a:t>máu</a:t>
            </a:r>
            <a:r>
              <a:rPr lang="fr-FR" sz="1300" i="1" dirty="0"/>
              <a:t>. </a:t>
            </a:r>
            <a:r>
              <a:rPr lang="fr-FR" sz="1300" i="1" dirty="0" err="1"/>
              <a:t>Những</a:t>
            </a:r>
            <a:r>
              <a:rPr lang="fr-FR" sz="1300" i="1" dirty="0"/>
              <a:t> </a:t>
            </a:r>
            <a:r>
              <a:rPr lang="fr-FR" sz="1300" i="1" dirty="0" err="1"/>
              <a:t>khối</a:t>
            </a:r>
            <a:r>
              <a:rPr lang="fr-FR" sz="1300" i="1" dirty="0"/>
              <a:t> </a:t>
            </a:r>
            <a:r>
              <a:rPr lang="fr-FR" sz="1300" i="1" dirty="0" err="1"/>
              <a:t>tế</a:t>
            </a:r>
            <a:r>
              <a:rPr lang="fr-FR" sz="1300" i="1" dirty="0"/>
              <a:t> </a:t>
            </a:r>
            <a:r>
              <a:rPr lang="fr-FR" sz="1300" i="1" dirty="0" err="1"/>
              <a:t>bào</a:t>
            </a:r>
            <a:r>
              <a:rPr lang="fr-FR" sz="1300" i="1" dirty="0"/>
              <a:t> </a:t>
            </a:r>
            <a:r>
              <a:rPr lang="fr-FR" sz="1300" i="1" dirty="0" err="1"/>
              <a:t>này</a:t>
            </a:r>
            <a:r>
              <a:rPr lang="fr-FR" sz="1300" i="1" dirty="0"/>
              <a:t> </a:t>
            </a:r>
            <a:r>
              <a:rPr lang="fr-FR" sz="1300" i="1" dirty="0" err="1"/>
              <a:t>chặn</a:t>
            </a:r>
            <a:r>
              <a:rPr lang="fr-FR" sz="1300" i="1" dirty="0"/>
              <a:t> </a:t>
            </a:r>
            <a:r>
              <a:rPr lang="fr-FR" sz="1300" i="1" dirty="0" err="1"/>
              <a:t>dòng</a:t>
            </a:r>
            <a:r>
              <a:rPr lang="fr-FR" sz="1300" i="1" dirty="0"/>
              <a:t> </a:t>
            </a:r>
            <a:r>
              <a:rPr lang="fr-FR" sz="1300" i="1" dirty="0" err="1"/>
              <a:t>máu</a:t>
            </a:r>
            <a:r>
              <a:rPr lang="fr-FR" sz="1300" i="1" dirty="0"/>
              <a:t> </a:t>
            </a:r>
            <a:r>
              <a:rPr lang="fr-FR" sz="1300" i="1" dirty="0" err="1"/>
              <a:t>chảy</a:t>
            </a:r>
            <a:r>
              <a:rPr lang="fr-FR" sz="1300" i="1" dirty="0"/>
              <a:t> qua </a:t>
            </a:r>
            <a:r>
              <a:rPr lang="fr-FR" sz="1300" i="1" dirty="0" err="1"/>
              <a:t>những</a:t>
            </a:r>
            <a:r>
              <a:rPr lang="fr-FR" sz="1300" i="1" dirty="0"/>
              <a:t> </a:t>
            </a:r>
            <a:r>
              <a:rPr lang="fr-FR" sz="1300" i="1" dirty="0" err="1"/>
              <a:t>mạch</a:t>
            </a:r>
            <a:r>
              <a:rPr lang="fr-FR" sz="1300" i="1" dirty="0"/>
              <a:t> </a:t>
            </a:r>
            <a:r>
              <a:rPr lang="fr-FR" sz="1300" i="1" dirty="0" err="1"/>
              <a:t>máu</a:t>
            </a:r>
            <a:r>
              <a:rPr lang="fr-FR" sz="1300" i="1" dirty="0"/>
              <a:t> </a:t>
            </a:r>
            <a:r>
              <a:rPr lang="fr-FR" sz="1300" i="1" dirty="0" err="1"/>
              <a:t>nhỏ</a:t>
            </a:r>
            <a:r>
              <a:rPr lang="fr-FR" sz="1300" i="1" dirty="0"/>
              <a:t> ở </a:t>
            </a:r>
            <a:r>
              <a:rPr lang="fr-FR" sz="1300" i="1" dirty="0" err="1"/>
              <a:t>các</a:t>
            </a:r>
            <a:r>
              <a:rPr lang="fr-FR" sz="1300" i="1" dirty="0"/>
              <a:t> chi và </a:t>
            </a:r>
            <a:r>
              <a:rPr lang="fr-FR" sz="1300" i="1" dirty="0" err="1"/>
              <a:t>các</a:t>
            </a:r>
            <a:r>
              <a:rPr lang="fr-FR" sz="1300" i="1" dirty="0"/>
              <a:t> </a:t>
            </a:r>
            <a:r>
              <a:rPr lang="fr-FR" sz="1300" i="1" dirty="0" err="1"/>
              <a:t>cơ</a:t>
            </a:r>
            <a:r>
              <a:rPr lang="fr-FR" sz="1300" i="1" dirty="0"/>
              <a:t> </a:t>
            </a:r>
            <a:r>
              <a:rPr lang="fr-FR" sz="1300" i="1" dirty="0" err="1"/>
              <a:t>quan</a:t>
            </a:r>
            <a:r>
              <a:rPr lang="fr-FR" sz="1300" i="1" dirty="0"/>
              <a:t> </a:t>
            </a:r>
            <a:r>
              <a:rPr lang="fr-FR" sz="1300" i="1" dirty="0" err="1"/>
              <a:t>dẫn</a:t>
            </a:r>
            <a:r>
              <a:rPr lang="fr-FR" sz="1300" i="1" dirty="0"/>
              <a:t> </a:t>
            </a:r>
            <a:r>
              <a:rPr lang="fr-FR" sz="1300" i="1" dirty="0" err="1"/>
              <a:t>đến</a:t>
            </a:r>
            <a:r>
              <a:rPr lang="fr-FR" sz="1300" i="1" dirty="0"/>
              <a:t> </a:t>
            </a:r>
            <a:r>
              <a:rPr lang="fr-FR" sz="1300" i="1" dirty="0" err="1"/>
              <a:t>đau</a:t>
            </a:r>
            <a:r>
              <a:rPr lang="fr-FR" sz="1300" i="1" dirty="0"/>
              <a:t> và </a:t>
            </a:r>
            <a:r>
              <a:rPr lang="fr-FR" sz="1300" i="1" dirty="0" err="1"/>
              <a:t>tổn</a:t>
            </a:r>
            <a:r>
              <a:rPr lang="fr-FR" sz="1300" i="1" dirty="0"/>
              <a:t> </a:t>
            </a:r>
            <a:r>
              <a:rPr lang="fr-FR" sz="1300" i="1" dirty="0" err="1"/>
              <a:t>thương</a:t>
            </a:r>
            <a:r>
              <a:rPr lang="fr-FR" sz="1300" i="1" dirty="0"/>
              <a:t> </a:t>
            </a:r>
            <a:r>
              <a:rPr lang="fr-FR" sz="1300" i="1" dirty="0" err="1"/>
              <a:t>cơ</a:t>
            </a:r>
            <a:r>
              <a:rPr lang="fr-FR" sz="1300" i="1" dirty="0"/>
              <a:t> </a:t>
            </a:r>
            <a:r>
              <a:rPr lang="fr-FR" sz="1300" i="1" dirty="0" err="1"/>
              <a:t>quan</a:t>
            </a:r>
            <a:r>
              <a:rPr lang="fr-FR" sz="1300" i="1" dirty="0"/>
              <a:t>.</a:t>
            </a:r>
            <a:endParaRPr lang="en-US" sz="1300" dirty="0"/>
          </a:p>
          <a:p>
            <a:r>
              <a:rPr lang="fr-FR" sz="1300" b="1" i="1" dirty="0" err="1"/>
              <a:t>Các</a:t>
            </a:r>
            <a:r>
              <a:rPr lang="fr-FR" sz="1300" b="1" i="1" dirty="0"/>
              <a:t> </a:t>
            </a:r>
            <a:r>
              <a:rPr lang="fr-FR" sz="1300" b="1" i="1" dirty="0" err="1"/>
              <a:t>biến</a:t>
            </a:r>
            <a:r>
              <a:rPr lang="fr-FR" sz="1300" b="1" i="1" dirty="0"/>
              <a:t> </a:t>
            </a:r>
            <a:r>
              <a:rPr lang="fr-FR" sz="1300" b="1" i="1" dirty="0" err="1"/>
              <a:t>chứng</a:t>
            </a:r>
            <a:endParaRPr lang="en-US" sz="1300" dirty="0"/>
          </a:p>
          <a:p>
            <a:pPr lvl="0"/>
            <a:r>
              <a:rPr lang="fr-FR" sz="1300" i="1" dirty="0" err="1"/>
              <a:t>Hội</a:t>
            </a:r>
            <a:r>
              <a:rPr lang="fr-FR" sz="1300" i="1" dirty="0"/>
              <a:t> </a:t>
            </a:r>
            <a:r>
              <a:rPr lang="fr-FR" sz="1300" i="1" dirty="0" err="1"/>
              <a:t>chứng</a:t>
            </a:r>
            <a:r>
              <a:rPr lang="fr-FR" sz="1300" i="1" dirty="0"/>
              <a:t> </a:t>
            </a:r>
            <a:r>
              <a:rPr lang="fr-FR" sz="1300" i="1" dirty="0" err="1"/>
              <a:t>chân-tay</a:t>
            </a:r>
            <a:r>
              <a:rPr lang="fr-FR" sz="1300" i="1" dirty="0"/>
              <a:t> (do </a:t>
            </a:r>
            <a:r>
              <a:rPr lang="fr-FR" sz="1300" i="1" dirty="0" err="1"/>
              <a:t>tắc</a:t>
            </a:r>
            <a:r>
              <a:rPr lang="fr-FR" sz="1300" i="1" dirty="0"/>
              <a:t> </a:t>
            </a:r>
            <a:r>
              <a:rPr lang="fr-FR" sz="1300" i="1" dirty="0" err="1"/>
              <a:t>mạch</a:t>
            </a:r>
            <a:r>
              <a:rPr lang="fr-FR" sz="1300" i="1" dirty="0"/>
              <a:t>): </a:t>
            </a:r>
            <a:r>
              <a:rPr lang="fr-FR" sz="1300" i="1" dirty="0" err="1"/>
              <a:t>đau</a:t>
            </a:r>
            <a:r>
              <a:rPr lang="fr-FR" sz="1300" i="1" dirty="0"/>
              <a:t>, </a:t>
            </a:r>
            <a:r>
              <a:rPr lang="fr-FR" sz="1300" i="1" dirty="0" err="1"/>
              <a:t>phù</a:t>
            </a:r>
            <a:r>
              <a:rPr lang="fr-FR" sz="1300" i="1" dirty="0"/>
              <a:t> </a:t>
            </a:r>
            <a:r>
              <a:rPr lang="fr-FR" sz="1300" i="1" dirty="0" err="1"/>
              <a:t>nề</a:t>
            </a:r>
            <a:r>
              <a:rPr lang="fr-FR" sz="1300" i="1" dirty="0"/>
              <a:t> và </a:t>
            </a:r>
            <a:r>
              <a:rPr lang="fr-FR" sz="1300" i="1" dirty="0" err="1"/>
              <a:t>sốt</a:t>
            </a:r>
            <a:r>
              <a:rPr lang="fr-FR" sz="1300" i="1" dirty="0"/>
              <a:t>. </a:t>
            </a:r>
            <a:r>
              <a:rPr lang="fr-FR" sz="1300" i="1" dirty="0" err="1"/>
              <a:t>Một</a:t>
            </a:r>
            <a:r>
              <a:rPr lang="fr-FR" sz="1300" i="1" dirty="0"/>
              <a:t> </a:t>
            </a:r>
            <a:r>
              <a:rPr lang="fr-FR" sz="1300" i="1" dirty="0" err="1"/>
              <a:t>hoặc</a:t>
            </a:r>
            <a:r>
              <a:rPr lang="fr-FR" sz="1300" i="1" dirty="0"/>
              <a:t> </a:t>
            </a:r>
            <a:r>
              <a:rPr lang="fr-FR" sz="1300" i="1" dirty="0" err="1"/>
              <a:t>cả</a:t>
            </a:r>
            <a:r>
              <a:rPr lang="fr-FR" sz="1300" i="1" dirty="0"/>
              <a:t> 2 </a:t>
            </a:r>
            <a:r>
              <a:rPr lang="fr-FR" sz="1300" i="1" dirty="0" err="1"/>
              <a:t>tay</a:t>
            </a:r>
            <a:r>
              <a:rPr lang="fr-FR" sz="1300" i="1" dirty="0"/>
              <a:t> và/</a:t>
            </a:r>
            <a:r>
              <a:rPr lang="fr-FR" sz="1300" i="1" dirty="0" err="1"/>
              <a:t>hoặc</a:t>
            </a:r>
            <a:r>
              <a:rPr lang="fr-FR" sz="1300" i="1" dirty="0"/>
              <a:t> </a:t>
            </a:r>
            <a:r>
              <a:rPr lang="fr-FR" sz="1300" i="1" dirty="0" err="1"/>
              <a:t>chân</a:t>
            </a:r>
            <a:r>
              <a:rPr lang="fr-FR" sz="1300" i="1" dirty="0"/>
              <a:t> </a:t>
            </a:r>
            <a:r>
              <a:rPr lang="fr-FR" sz="1300" i="1" dirty="0" err="1"/>
              <a:t>có</a:t>
            </a:r>
            <a:r>
              <a:rPr lang="fr-FR" sz="1300" i="1" dirty="0"/>
              <a:t> </a:t>
            </a:r>
            <a:r>
              <a:rPr lang="fr-FR" sz="1300" i="1" dirty="0" err="1"/>
              <a:t>thể</a:t>
            </a:r>
            <a:r>
              <a:rPr lang="fr-FR" sz="1300" i="1" dirty="0"/>
              <a:t> </a:t>
            </a:r>
            <a:r>
              <a:rPr lang="fr-FR" sz="1300" i="1" dirty="0" err="1"/>
              <a:t>bị</a:t>
            </a:r>
            <a:r>
              <a:rPr lang="fr-FR" sz="1300" i="1" dirty="0"/>
              <a:t> </a:t>
            </a:r>
            <a:r>
              <a:rPr lang="fr-FR" sz="1300" i="1" dirty="0" err="1"/>
              <a:t>cùng</a:t>
            </a:r>
            <a:r>
              <a:rPr lang="fr-FR" sz="1300" i="1" dirty="0"/>
              <a:t> </a:t>
            </a:r>
            <a:r>
              <a:rPr lang="fr-FR" sz="1300" i="1" dirty="0" err="1"/>
              <a:t>một</a:t>
            </a:r>
            <a:r>
              <a:rPr lang="fr-FR" sz="1300" i="1" dirty="0"/>
              <a:t> </a:t>
            </a:r>
            <a:r>
              <a:rPr lang="fr-FR" sz="1300" i="1" dirty="0" err="1"/>
              <a:t>lúc</a:t>
            </a:r>
            <a:r>
              <a:rPr lang="fr-FR" sz="1300" i="1" dirty="0"/>
              <a:t>.</a:t>
            </a:r>
            <a:endParaRPr lang="en-US" sz="1300" dirty="0"/>
          </a:p>
          <a:p>
            <a:pPr lvl="0"/>
            <a:r>
              <a:rPr lang="fr-FR" sz="1300" i="1" dirty="0" err="1"/>
              <a:t>Biến</a:t>
            </a:r>
            <a:r>
              <a:rPr lang="fr-FR" sz="1300" i="1" dirty="0"/>
              <a:t> </a:t>
            </a:r>
            <a:r>
              <a:rPr lang="fr-FR" sz="1300" i="1" dirty="0" err="1"/>
              <a:t>chứng</a:t>
            </a:r>
            <a:r>
              <a:rPr lang="fr-FR" sz="1300" i="1" dirty="0"/>
              <a:t> </a:t>
            </a:r>
            <a:r>
              <a:rPr lang="fr-FR" sz="1300" i="1" dirty="0" err="1"/>
              <a:t>lách</a:t>
            </a:r>
            <a:r>
              <a:rPr lang="fr-FR" sz="1300" i="1" dirty="0"/>
              <a:t>: </a:t>
            </a:r>
            <a:r>
              <a:rPr lang="fr-FR" sz="1300" i="1" dirty="0" err="1"/>
              <a:t>tắc</a:t>
            </a:r>
            <a:r>
              <a:rPr lang="fr-FR" sz="1300" i="1" dirty="0"/>
              <a:t> </a:t>
            </a:r>
            <a:r>
              <a:rPr lang="fr-FR" sz="1300" i="1" dirty="0" err="1"/>
              <a:t>mạch</a:t>
            </a:r>
            <a:r>
              <a:rPr lang="fr-FR" sz="1300" i="1" dirty="0"/>
              <a:t> và </a:t>
            </a:r>
            <a:r>
              <a:rPr lang="fr-FR" sz="1300" i="1" dirty="0" err="1"/>
              <a:t>thiếu</a:t>
            </a:r>
            <a:r>
              <a:rPr lang="fr-FR" sz="1300" i="1" dirty="0"/>
              <a:t> </a:t>
            </a:r>
            <a:r>
              <a:rPr lang="fr-FR" sz="1300" i="1" dirty="0" err="1"/>
              <a:t>máu</a:t>
            </a:r>
            <a:r>
              <a:rPr lang="fr-FR" sz="1300" i="1" dirty="0"/>
              <a:t> </a:t>
            </a:r>
            <a:r>
              <a:rPr lang="fr-FR" sz="1300" i="1" dirty="0" err="1"/>
              <a:t>nuôi</a:t>
            </a:r>
            <a:r>
              <a:rPr lang="fr-FR" sz="1300" i="1" dirty="0"/>
              <a:t> </a:t>
            </a:r>
            <a:r>
              <a:rPr lang="fr-FR" sz="1300" i="1" dirty="0" err="1"/>
              <a:t>thường</a:t>
            </a:r>
            <a:r>
              <a:rPr lang="fr-FR" sz="1300" i="1" dirty="0"/>
              <a:t> </a:t>
            </a:r>
            <a:r>
              <a:rPr lang="fr-FR" sz="1300" i="1" dirty="0" err="1"/>
              <a:t>dẫn</a:t>
            </a:r>
            <a:r>
              <a:rPr lang="fr-FR" sz="1300" i="1" dirty="0"/>
              <a:t> </a:t>
            </a:r>
            <a:r>
              <a:rPr lang="fr-FR" sz="1300" i="1" dirty="0" err="1"/>
              <a:t>đến</a:t>
            </a:r>
            <a:r>
              <a:rPr lang="fr-FR" sz="1300" i="1" dirty="0"/>
              <a:t> </a:t>
            </a:r>
            <a:r>
              <a:rPr lang="fr-FR" sz="1300" i="1" dirty="0" err="1"/>
              <a:t>teo</a:t>
            </a:r>
            <a:r>
              <a:rPr lang="fr-FR" sz="1300" i="1" dirty="0"/>
              <a:t> </a:t>
            </a:r>
            <a:r>
              <a:rPr lang="fr-FR" sz="1300" i="1" dirty="0" err="1"/>
              <a:t>lách</a:t>
            </a:r>
            <a:r>
              <a:rPr lang="fr-FR" sz="1300" i="1" dirty="0"/>
              <a:t>. </a:t>
            </a:r>
            <a:r>
              <a:rPr lang="fr-FR" sz="1300" i="1" dirty="0" err="1"/>
              <a:t>Có</a:t>
            </a:r>
            <a:r>
              <a:rPr lang="fr-FR" sz="1300" i="1" dirty="0"/>
              <a:t> </a:t>
            </a:r>
            <a:r>
              <a:rPr lang="fr-FR" sz="1300" i="1" dirty="0" err="1"/>
              <a:t>những</a:t>
            </a:r>
            <a:r>
              <a:rPr lang="fr-FR" sz="1300" i="1" dirty="0"/>
              <a:t> </a:t>
            </a:r>
            <a:r>
              <a:rPr lang="fr-FR" sz="1300" i="1" dirty="0" err="1"/>
              <a:t>cơn</a:t>
            </a:r>
            <a:r>
              <a:rPr lang="fr-FR" sz="1300" i="1" dirty="0"/>
              <a:t> </a:t>
            </a:r>
            <a:r>
              <a:rPr lang="fr-FR" sz="1300" i="1" dirty="0" err="1"/>
              <a:t>biến</a:t>
            </a:r>
            <a:r>
              <a:rPr lang="fr-FR" sz="1300" i="1" dirty="0"/>
              <a:t> </a:t>
            </a:r>
            <a:r>
              <a:rPr lang="fr-FR" sz="1300" i="1" dirty="0" err="1"/>
              <a:t>chứng</a:t>
            </a:r>
            <a:r>
              <a:rPr lang="fr-FR" sz="1300" i="1" dirty="0"/>
              <a:t> </a:t>
            </a:r>
            <a:r>
              <a:rPr lang="fr-FR" sz="1300" i="1" dirty="0" err="1"/>
              <a:t>lách</a:t>
            </a:r>
            <a:r>
              <a:rPr lang="fr-FR" sz="1300" i="1" dirty="0"/>
              <a:t> </a:t>
            </a:r>
            <a:r>
              <a:rPr lang="fr-FR" sz="1300" i="1" dirty="0" err="1"/>
              <a:t>cấp</a:t>
            </a:r>
            <a:r>
              <a:rPr lang="fr-FR" sz="1300" i="1" dirty="0"/>
              <a:t>, </a:t>
            </a:r>
            <a:r>
              <a:rPr lang="fr-FR" sz="1300" i="1" dirty="0" err="1"/>
              <a:t>lách</a:t>
            </a:r>
            <a:r>
              <a:rPr lang="fr-FR" sz="1300" i="1" dirty="0"/>
              <a:t> </a:t>
            </a:r>
            <a:r>
              <a:rPr lang="fr-FR" sz="1300" i="1" dirty="0" err="1"/>
              <a:t>phồng</a:t>
            </a:r>
            <a:r>
              <a:rPr lang="fr-FR" sz="1300" i="1" dirty="0"/>
              <a:t> to, </a:t>
            </a:r>
            <a:r>
              <a:rPr lang="fr-FR" sz="1300" i="1" dirty="0" err="1"/>
              <a:t>bụng</a:t>
            </a:r>
            <a:r>
              <a:rPr lang="fr-FR" sz="1300" i="1" dirty="0"/>
              <a:t> </a:t>
            </a:r>
            <a:r>
              <a:rPr lang="fr-FR" sz="1300" i="1" dirty="0" err="1"/>
              <a:t>cứng</a:t>
            </a:r>
            <a:r>
              <a:rPr lang="fr-FR" sz="1300" i="1" dirty="0"/>
              <a:t>, là </a:t>
            </a:r>
            <a:r>
              <a:rPr lang="fr-FR" sz="1300" i="1" dirty="0" err="1"/>
              <a:t>một</a:t>
            </a:r>
            <a:r>
              <a:rPr lang="fr-FR" sz="1300" i="1" dirty="0"/>
              <a:t> </a:t>
            </a:r>
            <a:r>
              <a:rPr lang="fr-FR" sz="1300" i="1" dirty="0" err="1"/>
              <a:t>cấp</a:t>
            </a:r>
            <a:r>
              <a:rPr lang="fr-FR" sz="1300" i="1" dirty="0"/>
              <a:t> </a:t>
            </a:r>
            <a:r>
              <a:rPr lang="fr-FR" sz="1300" i="1" dirty="0" err="1"/>
              <a:t>cứu</a:t>
            </a:r>
            <a:r>
              <a:rPr lang="fr-FR" sz="1300" i="1" dirty="0"/>
              <a:t> </a:t>
            </a:r>
            <a:r>
              <a:rPr lang="fr-FR" sz="1300" i="1" dirty="0" err="1"/>
              <a:t>ngoại</a:t>
            </a:r>
            <a:r>
              <a:rPr lang="fr-FR" sz="1300" i="1" dirty="0"/>
              <a:t> </a:t>
            </a:r>
            <a:r>
              <a:rPr lang="fr-FR" sz="1300" i="1" dirty="0" err="1"/>
              <a:t>khoa</a:t>
            </a:r>
            <a:r>
              <a:rPr lang="fr-FR" sz="1300" i="1" dirty="0"/>
              <a:t>.</a:t>
            </a:r>
            <a:endParaRPr lang="en-US" sz="1300" dirty="0"/>
          </a:p>
          <a:p>
            <a:pPr lvl="0"/>
            <a:r>
              <a:rPr lang="fr-FR" sz="1300" i="1" dirty="0" err="1"/>
              <a:t>Nhiễm</a:t>
            </a:r>
            <a:r>
              <a:rPr lang="fr-FR" sz="1300" i="1" dirty="0"/>
              <a:t> </a:t>
            </a:r>
            <a:r>
              <a:rPr lang="fr-FR" sz="1300" i="1" dirty="0" err="1"/>
              <a:t>trùng</a:t>
            </a:r>
            <a:r>
              <a:rPr lang="fr-FR" sz="1300" i="1" dirty="0"/>
              <a:t> : </a:t>
            </a:r>
            <a:r>
              <a:rPr lang="fr-FR" sz="1300" i="1" dirty="0" err="1"/>
              <a:t>thường</a:t>
            </a:r>
            <a:r>
              <a:rPr lang="fr-FR" sz="1300" i="1" dirty="0"/>
              <a:t> </a:t>
            </a:r>
            <a:r>
              <a:rPr lang="fr-FR" sz="1300" i="1" dirty="0" err="1"/>
              <a:t>xuyên</a:t>
            </a:r>
            <a:r>
              <a:rPr lang="fr-FR" sz="1300" i="1" dirty="0"/>
              <a:t>, do </a:t>
            </a:r>
            <a:r>
              <a:rPr lang="fr-FR" sz="1300" i="1" dirty="0" err="1"/>
              <a:t>tổn</a:t>
            </a:r>
            <a:r>
              <a:rPr lang="fr-FR" sz="1300" i="1" dirty="0"/>
              <a:t> </a:t>
            </a:r>
            <a:r>
              <a:rPr lang="fr-FR" sz="1300" i="1" dirty="0" err="1"/>
              <a:t>thương</a:t>
            </a:r>
            <a:r>
              <a:rPr lang="fr-FR" sz="1300" i="1" dirty="0"/>
              <a:t> </a:t>
            </a:r>
            <a:r>
              <a:rPr lang="fr-FR" sz="1300" i="1" dirty="0" err="1"/>
              <a:t>lách</a:t>
            </a:r>
            <a:r>
              <a:rPr lang="fr-FR" sz="1300" i="1" dirty="0"/>
              <a:t>. </a:t>
            </a:r>
            <a:r>
              <a:rPr lang="fr-FR" sz="1300" i="1" dirty="0" err="1"/>
              <a:t>Viêm</a:t>
            </a:r>
            <a:r>
              <a:rPr lang="fr-FR" sz="1300" i="1" dirty="0"/>
              <a:t> </a:t>
            </a:r>
            <a:r>
              <a:rPr lang="fr-FR" sz="1300" i="1" dirty="0" err="1"/>
              <a:t>phổi</a:t>
            </a:r>
            <a:r>
              <a:rPr lang="fr-FR" sz="1300" i="1" dirty="0"/>
              <a:t> là </a:t>
            </a:r>
            <a:r>
              <a:rPr lang="fr-FR" sz="1300" i="1" dirty="0" err="1"/>
              <a:t>nguyên</a:t>
            </a:r>
            <a:r>
              <a:rPr lang="fr-FR" sz="1300" i="1" dirty="0"/>
              <a:t> </a:t>
            </a:r>
            <a:r>
              <a:rPr lang="fr-FR" sz="1300" i="1" dirty="0" err="1"/>
              <a:t>nhân</a:t>
            </a:r>
            <a:r>
              <a:rPr lang="fr-FR" sz="1300" i="1" dirty="0"/>
              <a:t> </a:t>
            </a:r>
            <a:r>
              <a:rPr lang="fr-FR" sz="1300" i="1" dirty="0" err="1"/>
              <a:t>gây</a:t>
            </a:r>
            <a:r>
              <a:rPr lang="fr-FR" sz="1300" i="1" dirty="0"/>
              <a:t> </a:t>
            </a:r>
            <a:r>
              <a:rPr lang="fr-FR" sz="1300" i="1" dirty="0" err="1"/>
              <a:t>tử</a:t>
            </a:r>
            <a:r>
              <a:rPr lang="fr-FR" sz="1300" i="1" dirty="0"/>
              <a:t> </a:t>
            </a:r>
            <a:r>
              <a:rPr lang="fr-FR" sz="1300" i="1" dirty="0" err="1"/>
              <a:t>vong</a:t>
            </a:r>
            <a:r>
              <a:rPr lang="fr-FR" sz="1300" i="1" dirty="0"/>
              <a:t> </a:t>
            </a:r>
            <a:r>
              <a:rPr lang="fr-FR" sz="1300" i="1" dirty="0" err="1"/>
              <a:t>thường</a:t>
            </a:r>
            <a:r>
              <a:rPr lang="fr-FR" sz="1300" i="1" dirty="0"/>
              <a:t> </a:t>
            </a:r>
            <a:r>
              <a:rPr lang="fr-FR" sz="1300" i="1" dirty="0" err="1"/>
              <a:t>gặp</a:t>
            </a:r>
            <a:r>
              <a:rPr lang="fr-FR" sz="1300" i="1" dirty="0"/>
              <a:t> </a:t>
            </a:r>
            <a:r>
              <a:rPr lang="fr-FR" sz="1300" i="1" dirty="0" err="1"/>
              <a:t>nhất</a:t>
            </a:r>
            <a:r>
              <a:rPr lang="fr-FR" sz="1300" i="1" dirty="0"/>
              <a:t> ở </a:t>
            </a:r>
            <a:r>
              <a:rPr lang="fr-FR" sz="1300" i="1" dirty="0" err="1"/>
              <a:t>những</a:t>
            </a:r>
            <a:r>
              <a:rPr lang="fr-FR" sz="1300" i="1" dirty="0"/>
              <a:t> </a:t>
            </a:r>
            <a:r>
              <a:rPr lang="fr-FR" sz="1300" i="1" dirty="0" err="1"/>
              <a:t>trẻ</a:t>
            </a:r>
            <a:r>
              <a:rPr lang="fr-FR" sz="1300" i="1" dirty="0"/>
              <a:t> </a:t>
            </a:r>
            <a:r>
              <a:rPr lang="fr-FR" sz="1300" i="1" dirty="0" err="1"/>
              <a:t>em</a:t>
            </a:r>
            <a:r>
              <a:rPr lang="fr-FR" sz="1300" i="1" dirty="0"/>
              <a:t> </a:t>
            </a:r>
            <a:r>
              <a:rPr lang="fr-FR" sz="1300" i="1" dirty="0" err="1"/>
              <a:t>bị</a:t>
            </a:r>
            <a:r>
              <a:rPr lang="fr-FR" sz="1300" i="1" dirty="0"/>
              <a:t> </a:t>
            </a:r>
            <a:r>
              <a:rPr lang="fr-FR" sz="1300" i="1" dirty="0" err="1"/>
              <a:t>thiếu</a:t>
            </a:r>
            <a:r>
              <a:rPr lang="fr-FR" sz="1300" i="1" dirty="0"/>
              <a:t> </a:t>
            </a:r>
            <a:r>
              <a:rPr lang="fr-FR" sz="1300" i="1" dirty="0" err="1"/>
              <a:t>máu</a:t>
            </a:r>
            <a:r>
              <a:rPr lang="fr-FR" sz="1300" i="1" dirty="0"/>
              <a:t> </a:t>
            </a:r>
            <a:r>
              <a:rPr lang="fr-FR" sz="1300" i="1" dirty="0" err="1"/>
              <a:t>hồng</a:t>
            </a:r>
            <a:r>
              <a:rPr lang="fr-FR" sz="1300" i="1" dirty="0"/>
              <a:t> </a:t>
            </a:r>
            <a:r>
              <a:rPr lang="fr-FR" sz="1300" i="1" dirty="0" err="1"/>
              <a:t>cầu</a:t>
            </a:r>
            <a:r>
              <a:rPr lang="fr-FR" sz="1300" i="1" dirty="0"/>
              <a:t> </a:t>
            </a:r>
            <a:r>
              <a:rPr lang="fr-FR" sz="1300" i="1" dirty="0" err="1"/>
              <a:t>hình</a:t>
            </a:r>
            <a:r>
              <a:rPr lang="fr-FR" sz="1300" i="1" dirty="0"/>
              <a:t> </a:t>
            </a:r>
            <a:r>
              <a:rPr lang="fr-FR" sz="1300" i="1" dirty="0" err="1"/>
              <a:t>liềm</a:t>
            </a:r>
            <a:r>
              <a:rPr lang="fr-FR" sz="1300" i="1" dirty="0"/>
              <a:t>. </a:t>
            </a:r>
            <a:r>
              <a:rPr lang="fr-FR" sz="1300" i="1" dirty="0" err="1"/>
              <a:t>Viêm</a:t>
            </a:r>
            <a:r>
              <a:rPr lang="fr-FR" sz="1300" i="1" dirty="0"/>
              <a:t> </a:t>
            </a:r>
            <a:r>
              <a:rPr lang="fr-FR" sz="1300" i="1" dirty="0" err="1"/>
              <a:t>màng</a:t>
            </a:r>
            <a:r>
              <a:rPr lang="fr-FR" sz="1300" i="1" dirty="0"/>
              <a:t> </a:t>
            </a:r>
            <a:r>
              <a:rPr lang="fr-FR" sz="1300" i="1" dirty="0" err="1"/>
              <a:t>não</a:t>
            </a:r>
            <a:r>
              <a:rPr lang="fr-FR" sz="1300" i="1" dirty="0"/>
              <a:t>, </a:t>
            </a:r>
            <a:r>
              <a:rPr lang="fr-FR" sz="1300" i="1" dirty="0" err="1"/>
              <a:t>nhiễm</a:t>
            </a:r>
            <a:r>
              <a:rPr lang="fr-FR" sz="1300" i="1" dirty="0"/>
              <a:t> influenza, và </a:t>
            </a:r>
            <a:r>
              <a:rPr lang="fr-FR" sz="1300" i="1" dirty="0" err="1"/>
              <a:t>viêm</a:t>
            </a:r>
            <a:r>
              <a:rPr lang="fr-FR" sz="1300" i="1" dirty="0"/>
              <a:t> gan là </a:t>
            </a:r>
            <a:r>
              <a:rPr lang="fr-FR" sz="1300" i="1" dirty="0" err="1"/>
              <a:t>những</a:t>
            </a:r>
            <a:r>
              <a:rPr lang="fr-FR" sz="1300" i="1" dirty="0"/>
              <a:t> </a:t>
            </a:r>
            <a:r>
              <a:rPr lang="fr-FR" sz="1300" i="1" dirty="0" err="1"/>
              <a:t>nhiễm</a:t>
            </a:r>
            <a:r>
              <a:rPr lang="fr-FR" sz="1300" i="1" dirty="0"/>
              <a:t> </a:t>
            </a:r>
            <a:r>
              <a:rPr lang="fr-FR" sz="1300" i="1" dirty="0" err="1"/>
              <a:t>trùng</a:t>
            </a:r>
            <a:r>
              <a:rPr lang="fr-FR" sz="1300" i="1" dirty="0"/>
              <a:t> </a:t>
            </a:r>
            <a:r>
              <a:rPr lang="fr-FR" sz="1300" i="1" dirty="0" err="1"/>
              <a:t>khác</a:t>
            </a:r>
            <a:r>
              <a:rPr lang="fr-FR" sz="1300" i="1" dirty="0"/>
              <a:t> </a:t>
            </a:r>
            <a:r>
              <a:rPr lang="fr-FR" sz="1300" i="1" dirty="0" err="1"/>
              <a:t>thường</a:t>
            </a:r>
            <a:r>
              <a:rPr lang="fr-FR" sz="1300" i="1" dirty="0"/>
              <a:t> </a:t>
            </a:r>
            <a:r>
              <a:rPr lang="fr-FR" sz="1300" i="1" dirty="0" err="1"/>
              <a:t>gặp</a:t>
            </a:r>
            <a:r>
              <a:rPr lang="fr-FR" sz="1300" i="1" dirty="0"/>
              <a:t>.</a:t>
            </a:r>
            <a:endParaRPr lang="en-US" sz="1300" dirty="0"/>
          </a:p>
          <a:p>
            <a:pPr lvl="0"/>
            <a:r>
              <a:rPr lang="fr-FR" sz="1300" i="1" dirty="0" err="1"/>
              <a:t>Hội</a:t>
            </a:r>
            <a:r>
              <a:rPr lang="fr-FR" sz="1300" i="1" dirty="0"/>
              <a:t> </a:t>
            </a:r>
            <a:r>
              <a:rPr lang="fr-FR" sz="1300" i="1" dirty="0" err="1"/>
              <a:t>chứng</a:t>
            </a:r>
            <a:r>
              <a:rPr lang="fr-FR" sz="1300" i="1" dirty="0"/>
              <a:t> </a:t>
            </a:r>
            <a:r>
              <a:rPr lang="fr-FR" sz="1300" i="1" dirty="0" err="1"/>
              <a:t>ngực</a:t>
            </a:r>
            <a:r>
              <a:rPr lang="fr-FR" sz="1300" i="1" dirty="0"/>
              <a:t> </a:t>
            </a:r>
            <a:r>
              <a:rPr lang="fr-FR" sz="1300" i="1" dirty="0" err="1"/>
              <a:t>cấp</a:t>
            </a:r>
            <a:r>
              <a:rPr lang="fr-FR" sz="1300" i="1" dirty="0"/>
              <a:t> : </a:t>
            </a:r>
            <a:r>
              <a:rPr lang="fr-FR" sz="1300" i="1" dirty="0" err="1"/>
              <a:t>gây</a:t>
            </a:r>
            <a:r>
              <a:rPr lang="fr-FR" sz="1300" i="1" dirty="0"/>
              <a:t> ra </a:t>
            </a:r>
            <a:r>
              <a:rPr lang="fr-FR" sz="1300" i="1" dirty="0" err="1"/>
              <a:t>bởi</a:t>
            </a:r>
            <a:r>
              <a:rPr lang="fr-FR" sz="1300" i="1" dirty="0"/>
              <a:t> </a:t>
            </a:r>
            <a:r>
              <a:rPr lang="fr-FR" sz="1300" i="1" dirty="0" err="1"/>
              <a:t>nhiễm</a:t>
            </a:r>
            <a:r>
              <a:rPr lang="fr-FR" sz="1300" i="1" dirty="0"/>
              <a:t> </a:t>
            </a:r>
            <a:r>
              <a:rPr lang="fr-FR" sz="1300" i="1" dirty="0" err="1"/>
              <a:t>trùng</a:t>
            </a:r>
            <a:r>
              <a:rPr lang="fr-FR" sz="1300" i="1" dirty="0"/>
              <a:t> </a:t>
            </a:r>
            <a:r>
              <a:rPr lang="fr-FR" sz="1300" i="1" dirty="0" err="1"/>
              <a:t>hoặc</a:t>
            </a:r>
            <a:r>
              <a:rPr lang="fr-FR" sz="1300" i="1" dirty="0"/>
              <a:t> </a:t>
            </a:r>
            <a:r>
              <a:rPr lang="fr-FR" sz="1300" i="1" dirty="0" err="1"/>
              <a:t>những</a:t>
            </a:r>
            <a:r>
              <a:rPr lang="fr-FR" sz="1300" i="1" dirty="0"/>
              <a:t> </a:t>
            </a:r>
            <a:r>
              <a:rPr lang="fr-FR" sz="1300" i="1" dirty="0" err="1"/>
              <a:t>hồng</a:t>
            </a:r>
            <a:r>
              <a:rPr lang="fr-FR" sz="1300" i="1" dirty="0"/>
              <a:t> </a:t>
            </a:r>
            <a:r>
              <a:rPr lang="fr-FR" sz="1300" i="1" dirty="0" err="1"/>
              <a:t>cầu</a:t>
            </a:r>
            <a:r>
              <a:rPr lang="fr-FR" sz="1300" i="1" dirty="0"/>
              <a:t> </a:t>
            </a:r>
            <a:r>
              <a:rPr lang="fr-FR" sz="1300" i="1" dirty="0" err="1"/>
              <a:t>hình</a:t>
            </a:r>
            <a:r>
              <a:rPr lang="fr-FR" sz="1300" i="1" dirty="0"/>
              <a:t> </a:t>
            </a:r>
            <a:r>
              <a:rPr lang="fr-FR" sz="1300" i="1" dirty="0" err="1"/>
              <a:t>liềm</a:t>
            </a:r>
            <a:r>
              <a:rPr lang="fr-FR" sz="1300" i="1" dirty="0"/>
              <a:t> </a:t>
            </a:r>
            <a:r>
              <a:rPr lang="fr-FR" sz="1300" i="1" dirty="0" err="1"/>
              <a:t>bị</a:t>
            </a:r>
            <a:r>
              <a:rPr lang="fr-FR" sz="1300" i="1" dirty="0"/>
              <a:t> </a:t>
            </a:r>
            <a:r>
              <a:rPr lang="fr-FR" sz="1300" i="1" dirty="0" err="1"/>
              <a:t>giữ</a:t>
            </a:r>
            <a:r>
              <a:rPr lang="fr-FR" sz="1300" i="1" dirty="0"/>
              <a:t> </a:t>
            </a:r>
            <a:r>
              <a:rPr lang="fr-FR" sz="1300" i="1" dirty="0" err="1"/>
              <a:t>lại</a:t>
            </a:r>
            <a:r>
              <a:rPr lang="fr-FR" sz="1300" i="1" dirty="0"/>
              <a:t> </a:t>
            </a:r>
            <a:r>
              <a:rPr lang="fr-FR" sz="1300" i="1" dirty="0" err="1"/>
              <a:t>bên</a:t>
            </a:r>
            <a:r>
              <a:rPr lang="fr-FR" sz="1300" i="1" dirty="0"/>
              <a:t> </a:t>
            </a:r>
            <a:r>
              <a:rPr lang="fr-FR" sz="1300" i="1" dirty="0" err="1"/>
              <a:t>trong</a:t>
            </a:r>
            <a:r>
              <a:rPr lang="fr-FR" sz="1300" i="1" dirty="0"/>
              <a:t> </a:t>
            </a:r>
            <a:r>
              <a:rPr lang="fr-FR" sz="1300" i="1" dirty="0" err="1"/>
              <a:t>phổi</a:t>
            </a:r>
            <a:r>
              <a:rPr lang="fr-FR" sz="1300" i="1" dirty="0"/>
              <a:t>. </a:t>
            </a:r>
            <a:r>
              <a:rPr lang="fr-FR" sz="1300" i="1" dirty="0" err="1"/>
              <a:t>Bệnh</a:t>
            </a:r>
            <a:r>
              <a:rPr lang="fr-FR" sz="1300" i="1" dirty="0"/>
              <a:t> </a:t>
            </a:r>
            <a:r>
              <a:rPr lang="fr-FR" sz="1300" i="1" dirty="0" err="1"/>
              <a:t>nhân</a:t>
            </a:r>
            <a:r>
              <a:rPr lang="fr-FR" sz="1300" i="1" dirty="0"/>
              <a:t> </a:t>
            </a:r>
            <a:r>
              <a:rPr lang="fr-FR" sz="1300" i="1" dirty="0" err="1"/>
              <a:t>đau</a:t>
            </a:r>
            <a:r>
              <a:rPr lang="fr-FR" sz="1300" i="1" dirty="0"/>
              <a:t> </a:t>
            </a:r>
            <a:r>
              <a:rPr lang="fr-FR" sz="1300" i="1" dirty="0" err="1"/>
              <a:t>ngực</a:t>
            </a:r>
            <a:r>
              <a:rPr lang="fr-FR" sz="1300" i="1" dirty="0"/>
              <a:t> và </a:t>
            </a:r>
            <a:r>
              <a:rPr lang="fr-FR" sz="1300" i="1" dirty="0" err="1"/>
              <a:t>sốt</a:t>
            </a:r>
            <a:r>
              <a:rPr lang="fr-FR" sz="1300" i="1" dirty="0"/>
              <a:t>, </a:t>
            </a:r>
            <a:r>
              <a:rPr lang="fr-FR" sz="1300" i="1" dirty="0" err="1"/>
              <a:t>tổn</a:t>
            </a:r>
            <a:r>
              <a:rPr lang="fr-FR" sz="1300" i="1" dirty="0"/>
              <a:t> </a:t>
            </a:r>
            <a:r>
              <a:rPr lang="fr-FR" sz="1300" i="1" dirty="0" err="1"/>
              <a:t>thương</a:t>
            </a:r>
            <a:r>
              <a:rPr lang="fr-FR" sz="1300" i="1" dirty="0"/>
              <a:t> </a:t>
            </a:r>
            <a:r>
              <a:rPr lang="fr-FR" sz="1300" i="1" dirty="0" err="1"/>
              <a:t>phổi</a:t>
            </a:r>
            <a:r>
              <a:rPr lang="fr-FR" sz="1300" i="1" dirty="0"/>
              <a:t> do </a:t>
            </a:r>
            <a:r>
              <a:rPr lang="fr-FR" sz="1300" i="1" dirty="0" err="1"/>
              <a:t>hội</a:t>
            </a:r>
            <a:r>
              <a:rPr lang="fr-FR" sz="1300" i="1" dirty="0"/>
              <a:t> </a:t>
            </a:r>
            <a:r>
              <a:rPr lang="fr-FR" sz="1300" i="1" dirty="0" err="1"/>
              <a:t>chứng</a:t>
            </a:r>
            <a:r>
              <a:rPr lang="fr-FR" sz="1300" i="1" dirty="0"/>
              <a:t> </a:t>
            </a:r>
            <a:r>
              <a:rPr lang="fr-FR" sz="1300" i="1" dirty="0" err="1"/>
              <a:t>ngực</a:t>
            </a:r>
            <a:r>
              <a:rPr lang="fr-FR" sz="1300" i="1" dirty="0"/>
              <a:t> </a:t>
            </a:r>
            <a:r>
              <a:rPr lang="fr-FR" sz="1300" i="1" dirty="0" err="1"/>
              <a:t>cấp</a:t>
            </a:r>
            <a:r>
              <a:rPr lang="fr-FR" sz="1300" i="1" dirty="0"/>
              <a:t> </a:t>
            </a:r>
            <a:r>
              <a:rPr lang="fr-FR" sz="1300" i="1" dirty="0" err="1"/>
              <a:t>có</a:t>
            </a:r>
            <a:r>
              <a:rPr lang="fr-FR" sz="1300" i="1" dirty="0"/>
              <a:t> </a:t>
            </a:r>
            <a:r>
              <a:rPr lang="fr-FR" sz="1300" i="1" dirty="0" err="1"/>
              <a:t>thể</a:t>
            </a:r>
            <a:r>
              <a:rPr lang="fr-FR" sz="1300" i="1" dirty="0"/>
              <a:t> </a:t>
            </a:r>
            <a:r>
              <a:rPr lang="fr-FR" sz="1300" i="1" dirty="0" err="1"/>
              <a:t>dẫn</a:t>
            </a:r>
            <a:r>
              <a:rPr lang="fr-FR" sz="1300" i="1" dirty="0"/>
              <a:t> </a:t>
            </a:r>
            <a:r>
              <a:rPr lang="fr-FR" sz="1300" i="1" dirty="0" err="1"/>
              <a:t>đến</a:t>
            </a:r>
            <a:r>
              <a:rPr lang="fr-FR" sz="1300" i="1" dirty="0"/>
              <a:t> </a:t>
            </a:r>
            <a:r>
              <a:rPr lang="fr-FR" sz="1300" i="1" dirty="0" err="1"/>
              <a:t>tăng</a:t>
            </a:r>
            <a:r>
              <a:rPr lang="fr-FR" sz="1300" i="1" dirty="0"/>
              <a:t> </a:t>
            </a:r>
            <a:r>
              <a:rPr lang="fr-FR" sz="1300" i="1" dirty="0" err="1"/>
              <a:t>áp</a:t>
            </a:r>
            <a:r>
              <a:rPr lang="fr-FR" sz="1300" i="1" dirty="0"/>
              <a:t> </a:t>
            </a:r>
            <a:r>
              <a:rPr lang="fr-FR" sz="1300" i="1" dirty="0" err="1"/>
              <a:t>động</a:t>
            </a:r>
            <a:r>
              <a:rPr lang="fr-FR" sz="1300" i="1" dirty="0"/>
              <a:t> </a:t>
            </a:r>
            <a:r>
              <a:rPr lang="fr-FR" sz="1300" i="1" dirty="0" err="1"/>
              <a:t>mạch</a:t>
            </a:r>
            <a:r>
              <a:rPr lang="fr-FR" sz="1300" i="1" dirty="0"/>
              <a:t> </a:t>
            </a:r>
            <a:r>
              <a:rPr lang="fr-FR" sz="1300" i="1" dirty="0" err="1"/>
              <a:t>phổi</a:t>
            </a:r>
            <a:r>
              <a:rPr lang="fr-FR" sz="1300" i="1" dirty="0"/>
              <a:t>.</a:t>
            </a:r>
            <a:endParaRPr lang="en-US" sz="1300" dirty="0"/>
          </a:p>
          <a:p>
            <a:pPr lvl="0"/>
            <a:r>
              <a:rPr lang="fr-FR" sz="1300" i="1" dirty="0" err="1"/>
              <a:t>Tăng</a:t>
            </a:r>
            <a:r>
              <a:rPr lang="fr-FR" sz="1300" i="1" dirty="0"/>
              <a:t> </a:t>
            </a:r>
            <a:r>
              <a:rPr lang="fr-FR" sz="1300" i="1" dirty="0" err="1"/>
              <a:t>áp</a:t>
            </a:r>
            <a:r>
              <a:rPr lang="fr-FR" sz="1300" i="1" dirty="0"/>
              <a:t> </a:t>
            </a:r>
            <a:r>
              <a:rPr lang="fr-FR" sz="1300" i="1" dirty="0" err="1"/>
              <a:t>động</a:t>
            </a:r>
            <a:r>
              <a:rPr lang="fr-FR" sz="1300" i="1" dirty="0"/>
              <a:t> </a:t>
            </a:r>
            <a:r>
              <a:rPr lang="fr-FR" sz="1300" i="1" dirty="0" err="1"/>
              <a:t>mạch</a:t>
            </a:r>
            <a:r>
              <a:rPr lang="fr-FR" sz="1300" i="1" dirty="0"/>
              <a:t> </a:t>
            </a:r>
            <a:r>
              <a:rPr lang="fr-FR" sz="1300" i="1" dirty="0" err="1"/>
              <a:t>phổi</a:t>
            </a:r>
            <a:r>
              <a:rPr lang="fr-FR" sz="1300" i="1" dirty="0"/>
              <a:t> : </a:t>
            </a:r>
            <a:r>
              <a:rPr lang="fr-FR" sz="1300" i="1" dirty="0" err="1"/>
              <a:t>những</a:t>
            </a:r>
            <a:r>
              <a:rPr lang="fr-FR" sz="1300" i="1" dirty="0"/>
              <a:t> </a:t>
            </a:r>
            <a:r>
              <a:rPr lang="fr-FR" sz="1300" i="1" dirty="0" err="1"/>
              <a:t>mạch</a:t>
            </a:r>
            <a:r>
              <a:rPr lang="fr-FR" sz="1300" i="1" dirty="0"/>
              <a:t> </a:t>
            </a:r>
            <a:r>
              <a:rPr lang="fr-FR" sz="1300" i="1" dirty="0" err="1"/>
              <a:t>máu</a:t>
            </a:r>
            <a:r>
              <a:rPr lang="fr-FR" sz="1300" i="1" dirty="0"/>
              <a:t> </a:t>
            </a:r>
            <a:r>
              <a:rPr lang="fr-FR" sz="1300" i="1" dirty="0" err="1"/>
              <a:t>nhỏ</a:t>
            </a:r>
            <a:r>
              <a:rPr lang="fr-FR" sz="1300" i="1" dirty="0"/>
              <a:t> ở </a:t>
            </a:r>
            <a:r>
              <a:rPr lang="fr-FR" sz="1300" i="1" dirty="0" err="1"/>
              <a:t>phổi</a:t>
            </a:r>
            <a:r>
              <a:rPr lang="fr-FR" sz="1300" i="1" dirty="0"/>
              <a:t> </a:t>
            </a:r>
            <a:r>
              <a:rPr lang="fr-FR" sz="1300" i="1" dirty="0" err="1"/>
              <a:t>bị</a:t>
            </a:r>
            <a:r>
              <a:rPr lang="fr-FR" sz="1300" i="1" dirty="0"/>
              <a:t> </a:t>
            </a:r>
            <a:r>
              <a:rPr lang="fr-FR" sz="1300" i="1" dirty="0" err="1"/>
              <a:t>tổn</a:t>
            </a:r>
            <a:r>
              <a:rPr lang="fr-FR" sz="1300" i="1" dirty="0"/>
              <a:t> </a:t>
            </a:r>
            <a:r>
              <a:rPr lang="fr-FR" sz="1300" i="1" dirty="0" err="1"/>
              <a:t>thương</a:t>
            </a:r>
            <a:r>
              <a:rPr lang="fr-FR" sz="1300" i="1" dirty="0"/>
              <a:t> </a:t>
            </a:r>
            <a:r>
              <a:rPr lang="fr-FR" sz="1300" i="1" dirty="0" err="1"/>
              <a:t>làm</a:t>
            </a:r>
            <a:r>
              <a:rPr lang="fr-FR" sz="1300" i="1" dirty="0"/>
              <a:t> </a:t>
            </a:r>
            <a:r>
              <a:rPr lang="fr-FR" sz="1300" i="1" dirty="0" err="1"/>
              <a:t>cho</a:t>
            </a:r>
            <a:r>
              <a:rPr lang="fr-FR" sz="1300" i="1" dirty="0"/>
              <a:t> </a:t>
            </a:r>
            <a:r>
              <a:rPr lang="fr-FR" sz="1300" i="1" dirty="0" err="1"/>
              <a:t>tim</a:t>
            </a:r>
            <a:r>
              <a:rPr lang="fr-FR" sz="1300" i="1" dirty="0"/>
              <a:t> </a:t>
            </a:r>
            <a:r>
              <a:rPr lang="fr-FR" sz="1300" i="1" dirty="0" err="1"/>
              <a:t>khó</a:t>
            </a:r>
            <a:r>
              <a:rPr lang="fr-FR" sz="1300" i="1" dirty="0"/>
              <a:t> </a:t>
            </a:r>
            <a:r>
              <a:rPr lang="fr-FR" sz="1300" i="1" dirty="0" err="1"/>
              <a:t>bơm</a:t>
            </a:r>
            <a:r>
              <a:rPr lang="fr-FR" sz="1300" i="1" dirty="0"/>
              <a:t> </a:t>
            </a:r>
            <a:r>
              <a:rPr lang="fr-FR" sz="1300" i="1" dirty="0" err="1"/>
              <a:t>máu</a:t>
            </a:r>
            <a:r>
              <a:rPr lang="fr-FR" sz="1300" i="1" dirty="0"/>
              <a:t> </a:t>
            </a:r>
            <a:r>
              <a:rPr lang="fr-FR" sz="1300" i="1" dirty="0" err="1"/>
              <a:t>đến</a:t>
            </a:r>
            <a:r>
              <a:rPr lang="fr-FR" sz="1300" i="1" dirty="0"/>
              <a:t> </a:t>
            </a:r>
            <a:r>
              <a:rPr lang="fr-FR" sz="1300" i="1" dirty="0" err="1"/>
              <a:t>phổi</a:t>
            </a:r>
            <a:r>
              <a:rPr lang="fr-FR" sz="1300" i="1" dirty="0"/>
              <a:t> </a:t>
            </a:r>
            <a:r>
              <a:rPr lang="fr-FR" sz="1300" i="1" dirty="0" err="1"/>
              <a:t>hơn</a:t>
            </a:r>
            <a:r>
              <a:rPr lang="fr-FR" sz="1300" i="1" dirty="0"/>
              <a:t> </a:t>
            </a:r>
            <a:r>
              <a:rPr lang="fr-FR" sz="1300" i="1" dirty="0" err="1"/>
              <a:t>làm</a:t>
            </a:r>
            <a:r>
              <a:rPr lang="fr-FR" sz="1300" i="1" dirty="0"/>
              <a:t> </a:t>
            </a:r>
            <a:r>
              <a:rPr lang="fr-FR" sz="1300" i="1" dirty="0" err="1"/>
              <a:t>cho</a:t>
            </a:r>
            <a:r>
              <a:rPr lang="fr-FR" sz="1300" i="1" dirty="0"/>
              <a:t> </a:t>
            </a:r>
            <a:r>
              <a:rPr lang="fr-FR" sz="1300" i="1" dirty="0" err="1"/>
              <a:t>áp</a:t>
            </a:r>
            <a:r>
              <a:rPr lang="fr-FR" sz="1300" i="1" dirty="0"/>
              <a:t> </a:t>
            </a:r>
            <a:r>
              <a:rPr lang="fr-FR" sz="1300" i="1" dirty="0" err="1"/>
              <a:t>lực</a:t>
            </a:r>
            <a:r>
              <a:rPr lang="fr-FR" sz="1300" i="1" dirty="0"/>
              <a:t> </a:t>
            </a:r>
            <a:r>
              <a:rPr lang="fr-FR" sz="1300" i="1" dirty="0" err="1"/>
              <a:t>máu</a:t>
            </a:r>
            <a:r>
              <a:rPr lang="fr-FR" sz="1300" i="1" dirty="0"/>
              <a:t> ở </a:t>
            </a:r>
            <a:r>
              <a:rPr lang="fr-FR" sz="1300" i="1" dirty="0" err="1"/>
              <a:t>phổi</a:t>
            </a:r>
            <a:r>
              <a:rPr lang="fr-FR" sz="1300" i="1" dirty="0"/>
              <a:t> </a:t>
            </a:r>
            <a:r>
              <a:rPr lang="fr-FR" sz="1300" i="1" dirty="0" err="1"/>
              <a:t>tăng</a:t>
            </a:r>
            <a:r>
              <a:rPr lang="fr-FR" sz="1300" i="1" dirty="0"/>
              <a:t> </a:t>
            </a:r>
            <a:r>
              <a:rPr lang="fr-FR" sz="1300" i="1" dirty="0" err="1"/>
              <a:t>lên</a:t>
            </a:r>
            <a:r>
              <a:rPr lang="fr-FR" sz="1300" i="1" dirty="0"/>
              <a:t>. </a:t>
            </a:r>
            <a:r>
              <a:rPr lang="fr-FR" sz="1300" i="1" dirty="0" err="1"/>
              <a:t>Triệu</a:t>
            </a:r>
            <a:r>
              <a:rPr lang="fr-FR" sz="1300" i="1" dirty="0"/>
              <a:t> </a:t>
            </a:r>
            <a:r>
              <a:rPr lang="fr-FR" sz="1300" i="1" dirty="0" err="1"/>
              <a:t>chứng</a:t>
            </a:r>
            <a:r>
              <a:rPr lang="fr-FR" sz="1300" i="1" dirty="0"/>
              <a:t> </a:t>
            </a:r>
            <a:r>
              <a:rPr lang="fr-FR" sz="1300" i="1" dirty="0" err="1"/>
              <a:t>chính</a:t>
            </a:r>
            <a:r>
              <a:rPr lang="fr-FR" sz="1300" i="1" dirty="0"/>
              <a:t> </a:t>
            </a:r>
            <a:r>
              <a:rPr lang="fr-FR" sz="1300" i="1" dirty="0" err="1"/>
              <a:t>của</a:t>
            </a:r>
            <a:r>
              <a:rPr lang="fr-FR" sz="1300" i="1" dirty="0"/>
              <a:t> </a:t>
            </a:r>
            <a:r>
              <a:rPr lang="fr-FR" sz="1300" i="1" dirty="0" err="1"/>
              <a:t>tăng</a:t>
            </a:r>
            <a:r>
              <a:rPr lang="fr-FR" sz="1300" i="1" dirty="0"/>
              <a:t> </a:t>
            </a:r>
            <a:r>
              <a:rPr lang="fr-FR" sz="1300" i="1" dirty="0" err="1"/>
              <a:t>áp</a:t>
            </a:r>
            <a:r>
              <a:rPr lang="fr-FR" sz="1300" i="1" dirty="0"/>
              <a:t> </a:t>
            </a:r>
            <a:r>
              <a:rPr lang="fr-FR" sz="1300" i="1" dirty="0" err="1"/>
              <a:t>động</a:t>
            </a:r>
            <a:r>
              <a:rPr lang="fr-FR" sz="1300" i="1" dirty="0"/>
              <a:t> </a:t>
            </a:r>
            <a:r>
              <a:rPr lang="fr-FR" sz="1300" i="1" dirty="0" err="1"/>
              <a:t>mạch</a:t>
            </a:r>
            <a:r>
              <a:rPr lang="fr-FR" sz="1300" i="1" dirty="0"/>
              <a:t> </a:t>
            </a:r>
            <a:r>
              <a:rPr lang="fr-FR" sz="1300" i="1" dirty="0" err="1"/>
              <a:t>phổi</a:t>
            </a:r>
            <a:r>
              <a:rPr lang="fr-FR" sz="1300" i="1" dirty="0"/>
              <a:t> là </a:t>
            </a:r>
            <a:r>
              <a:rPr lang="fr-FR" sz="1300" i="1" dirty="0" err="1"/>
              <a:t>khó</a:t>
            </a:r>
            <a:r>
              <a:rPr lang="fr-FR" sz="1300" i="1" dirty="0"/>
              <a:t> </a:t>
            </a:r>
            <a:r>
              <a:rPr lang="fr-FR" sz="1300" i="1" dirty="0" err="1"/>
              <a:t>thở</a:t>
            </a:r>
            <a:r>
              <a:rPr lang="fr-FR" sz="1300" i="1" dirty="0"/>
              <a:t>.</a:t>
            </a:r>
            <a:endParaRPr lang="en-US" sz="1300" dirty="0"/>
          </a:p>
          <a:p>
            <a:pPr lvl="0"/>
            <a:r>
              <a:rPr lang="fr-FR" sz="1300" i="1" dirty="0" err="1"/>
              <a:t>Chậm</a:t>
            </a:r>
            <a:r>
              <a:rPr lang="fr-FR" sz="1300" i="1" dirty="0"/>
              <a:t> </a:t>
            </a:r>
            <a:r>
              <a:rPr lang="fr-FR" sz="1300" i="1" dirty="0" err="1"/>
              <a:t>lớn</a:t>
            </a:r>
            <a:r>
              <a:rPr lang="fr-FR" sz="1300" i="1" dirty="0"/>
              <a:t> và </a:t>
            </a:r>
            <a:r>
              <a:rPr lang="fr-FR" sz="1300" i="1" dirty="0" err="1"/>
              <a:t>chậm</a:t>
            </a:r>
            <a:r>
              <a:rPr lang="fr-FR" sz="1300" i="1" dirty="0"/>
              <a:t> </a:t>
            </a:r>
            <a:r>
              <a:rPr lang="fr-FR" sz="1300" i="1" dirty="0" err="1"/>
              <a:t>dậy</a:t>
            </a:r>
            <a:r>
              <a:rPr lang="fr-FR" sz="1300" i="1" dirty="0"/>
              <a:t> </a:t>
            </a:r>
            <a:r>
              <a:rPr lang="fr-FR" sz="1300" i="1" dirty="0" err="1"/>
              <a:t>thì</a:t>
            </a:r>
            <a:r>
              <a:rPr lang="fr-FR" sz="1300" i="1" dirty="0"/>
              <a:t> ở </a:t>
            </a:r>
            <a:r>
              <a:rPr lang="fr-FR" sz="1300" i="1" dirty="0" err="1"/>
              <a:t>trẻ</a:t>
            </a:r>
            <a:r>
              <a:rPr lang="fr-FR" sz="1300" i="1" dirty="0"/>
              <a:t> </a:t>
            </a:r>
            <a:r>
              <a:rPr lang="fr-FR" sz="1300" i="1" dirty="0" err="1"/>
              <a:t>em</a:t>
            </a:r>
            <a:endParaRPr lang="en-US" sz="1300" dirty="0"/>
          </a:p>
          <a:p>
            <a:pPr lvl="0"/>
            <a:r>
              <a:rPr lang="fr-FR" sz="1300" i="1" dirty="0" err="1"/>
              <a:t>Đột</a:t>
            </a:r>
            <a:r>
              <a:rPr lang="fr-FR" sz="1300" i="1" dirty="0"/>
              <a:t> </a:t>
            </a:r>
            <a:r>
              <a:rPr lang="fr-FR" sz="1300" i="1" dirty="0" err="1"/>
              <a:t>quỵ</a:t>
            </a:r>
            <a:r>
              <a:rPr lang="fr-FR" sz="1300" i="1" dirty="0"/>
              <a:t> : do </a:t>
            </a:r>
            <a:r>
              <a:rPr lang="fr-FR" sz="1300" i="1" dirty="0" err="1"/>
              <a:t>tắc</a:t>
            </a:r>
            <a:r>
              <a:rPr lang="fr-FR" sz="1300" i="1" dirty="0"/>
              <a:t> </a:t>
            </a:r>
            <a:r>
              <a:rPr lang="fr-FR" sz="1300" i="1" dirty="0" err="1"/>
              <a:t>nghẽn</a:t>
            </a:r>
            <a:r>
              <a:rPr lang="fr-FR" sz="1300" i="1" dirty="0"/>
              <a:t> </a:t>
            </a:r>
            <a:r>
              <a:rPr lang="fr-FR" sz="1300" i="1" dirty="0" err="1"/>
              <a:t>hoặc</a:t>
            </a:r>
            <a:r>
              <a:rPr lang="fr-FR" sz="1300" i="1" dirty="0"/>
              <a:t> </a:t>
            </a:r>
            <a:r>
              <a:rPr lang="fr-FR" sz="1300" i="1" dirty="0" err="1"/>
              <a:t>vỡ</a:t>
            </a:r>
            <a:r>
              <a:rPr lang="fr-FR" sz="1300" i="1" dirty="0"/>
              <a:t> </a:t>
            </a:r>
            <a:r>
              <a:rPr lang="fr-FR" sz="1300" i="1" dirty="0" err="1"/>
              <a:t>mạch</a:t>
            </a:r>
            <a:r>
              <a:rPr lang="fr-FR" sz="1300" i="1" dirty="0"/>
              <a:t> </a:t>
            </a:r>
            <a:r>
              <a:rPr lang="fr-FR" sz="1300" i="1" dirty="0" err="1"/>
              <a:t>máu</a:t>
            </a:r>
            <a:r>
              <a:rPr lang="fr-FR" sz="1300" i="1" dirty="0"/>
              <a:t> </a:t>
            </a:r>
            <a:r>
              <a:rPr lang="fr-FR" sz="1300" i="1" dirty="0" err="1"/>
              <a:t>não</a:t>
            </a:r>
            <a:r>
              <a:rPr lang="fr-FR" sz="1300" i="1" dirty="0"/>
              <a:t>.</a:t>
            </a:r>
            <a:endParaRPr lang="en-US" sz="1300" dirty="0"/>
          </a:p>
          <a:p>
            <a:pPr lvl="0"/>
            <a:r>
              <a:rPr lang="fr-FR" sz="1300" i="1" dirty="0" err="1"/>
              <a:t>Những</a:t>
            </a:r>
            <a:r>
              <a:rPr lang="fr-FR" sz="1300" i="1" dirty="0"/>
              <a:t> </a:t>
            </a:r>
            <a:r>
              <a:rPr lang="fr-FR" sz="1300" i="1" dirty="0" err="1"/>
              <a:t>vấn</a:t>
            </a:r>
            <a:r>
              <a:rPr lang="fr-FR" sz="1300" i="1" dirty="0"/>
              <a:t> </a:t>
            </a:r>
            <a:r>
              <a:rPr lang="fr-FR" sz="1300" i="1" dirty="0" err="1"/>
              <a:t>đề</a:t>
            </a:r>
            <a:r>
              <a:rPr lang="fr-FR" sz="1300" i="1" dirty="0"/>
              <a:t> </a:t>
            </a:r>
            <a:r>
              <a:rPr lang="fr-FR" sz="1300" i="1" dirty="0" err="1"/>
              <a:t>về</a:t>
            </a:r>
            <a:r>
              <a:rPr lang="fr-FR" sz="1300" i="1" dirty="0"/>
              <a:t> </a:t>
            </a:r>
            <a:r>
              <a:rPr lang="fr-FR" sz="1300" i="1" dirty="0" err="1"/>
              <a:t>mắt</a:t>
            </a:r>
            <a:r>
              <a:rPr lang="fr-FR" sz="1300" i="1" dirty="0"/>
              <a:t> : </a:t>
            </a:r>
            <a:r>
              <a:rPr lang="fr-FR" sz="1300" i="1" dirty="0" err="1"/>
              <a:t>tắc</a:t>
            </a:r>
            <a:r>
              <a:rPr lang="fr-FR" sz="1300" i="1" dirty="0"/>
              <a:t> </a:t>
            </a:r>
            <a:r>
              <a:rPr lang="fr-FR" sz="1300" i="1" dirty="0" err="1"/>
              <a:t>mạch</a:t>
            </a:r>
            <a:r>
              <a:rPr lang="fr-FR" sz="1300" i="1" dirty="0"/>
              <a:t> </a:t>
            </a:r>
            <a:r>
              <a:rPr lang="fr-FR" sz="1300" i="1" dirty="0" err="1"/>
              <a:t>dẫn</a:t>
            </a:r>
            <a:r>
              <a:rPr lang="fr-FR" sz="1300" i="1" dirty="0"/>
              <a:t> </a:t>
            </a:r>
            <a:r>
              <a:rPr lang="fr-FR" sz="1300" i="1" dirty="0" err="1"/>
              <a:t>đến</a:t>
            </a:r>
            <a:r>
              <a:rPr lang="fr-FR" sz="1300" i="1" dirty="0"/>
              <a:t> </a:t>
            </a:r>
            <a:r>
              <a:rPr lang="fr-FR" sz="1300" i="1" dirty="0" err="1"/>
              <a:t>tổn</a:t>
            </a:r>
            <a:r>
              <a:rPr lang="fr-FR" sz="1300" i="1" dirty="0"/>
              <a:t> </a:t>
            </a:r>
            <a:r>
              <a:rPr lang="fr-FR" sz="1300" i="1" dirty="0" err="1"/>
              <a:t>thương</a:t>
            </a:r>
            <a:r>
              <a:rPr lang="fr-FR" sz="1300" i="1" dirty="0"/>
              <a:t> </a:t>
            </a:r>
            <a:r>
              <a:rPr lang="fr-FR" sz="1300" i="1" dirty="0" err="1"/>
              <a:t>võng</a:t>
            </a:r>
            <a:r>
              <a:rPr lang="fr-FR" sz="1300" i="1" dirty="0"/>
              <a:t> </a:t>
            </a:r>
            <a:r>
              <a:rPr lang="fr-FR" sz="1300" i="1" dirty="0" err="1"/>
              <a:t>mạc</a:t>
            </a:r>
            <a:r>
              <a:rPr lang="fr-FR" sz="1300" i="1" dirty="0"/>
              <a:t> </a:t>
            </a:r>
            <a:endParaRPr lang="en-US" sz="1300" dirty="0"/>
          </a:p>
          <a:p>
            <a:pPr lvl="0"/>
            <a:r>
              <a:rPr lang="fr-FR" sz="1300" i="1" dirty="0" err="1"/>
              <a:t>Sỏi</a:t>
            </a:r>
            <a:r>
              <a:rPr lang="fr-FR" sz="1300" i="1" dirty="0"/>
              <a:t> </a:t>
            </a:r>
            <a:r>
              <a:rPr lang="fr-FR" sz="1300" i="1" dirty="0" err="1"/>
              <a:t>mật</a:t>
            </a:r>
            <a:r>
              <a:rPr lang="fr-FR" sz="1300" i="1" dirty="0"/>
              <a:t> : Khi </a:t>
            </a:r>
            <a:r>
              <a:rPr lang="fr-FR" sz="1300" i="1" dirty="0" err="1"/>
              <a:t>các</a:t>
            </a:r>
            <a:r>
              <a:rPr lang="fr-FR" sz="1300" i="1" dirty="0"/>
              <a:t> </a:t>
            </a:r>
            <a:r>
              <a:rPr lang="fr-FR" sz="1300" i="1" dirty="0" err="1"/>
              <a:t>tế</a:t>
            </a:r>
            <a:r>
              <a:rPr lang="fr-FR" sz="1300" i="1" dirty="0"/>
              <a:t> </a:t>
            </a:r>
            <a:r>
              <a:rPr lang="fr-FR" sz="1300" i="1" dirty="0" err="1"/>
              <a:t>bào</a:t>
            </a:r>
            <a:r>
              <a:rPr lang="fr-FR" sz="1300" i="1" dirty="0"/>
              <a:t> </a:t>
            </a:r>
            <a:r>
              <a:rPr lang="fr-FR" sz="1300" i="1" dirty="0" err="1"/>
              <a:t>hồng</a:t>
            </a:r>
            <a:r>
              <a:rPr lang="fr-FR" sz="1300" i="1" dirty="0"/>
              <a:t> </a:t>
            </a:r>
            <a:r>
              <a:rPr lang="fr-FR" sz="1300" i="1" dirty="0" err="1"/>
              <a:t>cầu</a:t>
            </a:r>
            <a:r>
              <a:rPr lang="fr-FR" sz="1300" i="1" dirty="0"/>
              <a:t> </a:t>
            </a:r>
            <a:r>
              <a:rPr lang="fr-FR" sz="1300" i="1" dirty="0" err="1"/>
              <a:t>chết</a:t>
            </a:r>
            <a:r>
              <a:rPr lang="fr-FR" sz="1300" i="1" dirty="0"/>
              <a:t> </a:t>
            </a:r>
            <a:r>
              <a:rPr lang="fr-FR" sz="1300" i="1" dirty="0" err="1"/>
              <a:t>đi</a:t>
            </a:r>
            <a:r>
              <a:rPr lang="fr-FR" sz="1300" i="1" dirty="0"/>
              <a:t>, </a:t>
            </a:r>
            <a:r>
              <a:rPr lang="fr-FR" sz="1300" i="1" dirty="0" err="1"/>
              <a:t>chúng</a:t>
            </a:r>
            <a:r>
              <a:rPr lang="fr-FR" sz="1300" i="1" dirty="0"/>
              <a:t> </a:t>
            </a:r>
            <a:r>
              <a:rPr lang="fr-FR" sz="1300" i="1" dirty="0" err="1"/>
              <a:t>phóng</a:t>
            </a:r>
            <a:r>
              <a:rPr lang="fr-FR" sz="1300" i="1" dirty="0"/>
              <a:t> </a:t>
            </a:r>
            <a:r>
              <a:rPr lang="fr-FR" sz="1300" i="1" dirty="0" err="1"/>
              <a:t>thích</a:t>
            </a:r>
            <a:r>
              <a:rPr lang="fr-FR" sz="1300" i="1" dirty="0"/>
              <a:t> ra </a:t>
            </a:r>
            <a:r>
              <a:rPr lang="fr-FR" sz="1300" i="1" dirty="0" err="1"/>
              <a:t>hemoglobin</a:t>
            </a:r>
            <a:r>
              <a:rPr lang="fr-FR" sz="1300" i="1" dirty="0"/>
              <a:t>. </a:t>
            </a:r>
            <a:r>
              <a:rPr lang="fr-FR" sz="1300" i="1" dirty="0" err="1"/>
              <a:t>Cơ</a:t>
            </a:r>
            <a:r>
              <a:rPr lang="fr-FR" sz="1300" i="1" dirty="0"/>
              <a:t> </a:t>
            </a:r>
            <a:r>
              <a:rPr lang="fr-FR" sz="1300" i="1" dirty="0" err="1"/>
              <a:t>thể</a:t>
            </a:r>
            <a:r>
              <a:rPr lang="fr-FR" sz="1300" i="1" dirty="0"/>
              <a:t> </a:t>
            </a:r>
            <a:r>
              <a:rPr lang="fr-FR" sz="1300" i="1" dirty="0" err="1"/>
              <a:t>phân</a:t>
            </a:r>
            <a:r>
              <a:rPr lang="fr-FR" sz="1300" i="1" dirty="0"/>
              <a:t> </a:t>
            </a:r>
            <a:r>
              <a:rPr lang="fr-FR" sz="1300" i="1" dirty="0" err="1"/>
              <a:t>hủy</a:t>
            </a:r>
            <a:r>
              <a:rPr lang="fr-FR" sz="1300" i="1" dirty="0"/>
              <a:t> </a:t>
            </a:r>
            <a:r>
              <a:rPr lang="fr-FR" sz="1300" i="1" dirty="0" err="1"/>
              <a:t>hemoglobin</a:t>
            </a:r>
            <a:r>
              <a:rPr lang="fr-FR" sz="1300" i="1" dirty="0"/>
              <a:t> </a:t>
            </a:r>
            <a:r>
              <a:rPr lang="fr-FR" sz="1300" i="1" dirty="0" err="1"/>
              <a:t>thành</a:t>
            </a:r>
            <a:r>
              <a:rPr lang="fr-FR" sz="1300" i="1" dirty="0"/>
              <a:t> </a:t>
            </a:r>
            <a:r>
              <a:rPr lang="fr-FR" sz="1300" i="1" dirty="0" err="1"/>
              <a:t>một</a:t>
            </a:r>
            <a:r>
              <a:rPr lang="fr-FR" sz="1300" i="1" dirty="0"/>
              <a:t> </a:t>
            </a:r>
            <a:r>
              <a:rPr lang="fr-FR" sz="1300" i="1" dirty="0" err="1"/>
              <a:t>hợp</a:t>
            </a:r>
            <a:r>
              <a:rPr lang="fr-FR" sz="1300" i="1" dirty="0"/>
              <a:t> </a:t>
            </a:r>
            <a:r>
              <a:rPr lang="fr-FR" sz="1300" i="1" dirty="0" err="1"/>
              <a:t>chất</a:t>
            </a:r>
            <a:r>
              <a:rPr lang="fr-FR" sz="1300" i="1" dirty="0"/>
              <a:t> </a:t>
            </a:r>
            <a:r>
              <a:rPr lang="fr-FR" sz="1300" i="1" dirty="0" err="1"/>
              <a:t>có</a:t>
            </a:r>
            <a:r>
              <a:rPr lang="fr-FR" sz="1300" i="1" dirty="0"/>
              <a:t> </a:t>
            </a:r>
            <a:r>
              <a:rPr lang="fr-FR" sz="1300" i="1" dirty="0" err="1"/>
              <a:t>tên</a:t>
            </a:r>
            <a:r>
              <a:rPr lang="fr-FR" sz="1300" i="1" dirty="0"/>
              <a:t> là </a:t>
            </a:r>
            <a:r>
              <a:rPr lang="fr-FR" sz="1300" i="1" dirty="0" err="1"/>
              <a:t>bilirubin</a:t>
            </a:r>
            <a:r>
              <a:rPr lang="fr-FR" sz="1300" i="1" dirty="0"/>
              <a:t>. </a:t>
            </a:r>
            <a:r>
              <a:rPr lang="fr-FR" sz="1300" i="1" dirty="0" err="1"/>
              <a:t>Bilirubin</a:t>
            </a:r>
            <a:r>
              <a:rPr lang="fr-FR" sz="1300" i="1" dirty="0"/>
              <a:t> </a:t>
            </a:r>
            <a:r>
              <a:rPr lang="fr-FR" sz="1300" i="1" dirty="0" err="1"/>
              <a:t>xuất</a:t>
            </a:r>
            <a:r>
              <a:rPr lang="fr-FR" sz="1300" i="1" dirty="0"/>
              <a:t> </a:t>
            </a:r>
            <a:r>
              <a:rPr lang="fr-FR" sz="1300" i="1" dirty="0" err="1"/>
              <a:t>hiện</a:t>
            </a:r>
            <a:r>
              <a:rPr lang="fr-FR" sz="1300" i="1" dirty="0"/>
              <a:t> </a:t>
            </a:r>
            <a:r>
              <a:rPr lang="fr-FR" sz="1300" i="1" dirty="0" err="1"/>
              <a:t>quá</a:t>
            </a:r>
            <a:r>
              <a:rPr lang="fr-FR" sz="1300" i="1" dirty="0"/>
              <a:t> </a:t>
            </a:r>
            <a:r>
              <a:rPr lang="fr-FR" sz="1300" i="1" dirty="0" err="1"/>
              <a:t>nhiều</a:t>
            </a:r>
            <a:r>
              <a:rPr lang="fr-FR" sz="1300" i="1" dirty="0"/>
              <a:t> </a:t>
            </a:r>
            <a:r>
              <a:rPr lang="fr-FR" sz="1300" i="1" dirty="0" err="1"/>
              <a:t>trong</a:t>
            </a:r>
            <a:r>
              <a:rPr lang="fr-FR" sz="1300" i="1" dirty="0"/>
              <a:t> </a:t>
            </a:r>
            <a:r>
              <a:rPr lang="fr-FR" sz="1300" i="1" dirty="0" err="1"/>
              <a:t>máu</a:t>
            </a:r>
            <a:r>
              <a:rPr lang="fr-FR" sz="1300" i="1" dirty="0"/>
              <a:t> </a:t>
            </a:r>
            <a:r>
              <a:rPr lang="fr-FR" sz="1300" i="1" dirty="0" err="1"/>
              <a:t>có</a:t>
            </a:r>
            <a:r>
              <a:rPr lang="fr-FR" sz="1300" i="1" dirty="0"/>
              <a:t> </a:t>
            </a:r>
            <a:r>
              <a:rPr lang="fr-FR" sz="1300" i="1" dirty="0" err="1"/>
              <a:t>thể</a:t>
            </a:r>
            <a:r>
              <a:rPr lang="fr-FR" sz="1300" i="1" dirty="0"/>
              <a:t> </a:t>
            </a:r>
            <a:r>
              <a:rPr lang="fr-FR" sz="1300" i="1" dirty="0" err="1"/>
              <a:t>làm</a:t>
            </a:r>
            <a:r>
              <a:rPr lang="fr-FR" sz="1300" i="1" dirty="0"/>
              <a:t> </a:t>
            </a:r>
            <a:r>
              <a:rPr lang="fr-FR" sz="1300" i="1" dirty="0" err="1"/>
              <a:t>hình</a:t>
            </a:r>
            <a:r>
              <a:rPr lang="fr-FR" sz="1300" i="1" dirty="0"/>
              <a:t> </a:t>
            </a:r>
            <a:r>
              <a:rPr lang="fr-FR" sz="1300" i="1" dirty="0" err="1"/>
              <a:t>thành</a:t>
            </a:r>
            <a:r>
              <a:rPr lang="fr-FR" sz="1300" i="1" dirty="0"/>
              <a:t> </a:t>
            </a:r>
            <a:r>
              <a:rPr lang="fr-FR" sz="1300" i="1" dirty="0" err="1"/>
              <a:t>sỏi</a:t>
            </a:r>
            <a:r>
              <a:rPr lang="fr-FR" sz="1300" i="1" dirty="0"/>
              <a:t> </a:t>
            </a:r>
            <a:r>
              <a:rPr lang="fr-FR" sz="1300" i="1" dirty="0" err="1"/>
              <a:t>trong</a:t>
            </a:r>
            <a:r>
              <a:rPr lang="fr-FR" sz="1300" i="1" dirty="0"/>
              <a:t> </a:t>
            </a:r>
            <a:r>
              <a:rPr lang="fr-FR" sz="1300" i="1" dirty="0" err="1"/>
              <a:t>túi</a:t>
            </a:r>
            <a:r>
              <a:rPr lang="fr-FR" sz="1300" i="1" dirty="0"/>
              <a:t> </a:t>
            </a:r>
            <a:r>
              <a:rPr lang="fr-FR" sz="1300" i="1" dirty="0" err="1"/>
              <a:t>mật</a:t>
            </a:r>
            <a:r>
              <a:rPr lang="fr-FR" sz="1300" i="1" dirty="0"/>
              <a:t>.</a:t>
            </a:r>
            <a:endParaRPr lang="en-US" sz="1300" dirty="0"/>
          </a:p>
          <a:p>
            <a:pPr lvl="0"/>
            <a:r>
              <a:rPr lang="fr-FR" sz="1300" i="1" dirty="0" err="1"/>
              <a:t>Loét</a:t>
            </a:r>
            <a:r>
              <a:rPr lang="fr-FR" sz="1300" i="1" dirty="0"/>
              <a:t> </a:t>
            </a:r>
            <a:r>
              <a:rPr lang="fr-FR" sz="1300" i="1" dirty="0" err="1"/>
              <a:t>chân</a:t>
            </a:r>
            <a:r>
              <a:rPr lang="fr-FR" sz="1300" i="1" dirty="0"/>
              <a:t>: </a:t>
            </a:r>
            <a:r>
              <a:rPr lang="fr-FR" sz="1300" i="1" dirty="0" err="1"/>
              <a:t>Loét</a:t>
            </a:r>
            <a:r>
              <a:rPr lang="fr-FR" sz="1300" i="1" dirty="0"/>
              <a:t> do </a:t>
            </a:r>
            <a:r>
              <a:rPr lang="fr-FR" sz="1300" i="1" dirty="0" err="1"/>
              <a:t>hồng</a:t>
            </a:r>
            <a:r>
              <a:rPr lang="fr-FR" sz="1300" i="1" dirty="0"/>
              <a:t> </a:t>
            </a:r>
            <a:r>
              <a:rPr lang="fr-FR" sz="1300" i="1" dirty="0" err="1"/>
              <a:t>cầu</a:t>
            </a:r>
            <a:r>
              <a:rPr lang="fr-FR" sz="1300" i="1" dirty="0"/>
              <a:t> </a:t>
            </a:r>
            <a:r>
              <a:rPr lang="fr-FR" sz="1300" i="1" dirty="0" err="1"/>
              <a:t>hình</a:t>
            </a:r>
            <a:r>
              <a:rPr lang="fr-FR" sz="1300" i="1" dirty="0"/>
              <a:t> </a:t>
            </a:r>
            <a:r>
              <a:rPr lang="fr-FR" sz="1300" i="1" dirty="0" err="1"/>
              <a:t>liềm</a:t>
            </a:r>
            <a:r>
              <a:rPr lang="fr-FR" sz="1300" i="1" dirty="0"/>
              <a:t> </a:t>
            </a:r>
            <a:r>
              <a:rPr lang="fr-FR" sz="1300" i="1" dirty="0" err="1"/>
              <a:t>thường</a:t>
            </a:r>
            <a:r>
              <a:rPr lang="fr-FR" sz="1300" i="1" dirty="0"/>
              <a:t> </a:t>
            </a:r>
            <a:r>
              <a:rPr lang="fr-FR" sz="1300" i="1" dirty="0" err="1"/>
              <a:t>bắt</a:t>
            </a:r>
            <a:r>
              <a:rPr lang="fr-FR" sz="1300" i="1" dirty="0"/>
              <a:t> </a:t>
            </a:r>
            <a:r>
              <a:rPr lang="fr-FR" sz="1300" i="1" dirty="0" err="1"/>
              <a:t>đầu</a:t>
            </a:r>
            <a:r>
              <a:rPr lang="fr-FR" sz="1300" i="1" dirty="0"/>
              <a:t> </a:t>
            </a:r>
            <a:r>
              <a:rPr lang="fr-FR" sz="1300" i="1" dirty="0" err="1"/>
              <a:t>xuất</a:t>
            </a:r>
            <a:r>
              <a:rPr lang="fr-FR" sz="1300" i="1" dirty="0"/>
              <a:t> </a:t>
            </a:r>
            <a:r>
              <a:rPr lang="fr-FR" sz="1300" i="1" dirty="0" err="1"/>
              <a:t>hiện</a:t>
            </a:r>
            <a:r>
              <a:rPr lang="fr-FR" sz="1300" i="1" dirty="0"/>
              <a:t> </a:t>
            </a:r>
            <a:r>
              <a:rPr lang="fr-FR" sz="1300" i="1" dirty="0" err="1"/>
              <a:t>dưới</a:t>
            </a:r>
            <a:r>
              <a:rPr lang="fr-FR" sz="1300" i="1" dirty="0"/>
              <a:t> </a:t>
            </a:r>
            <a:r>
              <a:rPr lang="fr-FR" sz="1300" i="1" dirty="0" err="1"/>
              <a:t>dạng</a:t>
            </a:r>
            <a:r>
              <a:rPr lang="fr-FR" sz="1300" i="1" dirty="0"/>
              <a:t> </a:t>
            </a:r>
            <a:r>
              <a:rPr lang="fr-FR" sz="1300" i="1" dirty="0" err="1"/>
              <a:t>một</a:t>
            </a:r>
            <a:r>
              <a:rPr lang="fr-FR" sz="1300" i="1" dirty="0"/>
              <a:t> </a:t>
            </a:r>
            <a:r>
              <a:rPr lang="fr-FR" sz="1300" i="1" dirty="0" err="1"/>
              <a:t>vết</a:t>
            </a:r>
            <a:r>
              <a:rPr lang="fr-FR" sz="1300" i="1" dirty="0"/>
              <a:t> </a:t>
            </a:r>
            <a:r>
              <a:rPr lang="fr-FR" sz="1300" i="1" dirty="0" err="1"/>
              <a:t>nhỏ</a:t>
            </a:r>
            <a:r>
              <a:rPr lang="fr-FR" sz="1300" i="1" dirty="0"/>
              <a:t>, </a:t>
            </a:r>
            <a:r>
              <a:rPr lang="fr-FR" sz="1300" i="1" dirty="0" err="1"/>
              <a:t>nhô</a:t>
            </a:r>
            <a:r>
              <a:rPr lang="fr-FR" sz="1300" i="1" dirty="0"/>
              <a:t> </a:t>
            </a:r>
            <a:r>
              <a:rPr lang="fr-FR" sz="1300" i="1" dirty="0" err="1"/>
              <a:t>lên</a:t>
            </a:r>
            <a:r>
              <a:rPr lang="fr-FR" sz="1300" i="1" dirty="0"/>
              <a:t> và </a:t>
            </a:r>
            <a:r>
              <a:rPr lang="fr-FR" sz="1300" i="1" dirty="0" err="1"/>
              <a:t>đóng</a:t>
            </a:r>
            <a:r>
              <a:rPr lang="fr-FR" sz="1300" i="1" dirty="0"/>
              <a:t> </a:t>
            </a:r>
            <a:r>
              <a:rPr lang="fr-FR" sz="1300" i="1" dirty="0" err="1"/>
              <a:t>vảy</a:t>
            </a:r>
            <a:r>
              <a:rPr lang="fr-FR" sz="1300" i="1" dirty="0"/>
              <a:t> </a:t>
            </a:r>
            <a:r>
              <a:rPr lang="fr-FR" sz="1300" i="1" dirty="0" err="1"/>
              <a:t>cứng</a:t>
            </a:r>
            <a:r>
              <a:rPr lang="fr-FR" sz="1300" i="1" dirty="0"/>
              <a:t> ở 1/3 </a:t>
            </a:r>
            <a:r>
              <a:rPr lang="fr-FR" sz="1300" i="1" dirty="0" err="1"/>
              <a:t>dưới</a:t>
            </a:r>
            <a:r>
              <a:rPr lang="fr-FR" sz="1300" i="1" dirty="0"/>
              <a:t> </a:t>
            </a:r>
            <a:r>
              <a:rPr lang="fr-FR" sz="1300" i="1" dirty="0" err="1"/>
              <a:t>cẳng</a:t>
            </a:r>
            <a:r>
              <a:rPr lang="fr-FR" sz="1300" i="1" dirty="0"/>
              <a:t> </a:t>
            </a:r>
            <a:r>
              <a:rPr lang="fr-FR" sz="1300" i="1" dirty="0" err="1"/>
              <a:t>chân</a:t>
            </a:r>
            <a:r>
              <a:rPr lang="fr-FR" sz="1300" i="1" dirty="0"/>
              <a:t>. </a:t>
            </a:r>
            <a:r>
              <a:rPr lang="fr-FR" sz="1300" i="1" dirty="0" err="1"/>
              <a:t>Nguyên</a:t>
            </a:r>
            <a:r>
              <a:rPr lang="fr-FR" sz="1300" i="1" dirty="0"/>
              <a:t> </a:t>
            </a:r>
            <a:r>
              <a:rPr lang="fr-FR" sz="1300" i="1" dirty="0" err="1"/>
              <a:t>nhân</a:t>
            </a:r>
            <a:r>
              <a:rPr lang="fr-FR" sz="1300" i="1" dirty="0"/>
              <a:t> </a:t>
            </a:r>
            <a:r>
              <a:rPr lang="fr-FR" sz="1300" i="1" dirty="0" err="1"/>
              <a:t>gây</a:t>
            </a:r>
            <a:r>
              <a:rPr lang="fr-FR" sz="1300" i="1" dirty="0"/>
              <a:t> </a:t>
            </a:r>
            <a:r>
              <a:rPr lang="fr-FR" sz="1300" i="1" dirty="0" err="1"/>
              <a:t>loét</a:t>
            </a:r>
            <a:r>
              <a:rPr lang="fr-FR" sz="1300" i="1" dirty="0"/>
              <a:t> ở </a:t>
            </a:r>
            <a:r>
              <a:rPr lang="fr-FR" sz="1300" i="1" dirty="0" err="1"/>
              <a:t>bệnh</a:t>
            </a:r>
            <a:r>
              <a:rPr lang="fr-FR" sz="1300" i="1" dirty="0"/>
              <a:t> </a:t>
            </a:r>
            <a:r>
              <a:rPr lang="fr-FR" sz="1300" i="1" dirty="0" err="1"/>
              <a:t>hồng</a:t>
            </a:r>
            <a:r>
              <a:rPr lang="fr-FR" sz="1300" i="1" dirty="0"/>
              <a:t> </a:t>
            </a:r>
            <a:r>
              <a:rPr lang="fr-FR" sz="1300" i="1" dirty="0" err="1"/>
              <a:t>cầu</a:t>
            </a:r>
            <a:r>
              <a:rPr lang="fr-FR" sz="1300" i="1" dirty="0"/>
              <a:t> </a:t>
            </a:r>
            <a:r>
              <a:rPr lang="fr-FR" sz="1300" i="1" dirty="0" err="1"/>
              <a:t>hình</a:t>
            </a:r>
            <a:r>
              <a:rPr lang="fr-FR" sz="1300" i="1" dirty="0"/>
              <a:t> </a:t>
            </a:r>
            <a:r>
              <a:rPr lang="fr-FR" sz="1300" i="1" dirty="0" err="1"/>
              <a:t>liềm</a:t>
            </a:r>
            <a:r>
              <a:rPr lang="fr-FR" sz="1300" i="1" dirty="0"/>
              <a:t> </a:t>
            </a:r>
            <a:r>
              <a:rPr lang="fr-FR" sz="1300" i="1" dirty="0" err="1"/>
              <a:t>chưa</a:t>
            </a:r>
            <a:r>
              <a:rPr lang="fr-FR" sz="1300" i="1" dirty="0"/>
              <a:t> </a:t>
            </a:r>
            <a:r>
              <a:rPr lang="fr-FR" sz="1300" i="1" dirty="0" err="1"/>
              <a:t>được</a:t>
            </a:r>
            <a:r>
              <a:rPr lang="fr-FR" sz="1300" i="1" dirty="0"/>
              <a:t> </a:t>
            </a:r>
            <a:r>
              <a:rPr lang="fr-FR" sz="1300" i="1" dirty="0" err="1"/>
              <a:t>biết</a:t>
            </a:r>
            <a:r>
              <a:rPr lang="fr-FR" sz="1300" i="1" dirty="0"/>
              <a:t> </a:t>
            </a:r>
            <a:r>
              <a:rPr lang="fr-FR" sz="1300" i="1" dirty="0" err="1"/>
              <a:t>rõ</a:t>
            </a:r>
            <a:r>
              <a:rPr lang="fr-FR" sz="1300" i="1" dirty="0"/>
              <a:t>. </a:t>
            </a:r>
            <a:endParaRPr lang="en-US" sz="1300" dirty="0"/>
          </a:p>
          <a:p>
            <a:pPr lvl="0"/>
            <a:r>
              <a:rPr lang="fr-FR" sz="1300" i="1" dirty="0" err="1"/>
              <a:t>Suy</a:t>
            </a:r>
            <a:r>
              <a:rPr lang="fr-FR" sz="1300" i="1" dirty="0"/>
              <a:t> </a:t>
            </a:r>
            <a:r>
              <a:rPr lang="fr-FR" sz="1300" i="1" dirty="0" err="1"/>
              <a:t>đa</a:t>
            </a:r>
            <a:r>
              <a:rPr lang="fr-FR" sz="1300" i="1" dirty="0"/>
              <a:t> </a:t>
            </a:r>
            <a:r>
              <a:rPr lang="fr-FR" sz="1300" i="1" dirty="0" err="1"/>
              <a:t>cơ</a:t>
            </a:r>
            <a:r>
              <a:rPr lang="fr-FR" sz="1300" i="1" dirty="0"/>
              <a:t> </a:t>
            </a:r>
            <a:r>
              <a:rPr lang="fr-FR" sz="1300" i="1" dirty="0" err="1"/>
              <a:t>quan</a:t>
            </a:r>
            <a:r>
              <a:rPr lang="fr-FR" sz="1300" i="1" dirty="0"/>
              <a:t> : </a:t>
            </a:r>
            <a:r>
              <a:rPr lang="fr-FR" sz="1300" i="1" dirty="0" err="1"/>
              <a:t>hiếm</a:t>
            </a:r>
            <a:r>
              <a:rPr lang="fr-FR" sz="1300" i="1" dirty="0"/>
              <a:t> </a:t>
            </a:r>
            <a:r>
              <a:rPr lang="fr-FR" sz="1300" i="1" dirty="0" err="1"/>
              <a:t>gặp</a:t>
            </a:r>
            <a:r>
              <a:rPr lang="fr-FR" sz="1300" i="1" dirty="0"/>
              <a:t> </a:t>
            </a:r>
            <a:r>
              <a:rPr lang="fr-FR" sz="1300" i="1" dirty="0" err="1"/>
              <a:t>nhưng</a:t>
            </a:r>
            <a:r>
              <a:rPr lang="fr-FR" sz="1300" i="1" dirty="0"/>
              <a:t> là </a:t>
            </a:r>
            <a:r>
              <a:rPr lang="fr-FR" sz="1300" i="1" dirty="0" err="1"/>
              <a:t>một</a:t>
            </a:r>
            <a:r>
              <a:rPr lang="fr-FR" sz="1300" i="1" dirty="0"/>
              <a:t> </a:t>
            </a:r>
            <a:r>
              <a:rPr lang="fr-FR" sz="1300" i="1" dirty="0" err="1"/>
              <a:t>tình</a:t>
            </a:r>
            <a:r>
              <a:rPr lang="fr-FR" sz="1300" i="1" dirty="0"/>
              <a:t> </a:t>
            </a:r>
            <a:r>
              <a:rPr lang="fr-FR" sz="1300" i="1" dirty="0" err="1"/>
              <a:t>trạng</a:t>
            </a:r>
            <a:r>
              <a:rPr lang="fr-FR" sz="1300" i="1" dirty="0"/>
              <a:t> </a:t>
            </a:r>
            <a:r>
              <a:rPr lang="fr-FR" sz="1300" i="1" dirty="0" err="1"/>
              <a:t>nặng</a:t>
            </a:r>
            <a:r>
              <a:rPr lang="fr-FR" sz="1300" i="1" dirty="0"/>
              <a:t>. </a:t>
            </a:r>
            <a:endParaRPr lang="en-US" sz="1300" dirty="0"/>
          </a:p>
          <a:p>
            <a:endParaRPr lang="en-US" dirty="0"/>
          </a:p>
        </p:txBody>
      </p:sp>
      <p:sp>
        <p:nvSpPr>
          <p:cNvPr id="4" name="Slide Number Placeholder 3"/>
          <p:cNvSpPr>
            <a:spLocks noGrp="1"/>
          </p:cNvSpPr>
          <p:nvPr>
            <p:ph type="sldNum" sz="quarter" idx="10"/>
          </p:nvPr>
        </p:nvSpPr>
        <p:spPr/>
        <p:txBody>
          <a:bodyPr/>
          <a:lstStyle/>
          <a:p>
            <a:fld id="{A086A00B-3905-4961-B116-93B66E6E521F}" type="slidenum">
              <a:rPr lang="en-US" smtClean="0"/>
              <a:pPr/>
              <a:t>28</a:t>
            </a:fld>
            <a:endParaRPr lang="en-US"/>
          </a:p>
        </p:txBody>
      </p:sp>
    </p:spTree>
    <p:extLst>
      <p:ext uri="{BB962C8B-B14F-4D97-AF65-F5344CB8AC3E}">
        <p14:creationId xmlns:p14="http://schemas.microsoft.com/office/powerpoint/2010/main" val="17001718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fr-FR" sz="1300" dirty="0" err="1">
                <a:latin typeface="Arial" panose="020B0604020202020204" pitchFamily="34" charset="0"/>
                <a:ea typeface="Calibri" panose="020F0502020204030204" pitchFamily="34" charset="0"/>
                <a:cs typeface="Arial" panose="020B0604020202020204" pitchFamily="34" charset="0"/>
              </a:rPr>
              <a:t>Một</a:t>
            </a:r>
            <a:r>
              <a:rPr lang="fr-FR" sz="1300" dirty="0">
                <a:latin typeface="Arial" panose="020B0604020202020204" pitchFamily="34" charset="0"/>
                <a:ea typeface="Calibri" panose="020F0502020204030204" pitchFamily="34" charset="0"/>
                <a:cs typeface="Arial" panose="020B0604020202020204" pitchFamily="34" charset="0"/>
              </a:rPr>
              <a:t> </a:t>
            </a:r>
            <a:r>
              <a:rPr lang="fr-FR" sz="1300" dirty="0" err="1">
                <a:latin typeface="Arial" panose="020B0604020202020204" pitchFamily="34" charset="0"/>
                <a:ea typeface="Calibri" panose="020F0502020204030204" pitchFamily="34" charset="0"/>
                <a:cs typeface="Arial" panose="020B0604020202020204" pitchFamily="34" charset="0"/>
              </a:rPr>
              <a:t>cây</a:t>
            </a:r>
            <a:r>
              <a:rPr lang="fr-FR" sz="1300" dirty="0">
                <a:latin typeface="Arial" panose="020B0604020202020204" pitchFamily="34" charset="0"/>
                <a:ea typeface="Calibri" panose="020F0502020204030204" pitchFamily="34" charset="0"/>
                <a:cs typeface="Arial" panose="020B0604020202020204" pitchFamily="34" charset="0"/>
              </a:rPr>
              <a:t> </a:t>
            </a:r>
            <a:r>
              <a:rPr lang="fr-FR" sz="1300" dirty="0" err="1">
                <a:latin typeface="Arial" panose="020B0604020202020204" pitchFamily="34" charset="0"/>
                <a:ea typeface="Calibri" panose="020F0502020204030204" pitchFamily="34" charset="0"/>
                <a:cs typeface="Arial" panose="020B0604020202020204" pitchFamily="34" charset="0"/>
              </a:rPr>
              <a:t>gia</a:t>
            </a:r>
            <a:r>
              <a:rPr lang="fr-FR" sz="1300" dirty="0">
                <a:latin typeface="Arial" panose="020B0604020202020204" pitchFamily="34" charset="0"/>
                <a:ea typeface="Calibri" panose="020F0502020204030204" pitchFamily="34" charset="0"/>
                <a:cs typeface="Arial" panose="020B0604020202020204" pitchFamily="34" charset="0"/>
              </a:rPr>
              <a:t> </a:t>
            </a:r>
            <a:r>
              <a:rPr lang="fr-FR" sz="1300" dirty="0" err="1">
                <a:latin typeface="Arial" panose="020B0604020202020204" pitchFamily="34" charset="0"/>
                <a:ea typeface="Calibri" panose="020F0502020204030204" pitchFamily="34" charset="0"/>
                <a:cs typeface="Arial" panose="020B0604020202020204" pitchFamily="34" charset="0"/>
              </a:rPr>
              <a:t>hệ</a:t>
            </a:r>
            <a:r>
              <a:rPr lang="fr-FR" sz="1300" dirty="0">
                <a:latin typeface="Arial" panose="020B0604020202020204" pitchFamily="34" charset="0"/>
                <a:ea typeface="Calibri" panose="020F0502020204030204" pitchFamily="34" charset="0"/>
                <a:cs typeface="Arial" panose="020B0604020202020204" pitchFamily="34" charset="0"/>
              </a:rPr>
              <a:t> </a:t>
            </a:r>
            <a:r>
              <a:rPr lang="fr-FR" sz="1300" dirty="0" err="1">
                <a:latin typeface="Arial" panose="020B0604020202020204" pitchFamily="34" charset="0"/>
                <a:ea typeface="Calibri" panose="020F0502020204030204" pitchFamily="34" charset="0"/>
                <a:cs typeface="Arial" panose="020B0604020202020204" pitchFamily="34" charset="0"/>
              </a:rPr>
              <a:t>điển</a:t>
            </a:r>
            <a:r>
              <a:rPr lang="fr-FR" sz="1300" dirty="0">
                <a:latin typeface="Arial" panose="020B0604020202020204" pitchFamily="34" charset="0"/>
                <a:ea typeface="Calibri" panose="020F0502020204030204" pitchFamily="34" charset="0"/>
                <a:cs typeface="Arial" panose="020B0604020202020204" pitchFamily="34" charset="0"/>
              </a:rPr>
              <a:t> </a:t>
            </a:r>
            <a:r>
              <a:rPr lang="fr-FR" sz="1300" dirty="0" err="1">
                <a:latin typeface="Arial" panose="020B0604020202020204" pitchFamily="34" charset="0"/>
                <a:ea typeface="Calibri" panose="020F0502020204030204" pitchFamily="34" charset="0"/>
                <a:cs typeface="Arial" panose="020B0604020202020204" pitchFamily="34" charset="0"/>
              </a:rPr>
              <a:t>hình</a:t>
            </a:r>
            <a:r>
              <a:rPr lang="fr-FR" sz="1300" dirty="0">
                <a:latin typeface="Arial" panose="020B0604020202020204" pitchFamily="34" charset="0"/>
                <a:ea typeface="Calibri" panose="020F0502020204030204" pitchFamily="34" charset="0"/>
                <a:cs typeface="Arial" panose="020B0604020202020204" pitchFamily="34" charset="0"/>
              </a:rPr>
              <a:t> </a:t>
            </a:r>
            <a:r>
              <a:rPr lang="fr-FR" sz="1300" dirty="0" err="1">
                <a:latin typeface="Arial" panose="020B0604020202020204" pitchFamily="34" charset="0"/>
                <a:ea typeface="Calibri" panose="020F0502020204030204" pitchFamily="34" charset="0"/>
                <a:cs typeface="Arial" panose="020B0604020202020204" pitchFamily="34" charset="0"/>
              </a:rPr>
              <a:t>cho</a:t>
            </a:r>
            <a:r>
              <a:rPr lang="fr-FR" sz="1300" dirty="0">
                <a:latin typeface="Arial" panose="020B0604020202020204" pitchFamily="34" charset="0"/>
                <a:ea typeface="Calibri" panose="020F0502020204030204" pitchFamily="34" charset="0"/>
                <a:cs typeface="Arial" panose="020B0604020202020204" pitchFamily="34" charset="0"/>
              </a:rPr>
              <a:t> </a:t>
            </a:r>
            <a:r>
              <a:rPr lang="fr-FR" sz="1300" dirty="0" err="1">
                <a:latin typeface="Arial" panose="020B0604020202020204" pitchFamily="34" charset="0"/>
                <a:ea typeface="Calibri" panose="020F0502020204030204" pitchFamily="34" charset="0"/>
                <a:cs typeface="Arial" panose="020B0604020202020204" pitchFamily="34" charset="0"/>
              </a:rPr>
              <a:t>bệnh</a:t>
            </a:r>
            <a:r>
              <a:rPr lang="fr-FR" sz="1300" dirty="0">
                <a:latin typeface="Arial" panose="020B0604020202020204" pitchFamily="34" charset="0"/>
                <a:ea typeface="Calibri" panose="020F0502020204030204" pitchFamily="34" charset="0"/>
                <a:cs typeface="Arial" panose="020B0604020202020204" pitchFamily="34" charset="0"/>
              </a:rPr>
              <a:t> </a:t>
            </a:r>
            <a:r>
              <a:rPr lang="fr-FR" sz="1300" dirty="0" err="1">
                <a:latin typeface="Arial" panose="020B0604020202020204" pitchFamily="34" charset="0"/>
                <a:ea typeface="Calibri" panose="020F0502020204030204" pitchFamily="34" charset="0"/>
                <a:cs typeface="Arial" panose="020B0604020202020204" pitchFamily="34" charset="0"/>
              </a:rPr>
              <a:t>lý</a:t>
            </a:r>
            <a:r>
              <a:rPr lang="fr-FR" sz="1300" dirty="0">
                <a:latin typeface="Arial" panose="020B0604020202020204" pitchFamily="34" charset="0"/>
                <a:ea typeface="Calibri" panose="020F0502020204030204" pitchFamily="34" charset="0"/>
                <a:cs typeface="Arial" panose="020B0604020202020204" pitchFamily="34" charset="0"/>
              </a:rPr>
              <a:t> di </a:t>
            </a:r>
            <a:r>
              <a:rPr lang="fr-FR" sz="1300" dirty="0" err="1">
                <a:latin typeface="Arial" panose="020B0604020202020204" pitchFamily="34" charset="0"/>
                <a:ea typeface="Calibri" panose="020F0502020204030204" pitchFamily="34" charset="0"/>
                <a:cs typeface="Arial" panose="020B0604020202020204" pitchFamily="34" charset="0"/>
              </a:rPr>
              <a:t>truyền</a:t>
            </a:r>
            <a:r>
              <a:rPr lang="fr-FR" sz="1300" dirty="0">
                <a:latin typeface="Arial" panose="020B0604020202020204" pitchFamily="34" charset="0"/>
                <a:ea typeface="Calibri" panose="020F0502020204030204" pitchFamily="34" charset="0"/>
                <a:cs typeface="Arial" panose="020B0604020202020204" pitchFamily="34" charset="0"/>
              </a:rPr>
              <a:t> </a:t>
            </a:r>
            <a:r>
              <a:rPr lang="fr-FR" sz="1300" dirty="0" err="1">
                <a:latin typeface="Arial" panose="020B0604020202020204" pitchFamily="34" charset="0"/>
                <a:ea typeface="Calibri" panose="020F0502020204030204" pitchFamily="34" charset="0"/>
                <a:cs typeface="Arial" panose="020B0604020202020204" pitchFamily="34" charset="0"/>
              </a:rPr>
              <a:t>lặn</a:t>
            </a:r>
            <a:r>
              <a:rPr lang="fr-FR" sz="1300" dirty="0">
                <a:latin typeface="Arial" panose="020B0604020202020204" pitchFamily="34" charset="0"/>
                <a:ea typeface="Calibri" panose="020F0502020204030204" pitchFamily="34" charset="0"/>
                <a:cs typeface="Arial" panose="020B0604020202020204" pitchFamily="34" charset="0"/>
              </a:rPr>
              <a:t>, NST </a:t>
            </a:r>
            <a:r>
              <a:rPr lang="fr-FR" sz="1300" dirty="0" err="1">
                <a:latin typeface="Arial" panose="020B0604020202020204" pitchFamily="34" charset="0"/>
                <a:ea typeface="Calibri" panose="020F0502020204030204" pitchFamily="34" charset="0"/>
                <a:cs typeface="Arial" panose="020B0604020202020204" pitchFamily="34" charset="0"/>
              </a:rPr>
              <a:t>thường</a:t>
            </a:r>
            <a:endParaRPr lang="en-US" sz="1300" dirty="0">
              <a:latin typeface="Arial" panose="020B0604020202020204" pitchFamily="34" charset="0"/>
              <a:cs typeface="Arial" panose="020B0604020202020204" pitchFamily="34" charset="0"/>
            </a:endParaRPr>
          </a:p>
          <a:p>
            <a:pPr defTabSz="966612">
              <a:defRPr/>
            </a:pPr>
            <a:r>
              <a:rPr lang="en-US" sz="1300" b="1" dirty="0" err="1"/>
              <a:t>Cây</a:t>
            </a:r>
            <a:r>
              <a:rPr lang="en-US" sz="1300" b="1" dirty="0"/>
              <a:t> </a:t>
            </a:r>
            <a:r>
              <a:rPr lang="en-US" sz="1300" b="1" dirty="0" err="1"/>
              <a:t>gia</a:t>
            </a:r>
            <a:r>
              <a:rPr lang="en-US" sz="1300" b="1" dirty="0"/>
              <a:t> </a:t>
            </a:r>
            <a:r>
              <a:rPr lang="en-US" sz="1300" b="1" dirty="0" err="1"/>
              <a:t>hệ</a:t>
            </a:r>
            <a:r>
              <a:rPr lang="en-US" sz="1300" b="1" dirty="0"/>
              <a:t> </a:t>
            </a:r>
            <a:r>
              <a:rPr lang="en-US" sz="1300" b="1" dirty="0" err="1"/>
              <a:t>có</a:t>
            </a:r>
            <a:r>
              <a:rPr lang="en-US" sz="1300" b="1" dirty="0"/>
              <a:t> </a:t>
            </a:r>
            <a:r>
              <a:rPr lang="en-US" sz="1300" b="1" dirty="0" err="1"/>
              <a:t>dạng</a:t>
            </a:r>
            <a:r>
              <a:rPr lang="en-US" sz="1300" b="1" dirty="0"/>
              <a:t> </a:t>
            </a:r>
            <a:r>
              <a:rPr lang="en-US" sz="1300" b="1" dirty="0" err="1"/>
              <a:t>ngang</a:t>
            </a:r>
            <a:r>
              <a:rPr lang="en-US" sz="1300" b="1" dirty="0"/>
              <a:t> (</a:t>
            </a:r>
            <a:r>
              <a:rPr lang="en-US" sz="1300" dirty="0" err="1"/>
              <a:t>Hình</a:t>
            </a:r>
            <a:r>
              <a:rPr lang="en-US" sz="1300" dirty="0"/>
              <a:t> 3</a:t>
            </a:r>
            <a:r>
              <a:rPr lang="en-US" sz="1300" b="1" dirty="0"/>
              <a:t>)</a:t>
            </a:r>
            <a:r>
              <a:rPr lang="en-US" sz="1300" dirty="0"/>
              <a:t>: </a:t>
            </a:r>
            <a:r>
              <a:rPr lang="en-US" sz="1300" dirty="0" err="1"/>
              <a:t>nhiều</a:t>
            </a:r>
            <a:r>
              <a:rPr lang="en-US" sz="1300" dirty="0"/>
              <a:t> </a:t>
            </a:r>
            <a:r>
              <a:rPr lang="en-US" sz="1300" dirty="0" err="1"/>
              <a:t>thế</a:t>
            </a:r>
            <a:r>
              <a:rPr lang="en-US" sz="1300" dirty="0"/>
              <a:t> </a:t>
            </a:r>
            <a:r>
              <a:rPr lang="en-US" sz="1300" dirty="0" err="1"/>
              <a:t>hệ</a:t>
            </a:r>
            <a:r>
              <a:rPr lang="en-US" sz="1300" dirty="0"/>
              <a:t> </a:t>
            </a:r>
            <a:r>
              <a:rPr lang="en-US" sz="1300" dirty="0" err="1"/>
              <a:t>không</a:t>
            </a:r>
            <a:r>
              <a:rPr lang="en-US" sz="1300" dirty="0"/>
              <a:t> </a:t>
            </a:r>
            <a:r>
              <a:rPr lang="en-US" sz="1300" dirty="0" err="1"/>
              <a:t>thấy</a:t>
            </a:r>
            <a:r>
              <a:rPr lang="en-US" sz="1300" dirty="0"/>
              <a:t> </a:t>
            </a:r>
            <a:r>
              <a:rPr lang="en-US" sz="1300" dirty="0" err="1"/>
              <a:t>người</a:t>
            </a:r>
            <a:r>
              <a:rPr lang="en-US" sz="1300" dirty="0"/>
              <a:t> </a:t>
            </a:r>
            <a:r>
              <a:rPr lang="en-US" sz="1300" dirty="0" err="1"/>
              <a:t>mắc</a:t>
            </a:r>
            <a:r>
              <a:rPr lang="en-US" sz="1300" dirty="0"/>
              <a:t> </a:t>
            </a:r>
            <a:r>
              <a:rPr lang="en-US" sz="1300" dirty="0" err="1"/>
              <a:t>bệnh</a:t>
            </a:r>
            <a:r>
              <a:rPr lang="en-US" sz="1300" dirty="0"/>
              <a:t>, </a:t>
            </a:r>
            <a:r>
              <a:rPr lang="en-US" sz="1300" dirty="0" err="1"/>
              <a:t>sau</a:t>
            </a:r>
            <a:r>
              <a:rPr lang="en-US" sz="1300" dirty="0"/>
              <a:t> </a:t>
            </a:r>
            <a:r>
              <a:rPr lang="en-US" sz="1300" dirty="0" err="1"/>
              <a:t>đó</a:t>
            </a:r>
            <a:r>
              <a:rPr lang="en-US" sz="1300" dirty="0"/>
              <a:t> </a:t>
            </a:r>
            <a:r>
              <a:rPr lang="en-US" sz="1300" dirty="0" err="1"/>
              <a:t>bệnh</a:t>
            </a:r>
            <a:r>
              <a:rPr lang="en-US" sz="1300" dirty="0"/>
              <a:t> </a:t>
            </a:r>
            <a:r>
              <a:rPr lang="en-US" sz="1300" dirty="0" err="1"/>
              <a:t>xuất</a:t>
            </a:r>
            <a:r>
              <a:rPr lang="en-US" sz="1300" dirty="0"/>
              <a:t> </a:t>
            </a:r>
            <a:r>
              <a:rPr lang="en-US" sz="1300" dirty="0" err="1"/>
              <a:t>hiện</a:t>
            </a:r>
            <a:r>
              <a:rPr lang="en-US" sz="1300" dirty="0"/>
              <a:t> </a:t>
            </a:r>
            <a:r>
              <a:rPr lang="en-US" sz="1300" dirty="0" err="1"/>
              <a:t>một</a:t>
            </a:r>
            <a:r>
              <a:rPr lang="en-US" sz="1300" dirty="0"/>
              <a:t> </a:t>
            </a:r>
            <a:r>
              <a:rPr lang="en-US" sz="1300" dirty="0" err="1"/>
              <a:t>loạt</a:t>
            </a:r>
            <a:r>
              <a:rPr lang="en-US" sz="1300" dirty="0"/>
              <a:t> ở </a:t>
            </a:r>
            <a:r>
              <a:rPr lang="en-US" sz="1300" dirty="0" err="1"/>
              <a:t>một</a:t>
            </a:r>
            <a:r>
              <a:rPr lang="en-US" sz="1300" dirty="0"/>
              <a:t> </a:t>
            </a:r>
            <a:r>
              <a:rPr lang="en-US" sz="1300" dirty="0" err="1"/>
              <a:t>thế</a:t>
            </a:r>
            <a:r>
              <a:rPr lang="en-US" sz="1300" dirty="0"/>
              <a:t> </a:t>
            </a:r>
            <a:r>
              <a:rPr lang="en-US" sz="1300" dirty="0" err="1"/>
              <a:t>hệ</a:t>
            </a:r>
            <a:r>
              <a:rPr lang="en-US" sz="1300" dirty="0"/>
              <a:t>. </a:t>
            </a:r>
            <a:r>
              <a:rPr lang="en-US" sz="1300" dirty="0" err="1"/>
              <a:t>Số</a:t>
            </a:r>
            <a:r>
              <a:rPr lang="en-US" sz="1300" dirty="0"/>
              <a:t> </a:t>
            </a:r>
            <a:r>
              <a:rPr lang="en-US" sz="1300" dirty="0" err="1"/>
              <a:t>lượng</a:t>
            </a:r>
            <a:r>
              <a:rPr lang="en-US" sz="1300" dirty="0"/>
              <a:t> </a:t>
            </a:r>
            <a:r>
              <a:rPr lang="en-US" sz="1300" dirty="0" err="1"/>
              <a:t>các</a:t>
            </a:r>
            <a:r>
              <a:rPr lang="en-US" sz="1300" dirty="0"/>
              <a:t> </a:t>
            </a:r>
            <a:r>
              <a:rPr lang="en-US" sz="1300" dirty="0" err="1"/>
              <a:t>cá</a:t>
            </a:r>
            <a:r>
              <a:rPr lang="en-US" sz="1300" dirty="0"/>
              <a:t> </a:t>
            </a:r>
            <a:r>
              <a:rPr lang="en-US" sz="1300" dirty="0" err="1"/>
              <a:t>thể</a:t>
            </a:r>
            <a:r>
              <a:rPr lang="en-US" sz="1300" dirty="0"/>
              <a:t> </a:t>
            </a:r>
            <a:r>
              <a:rPr lang="en-US" sz="1300" dirty="0" err="1"/>
              <a:t>mắc</a:t>
            </a:r>
            <a:r>
              <a:rPr lang="en-US" sz="1300" dirty="0"/>
              <a:t> </a:t>
            </a:r>
            <a:r>
              <a:rPr lang="en-US" sz="1300" dirty="0" err="1"/>
              <a:t>bệnh</a:t>
            </a:r>
            <a:r>
              <a:rPr lang="en-US" sz="1300" dirty="0"/>
              <a:t> </a:t>
            </a:r>
            <a:r>
              <a:rPr lang="en-US" sz="1300" dirty="0" err="1"/>
              <a:t>không</a:t>
            </a:r>
            <a:r>
              <a:rPr lang="en-US" sz="1300" dirty="0"/>
              <a:t> </a:t>
            </a:r>
            <a:r>
              <a:rPr lang="en-US" sz="1300" dirty="0" err="1"/>
              <a:t>khác</a:t>
            </a:r>
            <a:r>
              <a:rPr lang="en-US" sz="1300" dirty="0"/>
              <a:t> </a:t>
            </a:r>
            <a:r>
              <a:rPr lang="en-US" sz="1300" dirty="0" err="1"/>
              <a:t>biệt</a:t>
            </a:r>
            <a:r>
              <a:rPr lang="en-US" sz="1300" dirty="0"/>
              <a:t> </a:t>
            </a:r>
            <a:r>
              <a:rPr lang="en-US" sz="1300" dirty="0" err="1"/>
              <a:t>theo</a:t>
            </a:r>
            <a:r>
              <a:rPr lang="en-US" sz="1300" dirty="0"/>
              <a:t> </a:t>
            </a:r>
            <a:r>
              <a:rPr lang="en-US" sz="1300" dirty="0" err="1"/>
              <a:t>giới</a:t>
            </a:r>
            <a:r>
              <a:rPr lang="en-US" sz="1300" dirty="0"/>
              <a:t> </a:t>
            </a:r>
            <a:r>
              <a:rPr lang="en-US" sz="1300" dirty="0" err="1"/>
              <a:t>tính</a:t>
            </a:r>
            <a:r>
              <a:rPr lang="en-US" sz="1300" dirty="0"/>
              <a:t>.</a:t>
            </a:r>
          </a:p>
          <a:p>
            <a:pPr defTabSz="966612">
              <a:defRPr/>
            </a:pPr>
            <a:r>
              <a:rPr lang="fr-FR" sz="1300" dirty="0" err="1"/>
              <a:t>Bất</a:t>
            </a:r>
            <a:r>
              <a:rPr lang="fr-FR" sz="1300" dirty="0"/>
              <a:t> </a:t>
            </a:r>
            <a:r>
              <a:rPr lang="fr-FR" sz="1300" dirty="0" err="1"/>
              <a:t>thường</a:t>
            </a:r>
            <a:r>
              <a:rPr lang="fr-FR" sz="1300" dirty="0"/>
              <a:t> </a:t>
            </a:r>
            <a:r>
              <a:rPr lang="fr-FR" sz="1300" dirty="0" err="1"/>
              <a:t>quan</a:t>
            </a:r>
            <a:r>
              <a:rPr lang="fr-FR" sz="1300" dirty="0"/>
              <a:t> </a:t>
            </a:r>
            <a:r>
              <a:rPr lang="fr-FR" sz="1300" dirty="0" err="1"/>
              <a:t>sát</a:t>
            </a:r>
            <a:r>
              <a:rPr lang="fr-FR" sz="1300" dirty="0"/>
              <a:t> </a:t>
            </a:r>
            <a:r>
              <a:rPr lang="fr-FR" sz="1300" dirty="0" err="1"/>
              <a:t>được</a:t>
            </a:r>
            <a:r>
              <a:rPr lang="fr-FR" sz="1300" dirty="0"/>
              <a:t> </a:t>
            </a:r>
            <a:r>
              <a:rPr lang="fr-FR" sz="1300" dirty="0" err="1"/>
              <a:t>hậu</a:t>
            </a:r>
            <a:r>
              <a:rPr lang="fr-FR" sz="1300" dirty="0"/>
              <a:t> </a:t>
            </a:r>
            <a:r>
              <a:rPr lang="fr-FR" sz="1300" dirty="0" err="1"/>
              <a:t>quả</a:t>
            </a:r>
            <a:r>
              <a:rPr lang="fr-FR" sz="1300" dirty="0"/>
              <a:t> </a:t>
            </a:r>
            <a:r>
              <a:rPr lang="fr-FR" sz="1300" dirty="0" err="1"/>
              <a:t>của</a:t>
            </a:r>
            <a:r>
              <a:rPr lang="fr-FR" sz="1300" dirty="0"/>
              <a:t> </a:t>
            </a:r>
            <a:r>
              <a:rPr lang="fr-FR" sz="1300" dirty="0" err="1"/>
              <a:t>đột</a:t>
            </a:r>
            <a:r>
              <a:rPr lang="fr-FR" sz="1300" dirty="0"/>
              <a:t> </a:t>
            </a:r>
            <a:r>
              <a:rPr lang="fr-FR" sz="1300" dirty="0" err="1"/>
              <a:t>biến</a:t>
            </a:r>
            <a:r>
              <a:rPr lang="fr-FR" sz="1300" dirty="0"/>
              <a:t> </a:t>
            </a:r>
            <a:r>
              <a:rPr lang="fr-FR" sz="1300" dirty="0" err="1"/>
              <a:t>gien</a:t>
            </a:r>
            <a:r>
              <a:rPr lang="fr-FR" sz="1300" dirty="0"/>
              <a:t> </a:t>
            </a:r>
            <a:r>
              <a:rPr lang="fr-FR" sz="1300" dirty="0" err="1"/>
              <a:t>lặn</a:t>
            </a:r>
            <a:r>
              <a:rPr lang="fr-FR" sz="1300" dirty="0"/>
              <a:t> </a:t>
            </a:r>
            <a:r>
              <a:rPr lang="fr-FR" sz="1300" dirty="0" err="1"/>
              <a:t>thường</a:t>
            </a:r>
            <a:r>
              <a:rPr lang="fr-FR" sz="1300" dirty="0"/>
              <a:t> là </a:t>
            </a:r>
            <a:r>
              <a:rPr lang="fr-FR" sz="1300" dirty="0" err="1"/>
              <a:t>các</a:t>
            </a:r>
            <a:r>
              <a:rPr lang="fr-FR" sz="1300" dirty="0"/>
              <a:t> </a:t>
            </a:r>
            <a:r>
              <a:rPr lang="fr-FR" sz="1300" dirty="0" err="1"/>
              <a:t>rối</a:t>
            </a:r>
            <a:r>
              <a:rPr lang="fr-FR" sz="1300" dirty="0"/>
              <a:t> </a:t>
            </a:r>
            <a:r>
              <a:rPr lang="fr-FR" sz="1300" dirty="0" err="1"/>
              <a:t>loạn</a:t>
            </a:r>
            <a:r>
              <a:rPr lang="fr-FR" sz="1300" dirty="0"/>
              <a:t> </a:t>
            </a:r>
            <a:r>
              <a:rPr lang="fr-FR" sz="1300" dirty="0" err="1"/>
              <a:t>chuyển</a:t>
            </a:r>
            <a:r>
              <a:rPr lang="fr-FR" sz="1300" dirty="0"/>
              <a:t> </a:t>
            </a:r>
            <a:r>
              <a:rPr lang="fr-FR" sz="1300" dirty="0" err="1"/>
              <a:t>hóa</a:t>
            </a:r>
            <a:r>
              <a:rPr lang="fr-FR" sz="1300" dirty="0"/>
              <a:t> (</a:t>
            </a:r>
            <a:r>
              <a:rPr lang="fr-FR" sz="1300" dirty="0" err="1"/>
              <a:t>rối</a:t>
            </a:r>
            <a:r>
              <a:rPr lang="fr-FR" sz="1300" dirty="0"/>
              <a:t> </a:t>
            </a:r>
            <a:r>
              <a:rPr lang="fr-FR" sz="1300" dirty="0" err="1"/>
              <a:t>loạn</a:t>
            </a:r>
            <a:r>
              <a:rPr lang="fr-FR" sz="1300" dirty="0"/>
              <a:t> </a:t>
            </a:r>
            <a:r>
              <a:rPr lang="fr-FR" sz="1300" dirty="0" err="1"/>
              <a:t>các</a:t>
            </a:r>
            <a:r>
              <a:rPr lang="fr-FR" sz="1300" dirty="0"/>
              <a:t> enzyme). </a:t>
            </a:r>
            <a:endParaRPr lang="en-US" sz="1300" dirty="0"/>
          </a:p>
          <a:p>
            <a:endParaRPr lang="en-US" sz="1300" dirty="0"/>
          </a:p>
          <a:p>
            <a:r>
              <a:rPr lang="vi-VN" sz="1300" b="1" dirty="0"/>
              <a:t>Gien Enzyme</a:t>
            </a:r>
            <a:br>
              <a:rPr lang="vi-VN" sz="1300" b="1" dirty="0"/>
            </a:br>
            <a:r>
              <a:rPr lang="vi-VN" sz="1300" b="1" dirty="0"/>
              <a:t>Cây gia hệ dạng</a:t>
            </a:r>
            <a:r>
              <a:rPr lang="en-US" sz="1300" b="1" dirty="0"/>
              <a:t> </a:t>
            </a:r>
            <a:r>
              <a:rPr lang="vi-VN" sz="1300" b="1" dirty="0"/>
              <a:t>ngang</a:t>
            </a:r>
            <a:br>
              <a:rPr lang="vi-VN" sz="1300" b="1" dirty="0"/>
            </a:br>
            <a:r>
              <a:rPr lang="vi-VN" sz="1300" b="1" dirty="0"/>
              <a:t>Người mang gien?</a:t>
            </a:r>
            <a:br>
              <a:rPr lang="vi-VN" sz="1300" b="1" dirty="0"/>
            </a:br>
            <a:r>
              <a:rPr lang="vi-VN" sz="1300" b="1" dirty="0"/>
              <a:t>Con mang gien Con bệnh</a:t>
            </a:r>
            <a:br>
              <a:rPr lang="vi-VN" sz="1300" b="1" dirty="0"/>
            </a:br>
            <a:r>
              <a:rPr lang="vi-VN" sz="1300" b="1" dirty="0"/>
              <a:t>Đồng hợp Đồng huyết</a:t>
            </a:r>
            <a:br>
              <a:rPr lang="vi-VN" sz="1300" b="1" dirty="0"/>
            </a:br>
            <a:r>
              <a:rPr lang="vi-VN" sz="1300" b="1" dirty="0"/>
              <a:t>Dị hợp kép</a:t>
            </a:r>
            <a:r>
              <a:rPr lang="vi-VN" dirty="0"/>
              <a:t> </a:t>
            </a:r>
            <a:br>
              <a:rPr lang="vi-VN" dirty="0"/>
            </a:br>
            <a:endParaRPr lang="en-US" dirty="0"/>
          </a:p>
          <a:p>
            <a:pPr lvl="0" fontAlgn="base"/>
            <a:r>
              <a:rPr lang="en-US" sz="1300" b="1" dirty="0"/>
              <a:t>Di </a:t>
            </a:r>
            <a:r>
              <a:rPr lang="en-US" sz="1300" b="1" dirty="0" err="1"/>
              <a:t>truyền</a:t>
            </a:r>
            <a:r>
              <a:rPr lang="en-US" sz="1300" b="1" dirty="0"/>
              <a:t> </a:t>
            </a:r>
            <a:r>
              <a:rPr lang="en-US" sz="1300" b="1" dirty="0" err="1"/>
              <a:t>lặn</a:t>
            </a:r>
            <a:r>
              <a:rPr lang="en-US" sz="1300" b="1" dirty="0"/>
              <a:t> NST </a:t>
            </a:r>
            <a:r>
              <a:rPr lang="en-US" sz="1300" b="1" dirty="0" err="1"/>
              <a:t>thường</a:t>
            </a:r>
            <a:endParaRPr lang="en-US" sz="1300" b="1" dirty="0"/>
          </a:p>
          <a:p>
            <a:pPr lvl="0" fontAlgn="base"/>
            <a:r>
              <a:rPr lang="en-US" sz="1300" b="1" i="1" dirty="0" err="1"/>
              <a:t>Đặc</a:t>
            </a:r>
            <a:r>
              <a:rPr lang="en-US" sz="1300" b="1" i="1" dirty="0"/>
              <a:t> </a:t>
            </a:r>
            <a:r>
              <a:rPr lang="en-US" sz="1300" b="1" i="1" dirty="0" err="1"/>
              <a:t>điểm</a:t>
            </a:r>
            <a:endParaRPr lang="en-US" sz="1300" b="1" i="1" dirty="0"/>
          </a:p>
          <a:p>
            <a:r>
              <a:rPr lang="en-US" sz="1300" dirty="0"/>
              <a:t>Di </a:t>
            </a:r>
            <a:r>
              <a:rPr lang="en-US" sz="1300" dirty="0" err="1"/>
              <a:t>truyền</a:t>
            </a:r>
            <a:r>
              <a:rPr lang="en-US" sz="1300" dirty="0"/>
              <a:t> </a:t>
            </a:r>
            <a:r>
              <a:rPr lang="en-US" sz="1300" dirty="0" err="1"/>
              <a:t>lặn</a:t>
            </a:r>
            <a:r>
              <a:rPr lang="en-US" sz="1300" dirty="0"/>
              <a:t> NST </a:t>
            </a:r>
            <a:r>
              <a:rPr lang="en-US" sz="1300" dirty="0" err="1"/>
              <a:t>thường</a:t>
            </a:r>
            <a:r>
              <a:rPr lang="en-US" sz="1300" dirty="0"/>
              <a:t> </a:t>
            </a:r>
            <a:r>
              <a:rPr lang="en-US" sz="1300" dirty="0" err="1"/>
              <a:t>là</a:t>
            </a:r>
            <a:r>
              <a:rPr lang="en-US" sz="1300" dirty="0"/>
              <a:t> </a:t>
            </a:r>
            <a:r>
              <a:rPr lang="en-US" sz="1300" dirty="0" err="1"/>
              <a:t>hiện</a:t>
            </a:r>
            <a:r>
              <a:rPr lang="en-US" sz="1300" dirty="0"/>
              <a:t> </a:t>
            </a:r>
            <a:r>
              <a:rPr lang="en-US" sz="1300" dirty="0" err="1"/>
              <a:t>tượng</a:t>
            </a:r>
            <a:r>
              <a:rPr lang="en-US" sz="1300" dirty="0"/>
              <a:t>:</a:t>
            </a:r>
          </a:p>
          <a:p>
            <a:pPr lvl="0"/>
            <a:r>
              <a:rPr lang="en-US" sz="1300" dirty="0"/>
              <a:t>- </a:t>
            </a:r>
            <a:r>
              <a:rPr lang="en-US" sz="1300" dirty="0" err="1"/>
              <a:t>bệnh</a:t>
            </a:r>
            <a:r>
              <a:rPr lang="en-US" sz="1300" dirty="0"/>
              <a:t> </a:t>
            </a:r>
            <a:r>
              <a:rPr lang="en-US" sz="1300" dirty="0" err="1"/>
              <a:t>lý</a:t>
            </a:r>
            <a:r>
              <a:rPr lang="en-US" sz="1300" dirty="0"/>
              <a:t> </a:t>
            </a:r>
            <a:r>
              <a:rPr lang="en-US" sz="1300" dirty="0" err="1"/>
              <a:t>gây</a:t>
            </a:r>
            <a:r>
              <a:rPr lang="en-US" sz="1300" dirty="0"/>
              <a:t> ra </a:t>
            </a:r>
            <a:r>
              <a:rPr lang="en-US" sz="1300" dirty="0" err="1"/>
              <a:t>bởi</a:t>
            </a:r>
            <a:r>
              <a:rPr lang="en-US" sz="1300" dirty="0"/>
              <a:t> </a:t>
            </a:r>
            <a:r>
              <a:rPr lang="en-US" sz="1300" dirty="0" err="1"/>
              <a:t>đột</a:t>
            </a:r>
            <a:r>
              <a:rPr lang="en-US" sz="1300" dirty="0"/>
              <a:t> </a:t>
            </a:r>
            <a:r>
              <a:rPr lang="en-US" sz="1300" dirty="0" err="1"/>
              <a:t>biến</a:t>
            </a:r>
            <a:r>
              <a:rPr lang="en-US" sz="1300" dirty="0"/>
              <a:t> </a:t>
            </a:r>
            <a:r>
              <a:rPr lang="en-US" sz="1300" dirty="0" err="1"/>
              <a:t>gien</a:t>
            </a:r>
            <a:r>
              <a:rPr lang="en-US" sz="1300" dirty="0"/>
              <a:t> </a:t>
            </a:r>
            <a:r>
              <a:rPr lang="en-US" sz="1300" dirty="0" err="1"/>
              <a:t>nằm</a:t>
            </a:r>
            <a:r>
              <a:rPr lang="en-US" sz="1300" dirty="0"/>
              <a:t> </a:t>
            </a:r>
            <a:r>
              <a:rPr lang="en-US" sz="1300" dirty="0" err="1"/>
              <a:t>trên</a:t>
            </a:r>
            <a:r>
              <a:rPr lang="en-US" sz="1300" dirty="0"/>
              <a:t> NST </a:t>
            </a:r>
            <a:r>
              <a:rPr lang="en-US" sz="1300" dirty="0" err="1"/>
              <a:t>thường</a:t>
            </a:r>
            <a:r>
              <a:rPr lang="en-US" sz="1300" dirty="0"/>
              <a:t>; </a:t>
            </a:r>
          </a:p>
          <a:p>
            <a:pPr lvl="0"/>
            <a:r>
              <a:rPr lang="en-US" sz="1300" dirty="0"/>
              <a:t>- </a:t>
            </a:r>
            <a:r>
              <a:rPr lang="en-US" sz="1300" dirty="0" err="1"/>
              <a:t>cá</a:t>
            </a:r>
            <a:r>
              <a:rPr lang="en-US" sz="1300" dirty="0"/>
              <a:t> </a:t>
            </a:r>
            <a:r>
              <a:rPr lang="en-US" sz="1300" dirty="0" err="1"/>
              <a:t>thể</a:t>
            </a:r>
            <a:r>
              <a:rPr lang="en-US" sz="1300" dirty="0"/>
              <a:t> </a:t>
            </a:r>
            <a:r>
              <a:rPr lang="en-US" sz="1300" dirty="0" err="1"/>
              <a:t>chỉ</a:t>
            </a:r>
            <a:r>
              <a:rPr lang="en-US" sz="1300" dirty="0"/>
              <a:t> </a:t>
            </a:r>
            <a:r>
              <a:rPr lang="en-US" sz="1300" dirty="0" err="1"/>
              <a:t>có</a:t>
            </a:r>
            <a:r>
              <a:rPr lang="en-US" sz="1300" dirty="0"/>
              <a:t> </a:t>
            </a:r>
            <a:r>
              <a:rPr lang="en-US" sz="1300" dirty="0" err="1"/>
              <a:t>biểu</a:t>
            </a:r>
            <a:r>
              <a:rPr lang="en-US" sz="1300" dirty="0"/>
              <a:t> </a:t>
            </a:r>
            <a:r>
              <a:rPr lang="en-US" sz="1300" dirty="0" err="1"/>
              <a:t>hiện</a:t>
            </a:r>
            <a:r>
              <a:rPr lang="en-US" sz="1300" dirty="0"/>
              <a:t> </a:t>
            </a:r>
            <a:r>
              <a:rPr lang="en-US" sz="1300" dirty="0" err="1"/>
              <a:t>bệnh</a:t>
            </a:r>
            <a:r>
              <a:rPr lang="en-US" sz="1300" dirty="0"/>
              <a:t> </a:t>
            </a:r>
            <a:r>
              <a:rPr lang="en-US" sz="1300" dirty="0" err="1"/>
              <a:t>khi</a:t>
            </a:r>
            <a:r>
              <a:rPr lang="en-US" sz="1300" dirty="0"/>
              <a:t> </a:t>
            </a:r>
            <a:r>
              <a:rPr lang="en-US" sz="1300" dirty="0" err="1"/>
              <a:t>có</a:t>
            </a:r>
            <a:r>
              <a:rPr lang="en-US" sz="1300" dirty="0"/>
              <a:t> </a:t>
            </a:r>
            <a:r>
              <a:rPr lang="en-US" sz="1300" dirty="0" err="1"/>
              <a:t>hai</a:t>
            </a:r>
            <a:r>
              <a:rPr lang="en-US" sz="1300" dirty="0"/>
              <a:t> </a:t>
            </a:r>
            <a:r>
              <a:rPr lang="en-US" sz="1300" dirty="0" err="1"/>
              <a:t>allelle</a:t>
            </a:r>
            <a:r>
              <a:rPr lang="en-US" sz="1300" dirty="0"/>
              <a:t> </a:t>
            </a:r>
            <a:r>
              <a:rPr lang="en-US" sz="1300" dirty="0" err="1"/>
              <a:t>đột</a:t>
            </a:r>
            <a:r>
              <a:rPr lang="en-US" sz="1300" dirty="0"/>
              <a:t> </a:t>
            </a:r>
            <a:r>
              <a:rPr lang="en-US" sz="1300" dirty="0" err="1"/>
              <a:t>biến</a:t>
            </a:r>
            <a:r>
              <a:rPr lang="en-US" sz="1300" dirty="0"/>
              <a:t>, </a:t>
            </a:r>
            <a:r>
              <a:rPr lang="en-US" sz="1300" dirty="0" err="1"/>
              <a:t>nhận</a:t>
            </a:r>
            <a:r>
              <a:rPr lang="en-US" sz="1300" dirty="0"/>
              <a:t> </a:t>
            </a:r>
            <a:r>
              <a:rPr lang="en-US" sz="1300" dirty="0" err="1"/>
              <a:t>được</a:t>
            </a:r>
            <a:r>
              <a:rPr lang="en-US" sz="1300" dirty="0"/>
              <a:t> </a:t>
            </a:r>
            <a:r>
              <a:rPr lang="en-US" sz="1300" dirty="0" err="1"/>
              <a:t>từ</a:t>
            </a:r>
            <a:r>
              <a:rPr lang="en-US" sz="1300" dirty="0"/>
              <a:t> cha và </a:t>
            </a:r>
            <a:r>
              <a:rPr lang="en-US" sz="1300" dirty="0" err="1"/>
              <a:t>mẹ</a:t>
            </a:r>
            <a:r>
              <a:rPr lang="en-US" sz="1300" dirty="0"/>
              <a:t>;</a:t>
            </a:r>
          </a:p>
          <a:p>
            <a:pPr lvl="0"/>
            <a:r>
              <a:rPr lang="en-US" sz="1300" dirty="0"/>
              <a:t>- </a:t>
            </a:r>
            <a:r>
              <a:rPr lang="en-US" sz="1300" dirty="0" err="1"/>
              <a:t>đột</a:t>
            </a:r>
            <a:r>
              <a:rPr lang="en-US" sz="1300" dirty="0"/>
              <a:t> </a:t>
            </a:r>
            <a:r>
              <a:rPr lang="en-US" sz="1300" dirty="0" err="1"/>
              <a:t>biến</a:t>
            </a:r>
            <a:r>
              <a:rPr lang="en-US" sz="1300" dirty="0"/>
              <a:t> </a:t>
            </a:r>
            <a:r>
              <a:rPr lang="en-US" sz="1300" dirty="0" err="1"/>
              <a:t>gien</a:t>
            </a:r>
            <a:r>
              <a:rPr lang="en-US" sz="1300" dirty="0"/>
              <a:t> </a:t>
            </a:r>
            <a:r>
              <a:rPr lang="en-US" sz="1300" dirty="0" err="1"/>
              <a:t>cá</a:t>
            </a:r>
            <a:r>
              <a:rPr lang="en-US" sz="1300" dirty="0"/>
              <a:t> </a:t>
            </a:r>
            <a:r>
              <a:rPr lang="en-US" sz="1300" dirty="0" err="1"/>
              <a:t>thể</a:t>
            </a:r>
            <a:r>
              <a:rPr lang="en-US" sz="1300" dirty="0"/>
              <a:t> </a:t>
            </a:r>
            <a:r>
              <a:rPr lang="en-US" sz="1300" dirty="0" err="1"/>
              <a:t>mắc</a:t>
            </a:r>
            <a:r>
              <a:rPr lang="en-US" sz="1300" dirty="0"/>
              <a:t> </a:t>
            </a:r>
            <a:r>
              <a:rPr lang="en-US" sz="1300" dirty="0" err="1"/>
              <a:t>bệnh</a:t>
            </a:r>
            <a:r>
              <a:rPr lang="en-US" sz="1300" dirty="0"/>
              <a:t> </a:t>
            </a:r>
            <a:r>
              <a:rPr lang="en-US" sz="1300" dirty="0" err="1"/>
              <a:t>nhận</a:t>
            </a:r>
            <a:r>
              <a:rPr lang="en-US" sz="1300" dirty="0"/>
              <a:t> </a:t>
            </a:r>
            <a:r>
              <a:rPr lang="en-US" sz="1300" dirty="0" err="1"/>
              <a:t>được</a:t>
            </a:r>
            <a:r>
              <a:rPr lang="en-US" sz="1300" dirty="0"/>
              <a:t> </a:t>
            </a:r>
            <a:r>
              <a:rPr lang="en-US" sz="1300" dirty="0" err="1"/>
              <a:t>từ</a:t>
            </a:r>
            <a:r>
              <a:rPr lang="en-US" sz="1300" dirty="0"/>
              <a:t> cha và </a:t>
            </a:r>
            <a:r>
              <a:rPr lang="en-US" sz="1300" dirty="0" err="1"/>
              <a:t>mẹ</a:t>
            </a:r>
            <a:r>
              <a:rPr lang="en-US" sz="1300" dirty="0"/>
              <a:t> </a:t>
            </a:r>
            <a:r>
              <a:rPr lang="en-US" sz="1300" dirty="0" err="1"/>
              <a:t>có</a:t>
            </a:r>
            <a:r>
              <a:rPr lang="en-US" sz="1300" dirty="0"/>
              <a:t> </a:t>
            </a:r>
            <a:r>
              <a:rPr lang="en-US" sz="1300" dirty="0" err="1"/>
              <a:t>thể</a:t>
            </a:r>
            <a:r>
              <a:rPr lang="en-US" sz="1300" dirty="0"/>
              <a:t> </a:t>
            </a:r>
            <a:r>
              <a:rPr lang="en-US" sz="1300" dirty="0" err="1"/>
              <a:t>giống</a:t>
            </a:r>
            <a:r>
              <a:rPr lang="en-US" sz="1300" dirty="0"/>
              <a:t> </a:t>
            </a:r>
            <a:r>
              <a:rPr lang="en-US" sz="1300" dirty="0" err="1"/>
              <a:t>nhau</a:t>
            </a:r>
            <a:r>
              <a:rPr lang="en-US" sz="1300" dirty="0"/>
              <a:t> (</a:t>
            </a:r>
            <a:r>
              <a:rPr lang="en-US" sz="1300" dirty="0" err="1"/>
              <a:t>trường</a:t>
            </a:r>
            <a:r>
              <a:rPr lang="en-US" sz="1300" dirty="0"/>
              <a:t> </a:t>
            </a:r>
            <a:r>
              <a:rPr lang="en-US" sz="1300" dirty="0" err="1"/>
              <a:t>hợp</a:t>
            </a:r>
            <a:r>
              <a:rPr lang="en-US" sz="1300" dirty="0"/>
              <a:t> </a:t>
            </a:r>
            <a:r>
              <a:rPr lang="en-US" sz="1300" dirty="0" err="1"/>
              <a:t>đồng</a:t>
            </a:r>
            <a:r>
              <a:rPr lang="en-US" sz="1300" dirty="0"/>
              <a:t> </a:t>
            </a:r>
            <a:r>
              <a:rPr lang="en-US" sz="1300" dirty="0" err="1"/>
              <a:t>hợp</a:t>
            </a:r>
            <a:r>
              <a:rPr lang="en-US" sz="1300" dirty="0"/>
              <a:t> </a:t>
            </a:r>
            <a:r>
              <a:rPr lang="en-US" sz="1300" dirty="0" err="1"/>
              <a:t>gien</a:t>
            </a:r>
            <a:r>
              <a:rPr lang="en-US" sz="1300" dirty="0"/>
              <a:t> </a:t>
            </a:r>
            <a:r>
              <a:rPr lang="en-US" sz="1300" dirty="0" err="1"/>
              <a:t>lặn</a:t>
            </a:r>
            <a:r>
              <a:rPr lang="en-US" sz="1300" dirty="0"/>
              <a:t> </a:t>
            </a:r>
            <a:r>
              <a:rPr lang="en-US" sz="1300" dirty="0" err="1"/>
              <a:t>thật</a:t>
            </a:r>
            <a:r>
              <a:rPr lang="en-US" sz="1300" dirty="0"/>
              <a:t> </a:t>
            </a:r>
            <a:r>
              <a:rPr lang="en-US" sz="1300" dirty="0" err="1"/>
              <a:t>sự</a:t>
            </a:r>
            <a:r>
              <a:rPr lang="en-US" sz="1300" dirty="0"/>
              <a:t>), </a:t>
            </a:r>
            <a:r>
              <a:rPr lang="en-US" sz="1300" dirty="0" err="1"/>
              <a:t>hoặc</a:t>
            </a:r>
            <a:r>
              <a:rPr lang="en-US" sz="1300" dirty="0"/>
              <a:t> </a:t>
            </a:r>
            <a:r>
              <a:rPr lang="en-US" sz="1300" dirty="0" err="1"/>
              <a:t>là</a:t>
            </a:r>
            <a:r>
              <a:rPr lang="en-US" sz="1300" dirty="0"/>
              <a:t> </a:t>
            </a:r>
            <a:r>
              <a:rPr lang="en-US" sz="1300" dirty="0" err="1"/>
              <a:t>hai</a:t>
            </a:r>
            <a:r>
              <a:rPr lang="en-US" sz="1300" dirty="0"/>
              <a:t> </a:t>
            </a:r>
            <a:r>
              <a:rPr lang="en-US" sz="1300" dirty="0" err="1"/>
              <a:t>đột</a:t>
            </a:r>
            <a:r>
              <a:rPr lang="en-US" sz="1300" dirty="0"/>
              <a:t> </a:t>
            </a:r>
            <a:r>
              <a:rPr lang="en-US" sz="1300" dirty="0" err="1"/>
              <a:t>biến</a:t>
            </a:r>
            <a:r>
              <a:rPr lang="en-US" sz="1300" dirty="0"/>
              <a:t> </a:t>
            </a:r>
            <a:r>
              <a:rPr lang="en-US" sz="1300" dirty="0" err="1"/>
              <a:t>khác</a:t>
            </a:r>
            <a:r>
              <a:rPr lang="en-US" sz="1300" dirty="0"/>
              <a:t> </a:t>
            </a:r>
            <a:r>
              <a:rPr lang="en-US" sz="1300" dirty="0" err="1"/>
              <a:t>nhau</a:t>
            </a:r>
            <a:r>
              <a:rPr lang="en-US" sz="1300" dirty="0"/>
              <a:t> (</a:t>
            </a:r>
            <a:r>
              <a:rPr lang="en-US" sz="1300" dirty="0" err="1"/>
              <a:t>nếu</a:t>
            </a:r>
            <a:r>
              <a:rPr lang="en-US" sz="1300" dirty="0"/>
              <a:t> </a:t>
            </a:r>
            <a:r>
              <a:rPr lang="en-US" sz="1300" dirty="0" err="1"/>
              <a:t>cần</a:t>
            </a:r>
            <a:r>
              <a:rPr lang="en-US" sz="1300" dirty="0"/>
              <a:t> </a:t>
            </a:r>
            <a:r>
              <a:rPr lang="en-US" sz="1300" dirty="0" err="1"/>
              <a:t>phân</a:t>
            </a:r>
            <a:r>
              <a:rPr lang="en-US" sz="1300" dirty="0"/>
              <a:t> </a:t>
            </a:r>
            <a:r>
              <a:rPr lang="en-US" sz="1300" dirty="0" err="1"/>
              <a:t>tích</a:t>
            </a:r>
            <a:r>
              <a:rPr lang="en-US" sz="1300" dirty="0"/>
              <a:t> </a:t>
            </a:r>
            <a:r>
              <a:rPr lang="en-US" sz="1300" dirty="0" err="1"/>
              <a:t>sâu</a:t>
            </a:r>
            <a:r>
              <a:rPr lang="en-US" sz="1300" dirty="0"/>
              <a:t> </a:t>
            </a:r>
            <a:r>
              <a:rPr lang="en-US" sz="1300" dirty="0" err="1"/>
              <a:t>vào</a:t>
            </a:r>
            <a:r>
              <a:rPr lang="en-US" sz="1300" dirty="0"/>
              <a:t> </a:t>
            </a:r>
            <a:r>
              <a:rPr lang="en-US" sz="1300" dirty="0" err="1"/>
              <a:t>cơ</a:t>
            </a:r>
            <a:r>
              <a:rPr lang="en-US" sz="1300" dirty="0"/>
              <a:t> </a:t>
            </a:r>
            <a:r>
              <a:rPr lang="en-US" sz="1300" dirty="0" err="1"/>
              <a:t>chế</a:t>
            </a:r>
            <a:r>
              <a:rPr lang="en-US" sz="1300" dirty="0"/>
              <a:t>, </a:t>
            </a:r>
            <a:r>
              <a:rPr lang="en-US" sz="1300" dirty="0" err="1"/>
              <a:t>trường</a:t>
            </a:r>
            <a:r>
              <a:rPr lang="en-US" sz="1300" dirty="0"/>
              <a:t> </a:t>
            </a:r>
            <a:r>
              <a:rPr lang="en-US" sz="1300" dirty="0" err="1"/>
              <a:t>hợp</a:t>
            </a:r>
            <a:r>
              <a:rPr lang="en-US" sz="1300" dirty="0"/>
              <a:t> </a:t>
            </a:r>
            <a:r>
              <a:rPr lang="en-US" sz="1300" dirty="0" err="1"/>
              <a:t>này</a:t>
            </a:r>
            <a:r>
              <a:rPr lang="en-US" sz="1300" dirty="0"/>
              <a:t> </a:t>
            </a:r>
            <a:r>
              <a:rPr lang="en-US" sz="1300" dirty="0" err="1"/>
              <a:t>được</a:t>
            </a:r>
            <a:r>
              <a:rPr lang="en-US" sz="1300" dirty="0"/>
              <a:t> </a:t>
            </a:r>
            <a:r>
              <a:rPr lang="en-US" sz="1300" dirty="0" err="1"/>
              <a:t>gọi</a:t>
            </a:r>
            <a:r>
              <a:rPr lang="en-US" sz="1300" dirty="0"/>
              <a:t> </a:t>
            </a:r>
            <a:r>
              <a:rPr lang="en-US" sz="1300" dirty="0" err="1"/>
              <a:t>là</a:t>
            </a:r>
            <a:r>
              <a:rPr lang="en-US" sz="1300" dirty="0"/>
              <a:t> </a:t>
            </a:r>
            <a:r>
              <a:rPr lang="en-US" sz="1300" dirty="0" err="1"/>
              <a:t>dị</a:t>
            </a:r>
            <a:r>
              <a:rPr lang="en-US" sz="1300" dirty="0"/>
              <a:t> </a:t>
            </a:r>
            <a:r>
              <a:rPr lang="en-US" sz="1300" dirty="0" err="1"/>
              <a:t>hợp</a:t>
            </a:r>
            <a:r>
              <a:rPr lang="en-US" sz="1300" dirty="0"/>
              <a:t> </a:t>
            </a:r>
            <a:r>
              <a:rPr lang="en-US" sz="1300" dirty="0" err="1"/>
              <a:t>kép</a:t>
            </a:r>
            <a:r>
              <a:rPr lang="en-US" sz="1300" dirty="0"/>
              <a:t>: compound heterozygous).</a:t>
            </a:r>
          </a:p>
          <a:p>
            <a:endParaRPr lang="en-US" sz="1300" dirty="0"/>
          </a:p>
          <a:p>
            <a:pPr lvl="0" fontAlgn="base"/>
            <a:r>
              <a:rPr lang="en-US" sz="1300" b="1" i="1" dirty="0" err="1"/>
              <a:t>Nguy</a:t>
            </a:r>
            <a:r>
              <a:rPr lang="en-US" sz="1300" b="1" i="1" dirty="0"/>
              <a:t> </a:t>
            </a:r>
            <a:r>
              <a:rPr lang="en-US" sz="1300" b="1" i="1" dirty="0" err="1"/>
              <a:t>cơ</a:t>
            </a:r>
            <a:r>
              <a:rPr lang="en-US" sz="1300" b="1" i="1" dirty="0"/>
              <a:t> </a:t>
            </a:r>
            <a:r>
              <a:rPr lang="en-US" sz="1300" b="1" i="1" dirty="0" err="1"/>
              <a:t>sinh</a:t>
            </a:r>
            <a:r>
              <a:rPr lang="en-US" sz="1300" b="1" i="1" dirty="0"/>
              <a:t> con </a:t>
            </a:r>
            <a:r>
              <a:rPr lang="en-US" sz="1300" b="1" i="1" dirty="0" err="1"/>
              <a:t>mắc</a:t>
            </a:r>
            <a:r>
              <a:rPr lang="en-US" sz="1300" b="1" i="1" dirty="0"/>
              <a:t> </a:t>
            </a:r>
            <a:r>
              <a:rPr lang="en-US" sz="1300" b="1" i="1" dirty="0" err="1"/>
              <a:t>bệnh</a:t>
            </a:r>
            <a:r>
              <a:rPr lang="en-US" sz="1300" b="1" i="1" dirty="0"/>
              <a:t> (recurrence risk)</a:t>
            </a:r>
          </a:p>
          <a:p>
            <a:r>
              <a:rPr lang="en-US" sz="1300" i="1" dirty="0" err="1"/>
              <a:t>Cùng</a:t>
            </a:r>
            <a:r>
              <a:rPr lang="en-US" sz="1300" i="1" dirty="0"/>
              <a:t> </a:t>
            </a:r>
            <a:r>
              <a:rPr lang="en-US" sz="1300" i="1" dirty="0" err="1"/>
              <a:t>thế</a:t>
            </a:r>
            <a:r>
              <a:rPr lang="en-US" sz="1300" i="1" dirty="0"/>
              <a:t> </a:t>
            </a:r>
            <a:r>
              <a:rPr lang="en-US" sz="1300" i="1" dirty="0" err="1"/>
              <a:t>hệ</a:t>
            </a:r>
            <a:r>
              <a:rPr lang="en-US" sz="1300" i="1" dirty="0"/>
              <a:t> </a:t>
            </a:r>
            <a:r>
              <a:rPr lang="en-US" sz="1300" i="1" dirty="0" err="1"/>
              <a:t>với</a:t>
            </a:r>
            <a:r>
              <a:rPr lang="en-US" sz="1300" i="1" dirty="0"/>
              <a:t> </a:t>
            </a:r>
            <a:r>
              <a:rPr lang="en-US" sz="1300" i="1" dirty="0" err="1"/>
              <a:t>người</a:t>
            </a:r>
            <a:r>
              <a:rPr lang="en-US" sz="1300" i="1" dirty="0"/>
              <a:t> </a:t>
            </a:r>
            <a:r>
              <a:rPr lang="en-US" sz="1300" i="1" dirty="0" err="1"/>
              <a:t>bệnh</a:t>
            </a:r>
            <a:r>
              <a:rPr lang="en-US" sz="1300" i="1" dirty="0"/>
              <a:t>:</a:t>
            </a:r>
            <a:endParaRPr lang="en-US" sz="1300" dirty="0"/>
          </a:p>
          <a:p>
            <a:r>
              <a:rPr lang="en-US" sz="1300" dirty="0"/>
              <a:t>Cha và </a:t>
            </a:r>
            <a:r>
              <a:rPr lang="en-US" sz="1300" dirty="0" err="1"/>
              <a:t>mẹ</a:t>
            </a:r>
            <a:r>
              <a:rPr lang="en-US" sz="1300" dirty="0"/>
              <a:t> </a:t>
            </a:r>
            <a:r>
              <a:rPr lang="en-US" sz="1300" dirty="0" err="1"/>
              <a:t>của</a:t>
            </a:r>
            <a:r>
              <a:rPr lang="en-US" sz="1300" dirty="0"/>
              <a:t> </a:t>
            </a:r>
            <a:r>
              <a:rPr lang="en-US" sz="1300" dirty="0" err="1"/>
              <a:t>người</a:t>
            </a:r>
            <a:r>
              <a:rPr lang="en-US" sz="1300" dirty="0"/>
              <a:t> </a:t>
            </a:r>
            <a:r>
              <a:rPr lang="en-US" sz="1300" dirty="0" err="1"/>
              <a:t>bệnh</a:t>
            </a:r>
            <a:r>
              <a:rPr lang="en-US" sz="1300" dirty="0"/>
              <a:t> </a:t>
            </a:r>
            <a:r>
              <a:rPr lang="en-US" sz="1300" dirty="0" err="1"/>
              <a:t>chắc</a:t>
            </a:r>
            <a:r>
              <a:rPr lang="en-US" sz="1300" dirty="0"/>
              <a:t> </a:t>
            </a:r>
            <a:r>
              <a:rPr lang="en-US" sz="1300" dirty="0" err="1"/>
              <a:t>chắn</a:t>
            </a:r>
            <a:r>
              <a:rPr lang="en-US" sz="1300" dirty="0"/>
              <a:t> </a:t>
            </a:r>
            <a:r>
              <a:rPr lang="en-US" sz="1300" dirty="0" err="1"/>
              <a:t>là</a:t>
            </a:r>
            <a:r>
              <a:rPr lang="en-US" sz="1300" dirty="0"/>
              <a:t> </a:t>
            </a:r>
            <a:r>
              <a:rPr lang="en-US" sz="1300" dirty="0" err="1"/>
              <a:t>những</a:t>
            </a:r>
            <a:r>
              <a:rPr lang="en-US" sz="1300" dirty="0"/>
              <a:t> </a:t>
            </a:r>
            <a:r>
              <a:rPr lang="en-US" sz="1300" dirty="0" err="1"/>
              <a:t>người</a:t>
            </a:r>
            <a:r>
              <a:rPr lang="en-US" sz="1300" dirty="0"/>
              <a:t> </a:t>
            </a:r>
            <a:r>
              <a:rPr lang="en-US" sz="1300" dirty="0" err="1"/>
              <a:t>mang</a:t>
            </a:r>
            <a:r>
              <a:rPr lang="en-US" sz="1300" dirty="0"/>
              <a:t> </a:t>
            </a:r>
            <a:r>
              <a:rPr lang="en-US" sz="1300" dirty="0" err="1"/>
              <a:t>allelle</a:t>
            </a:r>
            <a:r>
              <a:rPr lang="en-US" sz="1300" dirty="0"/>
              <a:t> </a:t>
            </a:r>
            <a:r>
              <a:rPr lang="en-US" sz="1300" dirty="0" err="1"/>
              <a:t>đột</a:t>
            </a:r>
            <a:r>
              <a:rPr lang="en-US" sz="1300" dirty="0"/>
              <a:t> </a:t>
            </a:r>
            <a:r>
              <a:rPr lang="en-US" sz="1300" dirty="0" err="1"/>
              <a:t>biến</a:t>
            </a:r>
            <a:r>
              <a:rPr lang="en-US" sz="1300" dirty="0"/>
              <a:t> ở </a:t>
            </a:r>
            <a:r>
              <a:rPr lang="en-US" sz="1300" dirty="0" err="1"/>
              <a:t>trạng</a:t>
            </a:r>
            <a:r>
              <a:rPr lang="en-US" sz="1300" dirty="0"/>
              <a:t> </a:t>
            </a:r>
            <a:r>
              <a:rPr lang="en-US" sz="1300" dirty="0" err="1"/>
              <a:t>thái</a:t>
            </a:r>
            <a:r>
              <a:rPr lang="en-US" sz="1300" dirty="0"/>
              <a:t> </a:t>
            </a:r>
            <a:r>
              <a:rPr lang="en-US" sz="1300" dirty="0" err="1"/>
              <a:t>dị</a:t>
            </a:r>
            <a:r>
              <a:rPr lang="en-US" sz="1300" dirty="0"/>
              <a:t> </a:t>
            </a:r>
            <a:r>
              <a:rPr lang="en-US" sz="1300" dirty="0" err="1"/>
              <a:t>hợp</a:t>
            </a:r>
            <a:r>
              <a:rPr lang="en-US" sz="1300" dirty="0"/>
              <a:t> (</a:t>
            </a:r>
            <a:r>
              <a:rPr lang="en-US" sz="1300" dirty="0" err="1"/>
              <a:t>người</a:t>
            </a:r>
            <a:r>
              <a:rPr lang="en-US" sz="1300" dirty="0"/>
              <a:t> </a:t>
            </a:r>
            <a:r>
              <a:rPr lang="en-US" sz="1300" dirty="0" err="1"/>
              <a:t>lành</a:t>
            </a:r>
            <a:r>
              <a:rPr lang="en-US" sz="1300" dirty="0"/>
              <a:t> </a:t>
            </a:r>
            <a:r>
              <a:rPr lang="en-US" sz="1300" dirty="0" err="1"/>
              <a:t>mang</a:t>
            </a:r>
            <a:r>
              <a:rPr lang="en-US" sz="1300" dirty="0"/>
              <a:t> </a:t>
            </a:r>
            <a:r>
              <a:rPr lang="en-US" sz="1300" dirty="0" err="1"/>
              <a:t>gien</a:t>
            </a:r>
            <a:r>
              <a:rPr lang="en-US" sz="1300" dirty="0"/>
              <a:t> </a:t>
            </a:r>
            <a:r>
              <a:rPr lang="en-US" sz="1300" dirty="0" err="1"/>
              <a:t>bệnh</a:t>
            </a:r>
            <a:r>
              <a:rPr lang="en-US" sz="1300" dirty="0"/>
              <a:t>, carrier). </a:t>
            </a:r>
            <a:r>
              <a:rPr lang="en-US" sz="1300" dirty="0" err="1"/>
              <a:t>Mỗi</a:t>
            </a:r>
            <a:r>
              <a:rPr lang="en-US" sz="1300" dirty="0"/>
              <a:t> </a:t>
            </a:r>
            <a:r>
              <a:rPr lang="en-US" sz="1300" dirty="0" err="1"/>
              <a:t>người</a:t>
            </a:r>
            <a:r>
              <a:rPr lang="en-US" sz="1300" dirty="0"/>
              <a:t> </a:t>
            </a:r>
            <a:r>
              <a:rPr lang="en-US" sz="1300" dirty="0" err="1"/>
              <a:t>có</a:t>
            </a:r>
            <a:r>
              <a:rPr lang="en-US" sz="1300" dirty="0"/>
              <a:t> </a:t>
            </a:r>
            <a:r>
              <a:rPr lang="en-US" sz="1300" b="1" dirty="0"/>
              <a:t>50% </a:t>
            </a:r>
            <a:r>
              <a:rPr lang="en-US" sz="1300" b="1" dirty="0" err="1"/>
              <a:t>khả</a:t>
            </a:r>
            <a:r>
              <a:rPr lang="en-US" sz="1300" b="1" dirty="0"/>
              <a:t> </a:t>
            </a:r>
            <a:r>
              <a:rPr lang="en-US" sz="1300" b="1" dirty="0" err="1"/>
              <a:t>năng</a:t>
            </a:r>
            <a:r>
              <a:rPr lang="en-US" sz="1300" dirty="0"/>
              <a:t> </a:t>
            </a:r>
            <a:r>
              <a:rPr lang="en-US" sz="1300" dirty="0" err="1"/>
              <a:t>truyền</a:t>
            </a:r>
            <a:r>
              <a:rPr lang="en-US" sz="1300" dirty="0"/>
              <a:t> </a:t>
            </a:r>
            <a:r>
              <a:rPr lang="en-US" sz="1300" dirty="0" err="1"/>
              <a:t>allelle</a:t>
            </a:r>
            <a:r>
              <a:rPr lang="en-US" sz="1300" dirty="0"/>
              <a:t> </a:t>
            </a:r>
            <a:r>
              <a:rPr lang="en-US" sz="1300" dirty="0" err="1"/>
              <a:t>bệnh</a:t>
            </a:r>
            <a:r>
              <a:rPr lang="en-US" sz="1300" dirty="0"/>
              <a:t> </a:t>
            </a:r>
            <a:r>
              <a:rPr lang="en-US" sz="1300" dirty="0" err="1"/>
              <a:t>cho</a:t>
            </a:r>
            <a:r>
              <a:rPr lang="en-US" sz="1300" dirty="0"/>
              <a:t> con. </a:t>
            </a:r>
          </a:p>
          <a:p>
            <a:r>
              <a:rPr lang="en-US" sz="1300" dirty="0"/>
              <a:t>Do </a:t>
            </a:r>
            <a:r>
              <a:rPr lang="en-US" sz="1300" dirty="0" err="1"/>
              <a:t>đó</a:t>
            </a:r>
            <a:r>
              <a:rPr lang="en-US" sz="1300" dirty="0"/>
              <a:t>, </a:t>
            </a:r>
            <a:r>
              <a:rPr lang="en-US" sz="1300" b="1" dirty="0"/>
              <a:t>25%</a:t>
            </a:r>
            <a:r>
              <a:rPr lang="en-US" sz="1300" dirty="0"/>
              <a:t> </a:t>
            </a:r>
            <a:r>
              <a:rPr lang="en-US" sz="1300" dirty="0" err="1"/>
              <a:t>các</a:t>
            </a:r>
            <a:r>
              <a:rPr lang="en-US" sz="1300" dirty="0"/>
              <a:t> con </a:t>
            </a:r>
            <a:r>
              <a:rPr lang="en-US" sz="1300" dirty="0" err="1"/>
              <a:t>của</a:t>
            </a:r>
            <a:r>
              <a:rPr lang="en-US" sz="1300" dirty="0"/>
              <a:t> </a:t>
            </a:r>
            <a:r>
              <a:rPr lang="en-US" sz="1300" dirty="0" err="1"/>
              <a:t>cặp</a:t>
            </a:r>
            <a:r>
              <a:rPr lang="en-US" sz="1300" dirty="0"/>
              <a:t> cha </a:t>
            </a:r>
            <a:r>
              <a:rPr lang="en-US" sz="1300" dirty="0" err="1"/>
              <a:t>mẹ</a:t>
            </a:r>
            <a:r>
              <a:rPr lang="en-US" sz="1300" dirty="0"/>
              <a:t> </a:t>
            </a:r>
            <a:r>
              <a:rPr lang="en-US" sz="1300" dirty="0" err="1"/>
              <a:t>này</a:t>
            </a:r>
            <a:r>
              <a:rPr lang="en-US" sz="1300" dirty="0"/>
              <a:t> </a:t>
            </a:r>
            <a:r>
              <a:rPr lang="en-US" sz="1300" dirty="0" err="1"/>
              <a:t>có</a:t>
            </a:r>
            <a:r>
              <a:rPr lang="en-US" sz="1300" dirty="0"/>
              <a:t> </a:t>
            </a:r>
            <a:r>
              <a:rPr lang="en-US" sz="1300" dirty="0" err="1"/>
              <a:t>nguy</a:t>
            </a:r>
            <a:r>
              <a:rPr lang="en-US" sz="1300" dirty="0"/>
              <a:t> </a:t>
            </a:r>
            <a:r>
              <a:rPr lang="en-US" sz="1300" dirty="0" err="1"/>
              <a:t>cơ</a:t>
            </a:r>
            <a:r>
              <a:rPr lang="en-US" sz="1300" dirty="0"/>
              <a:t> </a:t>
            </a:r>
            <a:r>
              <a:rPr lang="en-US" sz="1300" dirty="0" err="1"/>
              <a:t>nhận</a:t>
            </a:r>
            <a:r>
              <a:rPr lang="en-US" sz="1300" dirty="0"/>
              <a:t> </a:t>
            </a:r>
            <a:r>
              <a:rPr lang="en-US" sz="1300" dirty="0" err="1"/>
              <a:t>được</a:t>
            </a:r>
            <a:r>
              <a:rPr lang="en-US" sz="1300" dirty="0"/>
              <a:t> </a:t>
            </a:r>
            <a:r>
              <a:rPr lang="en-US" sz="1300" dirty="0" err="1"/>
              <a:t>cả</a:t>
            </a:r>
            <a:r>
              <a:rPr lang="en-US" sz="1300" dirty="0"/>
              <a:t> </a:t>
            </a:r>
            <a:r>
              <a:rPr lang="en-US" sz="1300" dirty="0" err="1"/>
              <a:t>hai</a:t>
            </a:r>
            <a:r>
              <a:rPr lang="en-US" sz="1300" dirty="0"/>
              <a:t> </a:t>
            </a:r>
            <a:r>
              <a:rPr lang="en-US" sz="1300" dirty="0" err="1"/>
              <a:t>allelle</a:t>
            </a:r>
            <a:r>
              <a:rPr lang="en-US" sz="1300" dirty="0"/>
              <a:t> </a:t>
            </a:r>
            <a:r>
              <a:rPr lang="en-US" sz="1300" dirty="0" err="1"/>
              <a:t>bệnh</a:t>
            </a:r>
            <a:r>
              <a:rPr lang="en-US" sz="1300" dirty="0"/>
              <a:t> và </a:t>
            </a:r>
            <a:r>
              <a:rPr lang="en-US" sz="1300" dirty="0" err="1"/>
              <a:t>biểu</a:t>
            </a:r>
            <a:r>
              <a:rPr lang="en-US" sz="1300" dirty="0"/>
              <a:t> </a:t>
            </a:r>
            <a:r>
              <a:rPr lang="en-US" sz="1300" dirty="0" err="1"/>
              <a:t>hiện</a:t>
            </a:r>
            <a:r>
              <a:rPr lang="en-US" sz="1300" dirty="0"/>
              <a:t> </a:t>
            </a:r>
            <a:r>
              <a:rPr lang="en-US" sz="1300" dirty="0" err="1"/>
              <a:t>bệnh</a:t>
            </a:r>
            <a:r>
              <a:rPr lang="en-US" sz="1300" dirty="0"/>
              <a:t>. 50% </a:t>
            </a:r>
            <a:r>
              <a:rPr lang="en-US" sz="1300" dirty="0" err="1"/>
              <a:t>các</a:t>
            </a:r>
            <a:r>
              <a:rPr lang="en-US" sz="1300" dirty="0"/>
              <a:t> con </a:t>
            </a:r>
            <a:r>
              <a:rPr lang="en-US" sz="1300" dirty="0" err="1"/>
              <a:t>có</a:t>
            </a:r>
            <a:r>
              <a:rPr lang="en-US" sz="1300" dirty="0"/>
              <a:t> </a:t>
            </a:r>
            <a:r>
              <a:rPr lang="en-US" sz="1300" dirty="0" err="1"/>
              <a:t>nguy</a:t>
            </a:r>
            <a:r>
              <a:rPr lang="en-US" sz="1300" dirty="0"/>
              <a:t> </a:t>
            </a:r>
            <a:r>
              <a:rPr lang="en-US" sz="1300" dirty="0" err="1"/>
              <a:t>cơ</a:t>
            </a:r>
            <a:r>
              <a:rPr lang="en-US" sz="1300" dirty="0"/>
              <a:t> </a:t>
            </a:r>
            <a:r>
              <a:rPr lang="en-US" sz="1300" dirty="0" err="1"/>
              <a:t>nhận</a:t>
            </a:r>
            <a:r>
              <a:rPr lang="en-US" sz="1300" dirty="0"/>
              <a:t> </a:t>
            </a:r>
            <a:r>
              <a:rPr lang="en-US" sz="1300" dirty="0" err="1"/>
              <a:t>được</a:t>
            </a:r>
            <a:r>
              <a:rPr lang="en-US" sz="1300" dirty="0"/>
              <a:t> </a:t>
            </a:r>
            <a:r>
              <a:rPr lang="en-US" sz="1300" dirty="0" err="1"/>
              <a:t>một</a:t>
            </a:r>
            <a:r>
              <a:rPr lang="en-US" sz="1300" dirty="0"/>
              <a:t> </a:t>
            </a:r>
            <a:r>
              <a:rPr lang="en-US" sz="1300" dirty="0" err="1"/>
              <a:t>allelle</a:t>
            </a:r>
            <a:r>
              <a:rPr lang="en-US" sz="1300" dirty="0"/>
              <a:t> </a:t>
            </a:r>
            <a:r>
              <a:rPr lang="en-US" sz="1300" dirty="0" err="1"/>
              <a:t>bệnh</a:t>
            </a:r>
            <a:r>
              <a:rPr lang="en-US" sz="1300" dirty="0"/>
              <a:t> và </a:t>
            </a:r>
            <a:r>
              <a:rPr lang="en-US" sz="1300" dirty="0" err="1"/>
              <a:t>là</a:t>
            </a:r>
            <a:r>
              <a:rPr lang="en-US" sz="1300" dirty="0"/>
              <a:t> </a:t>
            </a:r>
            <a:r>
              <a:rPr lang="en-US" sz="1300" dirty="0" err="1"/>
              <a:t>người</a:t>
            </a:r>
            <a:r>
              <a:rPr lang="en-US" sz="1300" dirty="0"/>
              <a:t> </a:t>
            </a:r>
            <a:r>
              <a:rPr lang="en-US" sz="1300" dirty="0" err="1"/>
              <a:t>lành</a:t>
            </a:r>
            <a:r>
              <a:rPr lang="en-US" sz="1300" dirty="0"/>
              <a:t> </a:t>
            </a:r>
            <a:r>
              <a:rPr lang="en-US" sz="1300" dirty="0" err="1"/>
              <a:t>mang</a:t>
            </a:r>
            <a:r>
              <a:rPr lang="en-US" sz="1300" dirty="0"/>
              <a:t> </a:t>
            </a:r>
            <a:r>
              <a:rPr lang="en-US" sz="1300" dirty="0" err="1"/>
              <a:t>gien</a:t>
            </a:r>
            <a:r>
              <a:rPr lang="en-US" sz="1300" dirty="0"/>
              <a:t> </a:t>
            </a:r>
            <a:r>
              <a:rPr lang="en-US" sz="1300" dirty="0" err="1"/>
              <a:t>bệnh</a:t>
            </a:r>
            <a:r>
              <a:rPr lang="en-US" sz="1300" dirty="0"/>
              <a:t>.</a:t>
            </a:r>
          </a:p>
          <a:p>
            <a:r>
              <a:rPr lang="en-US" sz="1300" b="1" dirty="0">
                <a:solidFill>
                  <a:srgbClr val="FF0000"/>
                </a:solidFill>
              </a:rPr>
              <a:t>+  </a:t>
            </a:r>
            <a:r>
              <a:rPr lang="en-US" sz="1300" b="1" dirty="0" err="1">
                <a:solidFill>
                  <a:srgbClr val="FF0000"/>
                </a:solidFill>
              </a:rPr>
              <a:t>Trong</a:t>
            </a:r>
            <a:r>
              <a:rPr lang="en-US" sz="1300" b="1" dirty="0">
                <a:solidFill>
                  <a:srgbClr val="FF0000"/>
                </a:solidFill>
              </a:rPr>
              <a:t> </a:t>
            </a:r>
            <a:r>
              <a:rPr lang="en-US" sz="1300" b="1" dirty="0" err="1">
                <a:solidFill>
                  <a:srgbClr val="FF0000"/>
                </a:solidFill>
              </a:rPr>
              <a:t>một</a:t>
            </a:r>
            <a:r>
              <a:rPr lang="en-US" sz="1300" b="1" dirty="0">
                <a:solidFill>
                  <a:srgbClr val="FF0000"/>
                </a:solidFill>
              </a:rPr>
              <a:t> </a:t>
            </a:r>
            <a:r>
              <a:rPr lang="en-US" sz="1300" b="1" dirty="0" err="1">
                <a:solidFill>
                  <a:srgbClr val="FF0000"/>
                </a:solidFill>
              </a:rPr>
              <a:t>quần</a:t>
            </a:r>
            <a:r>
              <a:rPr lang="en-US" sz="1300" b="1" dirty="0">
                <a:solidFill>
                  <a:srgbClr val="FF0000"/>
                </a:solidFill>
              </a:rPr>
              <a:t> </a:t>
            </a:r>
            <a:r>
              <a:rPr lang="en-US" sz="1300" b="1" dirty="0" err="1">
                <a:solidFill>
                  <a:srgbClr val="FF0000"/>
                </a:solidFill>
              </a:rPr>
              <a:t>thể</a:t>
            </a:r>
            <a:r>
              <a:rPr lang="en-US" sz="1300" dirty="0"/>
              <a:t>, </a:t>
            </a:r>
            <a:r>
              <a:rPr lang="en-US" sz="1300" dirty="0" err="1"/>
              <a:t>xác</a:t>
            </a:r>
            <a:r>
              <a:rPr lang="en-US" sz="1300" dirty="0"/>
              <a:t> </a:t>
            </a:r>
            <a:r>
              <a:rPr lang="en-US" sz="1300" dirty="0" err="1"/>
              <a:t>suất</a:t>
            </a:r>
            <a:r>
              <a:rPr lang="en-US" sz="1300" dirty="0"/>
              <a:t> </a:t>
            </a:r>
            <a:r>
              <a:rPr lang="en-US" sz="1300" dirty="0" err="1"/>
              <a:t>một</a:t>
            </a:r>
            <a:r>
              <a:rPr lang="en-US" sz="1300" dirty="0"/>
              <a:t> </a:t>
            </a:r>
            <a:r>
              <a:rPr lang="en-US" sz="1300" dirty="0" err="1"/>
              <a:t>cặp</a:t>
            </a:r>
            <a:r>
              <a:rPr lang="en-US" sz="1300" dirty="0"/>
              <a:t> </a:t>
            </a:r>
            <a:r>
              <a:rPr lang="en-US" sz="1300" dirty="0" err="1"/>
              <a:t>vợ</a:t>
            </a:r>
            <a:r>
              <a:rPr lang="en-US" sz="1300" dirty="0"/>
              <a:t> </a:t>
            </a:r>
            <a:r>
              <a:rPr lang="en-US" sz="1300" dirty="0" err="1"/>
              <a:t>chồng</a:t>
            </a:r>
            <a:r>
              <a:rPr lang="en-US" sz="1300" dirty="0"/>
              <a:t> </a:t>
            </a:r>
            <a:r>
              <a:rPr lang="en-US" sz="1300" dirty="0" err="1"/>
              <a:t>gặp</a:t>
            </a:r>
            <a:r>
              <a:rPr lang="en-US" sz="1300" dirty="0"/>
              <a:t> </a:t>
            </a:r>
            <a:r>
              <a:rPr lang="en-US" sz="1300" dirty="0" err="1"/>
              <a:t>gỡ</a:t>
            </a:r>
            <a:r>
              <a:rPr lang="en-US" sz="1300" dirty="0"/>
              <a:t> </a:t>
            </a:r>
            <a:r>
              <a:rPr lang="en-US" sz="1300" dirty="0" err="1"/>
              <a:t>ngẫu</a:t>
            </a:r>
            <a:r>
              <a:rPr lang="en-US" sz="1300" dirty="0"/>
              <a:t> </a:t>
            </a:r>
            <a:r>
              <a:rPr lang="en-US" sz="1300" dirty="0" err="1"/>
              <a:t>nhiên</a:t>
            </a:r>
            <a:r>
              <a:rPr lang="en-US" sz="1300" dirty="0"/>
              <a:t> </a:t>
            </a:r>
            <a:r>
              <a:rPr lang="en-US" sz="1300" dirty="0" err="1"/>
              <a:t>đều</a:t>
            </a:r>
            <a:r>
              <a:rPr lang="en-US" sz="1300" dirty="0"/>
              <a:t> </a:t>
            </a:r>
            <a:r>
              <a:rPr lang="en-US" sz="1300" dirty="0" err="1"/>
              <a:t>là</a:t>
            </a:r>
            <a:r>
              <a:rPr lang="en-US" sz="1300" dirty="0"/>
              <a:t> </a:t>
            </a:r>
            <a:r>
              <a:rPr lang="en-US" sz="1300" b="1" dirty="0" err="1"/>
              <a:t>người</a:t>
            </a:r>
            <a:r>
              <a:rPr lang="en-US" sz="1300" b="1" dirty="0"/>
              <a:t> </a:t>
            </a:r>
            <a:r>
              <a:rPr lang="en-US" sz="1300" b="1" dirty="0" err="1"/>
              <a:t>lành</a:t>
            </a:r>
            <a:r>
              <a:rPr lang="en-US" sz="1300" b="1" dirty="0"/>
              <a:t> </a:t>
            </a:r>
            <a:r>
              <a:rPr lang="en-US" sz="1300" b="1" dirty="0" err="1"/>
              <a:t>mang</a:t>
            </a:r>
            <a:r>
              <a:rPr lang="en-US" sz="1300" b="1" dirty="0"/>
              <a:t> </a:t>
            </a:r>
            <a:r>
              <a:rPr lang="en-US" sz="1300" b="1" dirty="0" err="1"/>
              <a:t>gien</a:t>
            </a:r>
            <a:r>
              <a:rPr lang="en-US" sz="1300" b="1" dirty="0"/>
              <a:t> </a:t>
            </a:r>
            <a:r>
              <a:rPr lang="en-US" sz="1300" b="1" dirty="0" err="1"/>
              <a:t>bệnh</a:t>
            </a:r>
            <a:r>
              <a:rPr lang="en-US" sz="1300" b="1" dirty="0"/>
              <a:t> </a:t>
            </a:r>
            <a:r>
              <a:rPr lang="en-US" sz="1300" b="1" dirty="0" err="1"/>
              <a:t>tương</a:t>
            </a:r>
            <a:r>
              <a:rPr lang="en-US" sz="1300" b="1" dirty="0"/>
              <a:t> </a:t>
            </a:r>
            <a:r>
              <a:rPr lang="en-US" sz="1300" b="1" dirty="0" err="1"/>
              <a:t>đối</a:t>
            </a:r>
            <a:r>
              <a:rPr lang="en-US" sz="1300" b="1" dirty="0"/>
              <a:t> </a:t>
            </a:r>
            <a:r>
              <a:rPr lang="en-US" sz="1300" b="1" dirty="0" err="1"/>
              <a:t>thấp</a:t>
            </a:r>
            <a:r>
              <a:rPr lang="en-US" sz="1300" dirty="0"/>
              <a:t>. Do </a:t>
            </a:r>
            <a:r>
              <a:rPr lang="en-US" sz="1300" dirty="0" err="1"/>
              <a:t>đó</a:t>
            </a:r>
            <a:r>
              <a:rPr lang="en-US" sz="1300" dirty="0"/>
              <a:t>, </a:t>
            </a:r>
            <a:r>
              <a:rPr lang="en-US" sz="1300" dirty="0" err="1"/>
              <a:t>các</a:t>
            </a:r>
            <a:r>
              <a:rPr lang="en-US" sz="1300" dirty="0"/>
              <a:t> </a:t>
            </a:r>
            <a:r>
              <a:rPr lang="en-US" sz="1300" dirty="0" err="1"/>
              <a:t>bệnh</a:t>
            </a:r>
            <a:r>
              <a:rPr lang="en-US" sz="1300" dirty="0"/>
              <a:t> </a:t>
            </a:r>
            <a:r>
              <a:rPr lang="en-US" sz="1300" dirty="0" err="1"/>
              <a:t>lý</a:t>
            </a:r>
            <a:r>
              <a:rPr lang="en-US" sz="1300" dirty="0"/>
              <a:t> di </a:t>
            </a:r>
            <a:r>
              <a:rPr lang="en-US" sz="1300" dirty="0" err="1"/>
              <a:t>truyền</a:t>
            </a:r>
            <a:r>
              <a:rPr lang="en-US" sz="1300" dirty="0"/>
              <a:t> </a:t>
            </a:r>
            <a:r>
              <a:rPr lang="en-US" sz="1300" dirty="0" err="1"/>
              <a:t>lặn</a:t>
            </a:r>
            <a:r>
              <a:rPr lang="en-US" sz="1300" dirty="0"/>
              <a:t> NST </a:t>
            </a:r>
            <a:r>
              <a:rPr lang="en-US" sz="1300" dirty="0" err="1"/>
              <a:t>thường</a:t>
            </a:r>
            <a:r>
              <a:rPr lang="en-US" sz="1300" dirty="0"/>
              <a:t> </a:t>
            </a:r>
            <a:r>
              <a:rPr lang="en-US" sz="1300" dirty="0" err="1"/>
              <a:t>nói</a:t>
            </a:r>
            <a:r>
              <a:rPr lang="en-US" sz="1300" dirty="0"/>
              <a:t> </a:t>
            </a:r>
            <a:r>
              <a:rPr lang="en-US" sz="1300" dirty="0" err="1"/>
              <a:t>chung</a:t>
            </a:r>
            <a:r>
              <a:rPr lang="en-US" sz="1300" dirty="0"/>
              <a:t> </a:t>
            </a:r>
            <a:r>
              <a:rPr lang="en-US" sz="1300" dirty="0" err="1"/>
              <a:t>có</a:t>
            </a:r>
            <a:r>
              <a:rPr lang="en-US" sz="1300" dirty="0"/>
              <a:t> </a:t>
            </a:r>
            <a:r>
              <a:rPr lang="en-US" sz="1300" dirty="0" err="1"/>
              <a:t>tần</a:t>
            </a:r>
            <a:r>
              <a:rPr lang="en-US" sz="1300" dirty="0"/>
              <a:t> </a:t>
            </a:r>
            <a:r>
              <a:rPr lang="en-US" sz="1300" dirty="0" err="1"/>
              <a:t>suất</a:t>
            </a:r>
            <a:r>
              <a:rPr lang="en-US" sz="1300" dirty="0"/>
              <a:t> </a:t>
            </a:r>
            <a:r>
              <a:rPr lang="en-US" sz="1300" dirty="0" err="1"/>
              <a:t>thấp</a:t>
            </a:r>
            <a:r>
              <a:rPr lang="en-US" sz="1300" dirty="0"/>
              <a:t>. </a:t>
            </a:r>
            <a:r>
              <a:rPr lang="en-US" sz="1300" dirty="0" err="1"/>
              <a:t>Khả</a:t>
            </a:r>
            <a:r>
              <a:rPr lang="en-US" sz="1300" dirty="0"/>
              <a:t> </a:t>
            </a:r>
            <a:r>
              <a:rPr lang="en-US" sz="1300" dirty="0" err="1"/>
              <a:t>năng</a:t>
            </a:r>
            <a:r>
              <a:rPr lang="en-US" sz="1300" dirty="0"/>
              <a:t> </a:t>
            </a:r>
            <a:r>
              <a:rPr lang="en-US" sz="1300" dirty="0" err="1"/>
              <a:t>này</a:t>
            </a:r>
            <a:r>
              <a:rPr lang="en-US" sz="1300" dirty="0"/>
              <a:t> </a:t>
            </a:r>
            <a:r>
              <a:rPr lang="en-US" sz="1300" dirty="0" err="1"/>
              <a:t>tăng</a:t>
            </a:r>
            <a:r>
              <a:rPr lang="en-US" sz="1300" dirty="0"/>
              <a:t> </a:t>
            </a:r>
            <a:r>
              <a:rPr lang="en-US" sz="1300" dirty="0" err="1"/>
              <a:t>lên</a:t>
            </a:r>
            <a:r>
              <a:rPr lang="en-US" sz="1300" dirty="0"/>
              <a:t> </a:t>
            </a:r>
            <a:r>
              <a:rPr lang="en-US" sz="1300" dirty="0" err="1"/>
              <a:t>trong</a:t>
            </a:r>
            <a:r>
              <a:rPr lang="en-US" sz="1300" dirty="0"/>
              <a:t> </a:t>
            </a:r>
            <a:r>
              <a:rPr lang="en-US" sz="1300" dirty="0" err="1"/>
              <a:t>các</a:t>
            </a:r>
            <a:r>
              <a:rPr lang="en-US" sz="1300" dirty="0"/>
              <a:t> </a:t>
            </a:r>
            <a:r>
              <a:rPr lang="en-US" sz="1300" dirty="0" err="1"/>
              <a:t>trường</a:t>
            </a:r>
            <a:r>
              <a:rPr lang="en-US" sz="1300" dirty="0"/>
              <a:t> </a:t>
            </a:r>
            <a:r>
              <a:rPr lang="en-US" sz="1300" dirty="0" err="1"/>
              <a:t>hợp</a:t>
            </a:r>
            <a:r>
              <a:rPr lang="en-US" sz="1300" dirty="0"/>
              <a:t> </a:t>
            </a:r>
            <a:r>
              <a:rPr lang="en-US" sz="1300" dirty="0" err="1"/>
              <a:t>kết</a:t>
            </a:r>
            <a:r>
              <a:rPr lang="en-US" sz="1300" dirty="0"/>
              <a:t> </a:t>
            </a:r>
            <a:r>
              <a:rPr lang="en-US" sz="1300" dirty="0" err="1"/>
              <a:t>hôn</a:t>
            </a:r>
            <a:r>
              <a:rPr lang="en-US" sz="1300" dirty="0"/>
              <a:t> </a:t>
            </a:r>
            <a:r>
              <a:rPr lang="en-US" sz="1300" dirty="0" err="1"/>
              <a:t>đồng</a:t>
            </a:r>
            <a:r>
              <a:rPr lang="en-US" sz="1300" dirty="0"/>
              <a:t> </a:t>
            </a:r>
            <a:r>
              <a:rPr lang="en-US" sz="1300" dirty="0" err="1"/>
              <a:t>huyết</a:t>
            </a:r>
            <a:r>
              <a:rPr lang="en-US" sz="1300" dirty="0"/>
              <a:t> </a:t>
            </a:r>
            <a:r>
              <a:rPr lang="en-US" sz="1300" dirty="0" err="1"/>
              <a:t>thống</a:t>
            </a:r>
            <a:r>
              <a:rPr lang="en-US" sz="1300" dirty="0"/>
              <a:t>, </a:t>
            </a:r>
            <a:r>
              <a:rPr lang="en-US" sz="1300" dirty="0" err="1"/>
              <a:t>hoặc</a:t>
            </a:r>
            <a:r>
              <a:rPr lang="en-US" sz="1300" dirty="0"/>
              <a:t> </a:t>
            </a:r>
            <a:r>
              <a:rPr lang="en-US" sz="1300" dirty="0" err="1"/>
              <a:t>trong</a:t>
            </a:r>
            <a:r>
              <a:rPr lang="en-US" sz="1300" dirty="0"/>
              <a:t> </a:t>
            </a:r>
            <a:r>
              <a:rPr lang="en-US" sz="1300" dirty="0" err="1"/>
              <a:t>các</a:t>
            </a:r>
            <a:r>
              <a:rPr lang="en-US" sz="1300" dirty="0"/>
              <a:t> </a:t>
            </a:r>
            <a:r>
              <a:rPr lang="en-US" sz="1300" dirty="0" err="1"/>
              <a:t>quần</a:t>
            </a:r>
            <a:r>
              <a:rPr lang="en-US" sz="1300" dirty="0"/>
              <a:t> </a:t>
            </a:r>
            <a:r>
              <a:rPr lang="en-US" sz="1300" dirty="0" err="1"/>
              <a:t>thể</a:t>
            </a:r>
            <a:r>
              <a:rPr lang="en-US" sz="1300" dirty="0"/>
              <a:t> </a:t>
            </a:r>
            <a:r>
              <a:rPr lang="en-US" sz="1300" dirty="0" err="1"/>
              <a:t>nhỏ</a:t>
            </a:r>
            <a:r>
              <a:rPr lang="en-US" sz="1300" dirty="0"/>
              <a:t>, </a:t>
            </a:r>
            <a:r>
              <a:rPr lang="en-US" sz="1300" dirty="0" err="1"/>
              <a:t>cô</a:t>
            </a:r>
            <a:r>
              <a:rPr lang="en-US" sz="1300" dirty="0"/>
              <a:t> </a:t>
            </a:r>
            <a:r>
              <a:rPr lang="en-US" sz="1300" dirty="0" err="1"/>
              <a:t>lập</a:t>
            </a:r>
            <a:r>
              <a:rPr lang="en-US" sz="1300" dirty="0"/>
              <a:t>.</a:t>
            </a:r>
          </a:p>
          <a:p>
            <a:endParaRPr lang="en-US" sz="1300" i="1" dirty="0"/>
          </a:p>
          <a:p>
            <a:r>
              <a:rPr lang="en-US" sz="1300" i="1" dirty="0" err="1"/>
              <a:t>Thế</a:t>
            </a:r>
            <a:r>
              <a:rPr lang="en-US" sz="1300" i="1" dirty="0"/>
              <a:t> </a:t>
            </a:r>
            <a:r>
              <a:rPr lang="en-US" sz="1300" i="1" dirty="0" err="1"/>
              <a:t>hệ</a:t>
            </a:r>
            <a:r>
              <a:rPr lang="en-US" sz="1300" i="1" dirty="0"/>
              <a:t> con </a:t>
            </a:r>
            <a:r>
              <a:rPr lang="en-US" sz="1300" i="1" dirty="0" err="1"/>
              <a:t>của</a:t>
            </a:r>
            <a:r>
              <a:rPr lang="en-US" sz="1300" i="1" dirty="0"/>
              <a:t> </a:t>
            </a:r>
            <a:r>
              <a:rPr lang="en-US" sz="1300" i="1" dirty="0" err="1"/>
              <a:t>người</a:t>
            </a:r>
            <a:r>
              <a:rPr lang="en-US" sz="1300" i="1" dirty="0"/>
              <a:t> </a:t>
            </a:r>
            <a:r>
              <a:rPr lang="en-US" sz="1300" i="1" dirty="0" err="1"/>
              <a:t>bệnh</a:t>
            </a:r>
            <a:r>
              <a:rPr lang="en-US" sz="1300" i="1" dirty="0"/>
              <a:t>: </a:t>
            </a:r>
            <a:r>
              <a:rPr lang="en-US" sz="1300" i="1" dirty="0" err="1"/>
              <a:t>có</a:t>
            </a:r>
            <a:r>
              <a:rPr lang="en-US" sz="1300" i="1" dirty="0"/>
              <a:t> </a:t>
            </a:r>
            <a:r>
              <a:rPr lang="en-US" sz="1300" i="1" dirty="0" err="1"/>
              <a:t>thể</a:t>
            </a:r>
            <a:r>
              <a:rPr lang="en-US" sz="1300" i="1" dirty="0"/>
              <a:t> </a:t>
            </a:r>
            <a:r>
              <a:rPr lang="en-US" sz="1300" i="1" dirty="0" err="1"/>
              <a:t>không</a:t>
            </a:r>
            <a:r>
              <a:rPr lang="en-US" sz="1300" i="1" dirty="0"/>
              <a:t> </a:t>
            </a:r>
            <a:r>
              <a:rPr lang="en-US" sz="1300" i="1" dirty="0" err="1"/>
              <a:t>cần</a:t>
            </a:r>
            <a:r>
              <a:rPr lang="en-US" sz="1300" i="1" dirty="0"/>
              <a:t> </a:t>
            </a:r>
            <a:r>
              <a:rPr lang="en-US" sz="1300" i="1" dirty="0" err="1"/>
              <a:t>nói</a:t>
            </a:r>
            <a:endParaRPr lang="en-US" sz="1300" dirty="0"/>
          </a:p>
          <a:p>
            <a:r>
              <a:rPr lang="en-US" sz="1300" dirty="0" err="1"/>
              <a:t>Người</a:t>
            </a:r>
            <a:r>
              <a:rPr lang="en-US" sz="1300" dirty="0"/>
              <a:t> </a:t>
            </a:r>
            <a:r>
              <a:rPr lang="en-US" sz="1300" dirty="0" err="1"/>
              <a:t>biểu</a:t>
            </a:r>
            <a:r>
              <a:rPr lang="en-US" sz="1300" dirty="0"/>
              <a:t> </a:t>
            </a:r>
            <a:r>
              <a:rPr lang="en-US" sz="1300" dirty="0" err="1"/>
              <a:t>hiện</a:t>
            </a:r>
            <a:r>
              <a:rPr lang="en-US" sz="1300" dirty="0"/>
              <a:t> </a:t>
            </a:r>
            <a:r>
              <a:rPr lang="en-US" sz="1300" dirty="0" err="1"/>
              <a:t>bệnh</a:t>
            </a:r>
            <a:r>
              <a:rPr lang="en-US" sz="1300" dirty="0"/>
              <a:t> </a:t>
            </a:r>
            <a:r>
              <a:rPr lang="en-US" sz="1300" dirty="0" err="1"/>
              <a:t>có</a:t>
            </a:r>
            <a:r>
              <a:rPr lang="en-US" sz="1300" dirty="0"/>
              <a:t> </a:t>
            </a:r>
            <a:r>
              <a:rPr lang="en-US" sz="1300" dirty="0" err="1"/>
              <a:t>kiểu</a:t>
            </a:r>
            <a:r>
              <a:rPr lang="en-US" sz="1300" dirty="0"/>
              <a:t> </a:t>
            </a:r>
            <a:r>
              <a:rPr lang="en-US" sz="1300" dirty="0" err="1"/>
              <a:t>gien</a:t>
            </a:r>
            <a:r>
              <a:rPr lang="en-US" sz="1300" dirty="0"/>
              <a:t> </a:t>
            </a:r>
            <a:r>
              <a:rPr lang="en-US" sz="1300" dirty="0" err="1"/>
              <a:t>là</a:t>
            </a:r>
            <a:r>
              <a:rPr lang="en-US" sz="1300" dirty="0"/>
              <a:t> </a:t>
            </a:r>
            <a:r>
              <a:rPr lang="en-US" sz="1300" dirty="0" err="1"/>
              <a:t>đồng</a:t>
            </a:r>
            <a:r>
              <a:rPr lang="en-US" sz="1300" dirty="0"/>
              <a:t> </a:t>
            </a:r>
            <a:r>
              <a:rPr lang="en-US" sz="1300" dirty="0" err="1"/>
              <a:t>hợp</a:t>
            </a:r>
            <a:r>
              <a:rPr lang="en-US" sz="1300" dirty="0"/>
              <a:t> </a:t>
            </a:r>
            <a:r>
              <a:rPr lang="en-US" sz="1300" dirty="0" err="1"/>
              <a:t>allelle</a:t>
            </a:r>
            <a:r>
              <a:rPr lang="en-US" sz="1300" dirty="0"/>
              <a:t> </a:t>
            </a:r>
            <a:r>
              <a:rPr lang="en-US" sz="1300" dirty="0" err="1"/>
              <a:t>đột</a:t>
            </a:r>
            <a:r>
              <a:rPr lang="en-US" sz="1300" dirty="0"/>
              <a:t> </a:t>
            </a:r>
            <a:r>
              <a:rPr lang="en-US" sz="1300" dirty="0" err="1"/>
              <a:t>biến</a:t>
            </a:r>
            <a:r>
              <a:rPr lang="en-US" sz="1300" dirty="0"/>
              <a:t>. </a:t>
            </a:r>
            <a:r>
              <a:rPr lang="en-US" sz="1300" dirty="0" err="1"/>
              <a:t>Các</a:t>
            </a:r>
            <a:r>
              <a:rPr lang="en-US" sz="1300" dirty="0"/>
              <a:t> con </a:t>
            </a:r>
            <a:r>
              <a:rPr lang="en-US" sz="1300" dirty="0" err="1"/>
              <a:t>của</a:t>
            </a:r>
            <a:r>
              <a:rPr lang="en-US" sz="1300" dirty="0"/>
              <a:t> </a:t>
            </a:r>
            <a:r>
              <a:rPr lang="en-US" sz="1300" dirty="0" err="1"/>
              <a:t>người</a:t>
            </a:r>
            <a:r>
              <a:rPr lang="en-US" sz="1300" dirty="0"/>
              <a:t> </a:t>
            </a:r>
            <a:r>
              <a:rPr lang="en-US" sz="1300" dirty="0" err="1"/>
              <a:t>này</a:t>
            </a:r>
            <a:r>
              <a:rPr lang="en-US" sz="1300" dirty="0"/>
              <a:t> </a:t>
            </a:r>
            <a:r>
              <a:rPr lang="en-US" sz="1300" dirty="0" err="1"/>
              <a:t>chắc</a:t>
            </a:r>
            <a:r>
              <a:rPr lang="en-US" sz="1300" dirty="0"/>
              <a:t> </a:t>
            </a:r>
            <a:r>
              <a:rPr lang="en-US" sz="1300" dirty="0" err="1"/>
              <a:t>chắn</a:t>
            </a:r>
            <a:r>
              <a:rPr lang="en-US" sz="1300" dirty="0"/>
              <a:t> </a:t>
            </a:r>
            <a:r>
              <a:rPr lang="en-US" sz="1300" dirty="0" err="1"/>
              <a:t>nhận</a:t>
            </a:r>
            <a:r>
              <a:rPr lang="en-US" sz="1300" dirty="0"/>
              <a:t> </a:t>
            </a:r>
            <a:r>
              <a:rPr lang="en-US" sz="1300" dirty="0" err="1"/>
              <a:t>được</a:t>
            </a:r>
            <a:r>
              <a:rPr lang="en-US" sz="1300" dirty="0"/>
              <a:t> </a:t>
            </a:r>
            <a:r>
              <a:rPr lang="en-US" sz="1300" dirty="0" err="1"/>
              <a:t>một</a:t>
            </a:r>
            <a:r>
              <a:rPr lang="en-US" sz="1300" dirty="0"/>
              <a:t> </a:t>
            </a:r>
            <a:r>
              <a:rPr lang="en-US" sz="1300" dirty="0" err="1"/>
              <a:t>allelle</a:t>
            </a:r>
            <a:r>
              <a:rPr lang="en-US" sz="1300" dirty="0"/>
              <a:t> </a:t>
            </a:r>
            <a:r>
              <a:rPr lang="en-US" sz="1300" dirty="0" err="1"/>
              <a:t>đột</a:t>
            </a:r>
            <a:r>
              <a:rPr lang="en-US" sz="1300" dirty="0"/>
              <a:t> </a:t>
            </a:r>
            <a:r>
              <a:rPr lang="en-US" sz="1300" dirty="0" err="1"/>
              <a:t>biến</a:t>
            </a:r>
            <a:r>
              <a:rPr lang="en-US" sz="1300" dirty="0"/>
              <a:t>. </a:t>
            </a:r>
            <a:r>
              <a:rPr lang="en-US" sz="1300" dirty="0" err="1"/>
              <a:t>Các</a:t>
            </a:r>
            <a:r>
              <a:rPr lang="en-US" sz="1300" dirty="0"/>
              <a:t> con </a:t>
            </a:r>
            <a:r>
              <a:rPr lang="en-US" sz="1300" dirty="0" err="1"/>
              <a:t>có</a:t>
            </a:r>
            <a:r>
              <a:rPr lang="en-US" sz="1300" dirty="0"/>
              <a:t> </a:t>
            </a:r>
            <a:r>
              <a:rPr lang="en-US" sz="1300" dirty="0" err="1"/>
              <a:t>mắc</a:t>
            </a:r>
            <a:r>
              <a:rPr lang="en-US" sz="1300" dirty="0"/>
              <a:t> </a:t>
            </a:r>
            <a:r>
              <a:rPr lang="en-US" sz="1300" dirty="0" err="1"/>
              <a:t>bệnh</a:t>
            </a:r>
            <a:r>
              <a:rPr lang="en-US" sz="1300" dirty="0"/>
              <a:t> hay </a:t>
            </a:r>
            <a:r>
              <a:rPr lang="en-US" sz="1300" dirty="0" err="1"/>
              <a:t>chỉ</a:t>
            </a:r>
            <a:r>
              <a:rPr lang="en-US" sz="1300" dirty="0"/>
              <a:t> </a:t>
            </a:r>
            <a:r>
              <a:rPr lang="en-US" sz="1300" dirty="0" err="1"/>
              <a:t>là</a:t>
            </a:r>
            <a:r>
              <a:rPr lang="en-US" sz="1300" dirty="0"/>
              <a:t> </a:t>
            </a:r>
            <a:r>
              <a:rPr lang="en-US" sz="1300" dirty="0" err="1"/>
              <a:t>người</a:t>
            </a:r>
            <a:r>
              <a:rPr lang="en-US" sz="1300" dirty="0"/>
              <a:t> </a:t>
            </a:r>
            <a:r>
              <a:rPr lang="en-US" sz="1300" dirty="0" err="1"/>
              <a:t>lành</a:t>
            </a:r>
            <a:r>
              <a:rPr lang="en-US" sz="1300" dirty="0"/>
              <a:t> </a:t>
            </a:r>
            <a:r>
              <a:rPr lang="en-US" sz="1300" dirty="0" err="1"/>
              <a:t>mang</a:t>
            </a:r>
            <a:r>
              <a:rPr lang="en-US" sz="1300" dirty="0"/>
              <a:t> </a:t>
            </a:r>
            <a:r>
              <a:rPr lang="en-US" sz="1300" dirty="0" err="1"/>
              <a:t>gien</a:t>
            </a:r>
            <a:r>
              <a:rPr lang="en-US" sz="1300" dirty="0"/>
              <a:t> </a:t>
            </a:r>
            <a:r>
              <a:rPr lang="en-US" sz="1300" dirty="0" err="1"/>
              <a:t>bệnh</a:t>
            </a:r>
            <a:r>
              <a:rPr lang="en-US" sz="1300" dirty="0"/>
              <a:t> </a:t>
            </a:r>
            <a:r>
              <a:rPr lang="en-US" sz="1300" dirty="0" err="1"/>
              <a:t>tùy</a:t>
            </a:r>
            <a:r>
              <a:rPr lang="en-US" sz="1300" dirty="0"/>
              <a:t> </a:t>
            </a:r>
            <a:r>
              <a:rPr lang="en-US" sz="1300" dirty="0" err="1"/>
              <a:t>thuộc</a:t>
            </a:r>
            <a:r>
              <a:rPr lang="en-US" sz="1300" dirty="0"/>
              <a:t> </a:t>
            </a:r>
            <a:r>
              <a:rPr lang="en-US" sz="1300" dirty="0" err="1"/>
              <a:t>vào</a:t>
            </a:r>
            <a:r>
              <a:rPr lang="en-US" sz="1300" dirty="0"/>
              <a:t> </a:t>
            </a:r>
            <a:r>
              <a:rPr lang="en-US" sz="1300" dirty="0" err="1"/>
              <a:t>kiểu</a:t>
            </a:r>
            <a:r>
              <a:rPr lang="en-US" sz="1300" dirty="0"/>
              <a:t> </a:t>
            </a:r>
            <a:r>
              <a:rPr lang="en-US" sz="1300" dirty="0" err="1"/>
              <a:t>gien</a:t>
            </a:r>
            <a:r>
              <a:rPr lang="en-US" sz="1300" dirty="0"/>
              <a:t> </a:t>
            </a:r>
            <a:r>
              <a:rPr lang="en-US" sz="1300" dirty="0" err="1"/>
              <a:t>của</a:t>
            </a:r>
            <a:r>
              <a:rPr lang="en-US" sz="1300" dirty="0"/>
              <a:t> </a:t>
            </a:r>
            <a:r>
              <a:rPr lang="en-US" sz="1300" dirty="0" err="1"/>
              <a:t>người</a:t>
            </a:r>
            <a:r>
              <a:rPr lang="en-US" sz="1300" dirty="0"/>
              <a:t> cha </a:t>
            </a:r>
            <a:r>
              <a:rPr lang="en-US" sz="1300" dirty="0" err="1"/>
              <a:t>hoặc</a:t>
            </a:r>
            <a:r>
              <a:rPr lang="en-US" sz="1300" dirty="0"/>
              <a:t> </a:t>
            </a:r>
            <a:r>
              <a:rPr lang="en-US" sz="1300" dirty="0" err="1"/>
              <a:t>mẹ</a:t>
            </a:r>
            <a:r>
              <a:rPr lang="en-US" sz="1300" dirty="0"/>
              <a:t> </a:t>
            </a:r>
            <a:r>
              <a:rPr lang="en-US" sz="1300" dirty="0" err="1"/>
              <a:t>còn</a:t>
            </a:r>
            <a:r>
              <a:rPr lang="en-US" sz="1300" dirty="0"/>
              <a:t> </a:t>
            </a:r>
            <a:r>
              <a:rPr lang="en-US" sz="1300" dirty="0" err="1"/>
              <a:t>lại</a:t>
            </a:r>
            <a:r>
              <a:rPr lang="en-US" sz="1300" dirty="0"/>
              <a:t>.</a:t>
            </a:r>
          </a:p>
          <a:p>
            <a:r>
              <a:rPr lang="en-US" sz="1300" dirty="0" err="1"/>
              <a:t>Khả</a:t>
            </a:r>
            <a:r>
              <a:rPr lang="en-US" sz="1300" dirty="0"/>
              <a:t> </a:t>
            </a:r>
            <a:r>
              <a:rPr lang="en-US" sz="1300" dirty="0" err="1"/>
              <a:t>năng</a:t>
            </a:r>
            <a:r>
              <a:rPr lang="en-US" sz="1300" dirty="0"/>
              <a:t> </a:t>
            </a:r>
            <a:r>
              <a:rPr lang="en-US" sz="1300" dirty="0" err="1"/>
              <a:t>một</a:t>
            </a:r>
            <a:r>
              <a:rPr lang="en-US" sz="1300" dirty="0"/>
              <a:t> </a:t>
            </a:r>
            <a:r>
              <a:rPr lang="en-US" sz="1300" dirty="0" err="1"/>
              <a:t>người</a:t>
            </a:r>
            <a:r>
              <a:rPr lang="en-US" sz="1300" dirty="0"/>
              <a:t> </a:t>
            </a:r>
            <a:r>
              <a:rPr lang="en-US" sz="1300" dirty="0" err="1"/>
              <a:t>bệnh</a:t>
            </a:r>
            <a:r>
              <a:rPr lang="en-US" sz="1300" dirty="0"/>
              <a:t> </a:t>
            </a:r>
            <a:r>
              <a:rPr lang="en-US" sz="1300" dirty="0" err="1"/>
              <a:t>kết</a:t>
            </a:r>
            <a:r>
              <a:rPr lang="en-US" sz="1300" dirty="0"/>
              <a:t> </a:t>
            </a:r>
            <a:r>
              <a:rPr lang="en-US" sz="1300" dirty="0" err="1"/>
              <a:t>hôn</a:t>
            </a:r>
            <a:r>
              <a:rPr lang="en-US" sz="1300" dirty="0"/>
              <a:t> </a:t>
            </a:r>
            <a:r>
              <a:rPr lang="en-US" sz="1300" dirty="0" err="1"/>
              <a:t>ngẫu</a:t>
            </a:r>
            <a:r>
              <a:rPr lang="en-US" sz="1300" dirty="0"/>
              <a:t> </a:t>
            </a:r>
            <a:r>
              <a:rPr lang="en-US" sz="1300" dirty="0" err="1"/>
              <a:t>nhiên</a:t>
            </a:r>
            <a:r>
              <a:rPr lang="en-US" sz="1300" dirty="0"/>
              <a:t> và </a:t>
            </a:r>
            <a:r>
              <a:rPr lang="en-US" sz="1300" dirty="0" err="1"/>
              <a:t>gặp</a:t>
            </a:r>
            <a:r>
              <a:rPr lang="en-US" sz="1300" dirty="0"/>
              <a:t> </a:t>
            </a:r>
            <a:r>
              <a:rPr lang="en-US" sz="1300" dirty="0" err="1"/>
              <a:t>một</a:t>
            </a:r>
            <a:r>
              <a:rPr lang="en-US" sz="1300" dirty="0"/>
              <a:t> </a:t>
            </a:r>
            <a:r>
              <a:rPr lang="en-US" sz="1300" dirty="0" err="1"/>
              <a:t>người</a:t>
            </a:r>
            <a:r>
              <a:rPr lang="en-US" sz="1300" dirty="0"/>
              <a:t> </a:t>
            </a:r>
            <a:r>
              <a:rPr lang="en-US" sz="1300" dirty="0" err="1"/>
              <a:t>lành</a:t>
            </a:r>
            <a:r>
              <a:rPr lang="en-US" sz="1300" dirty="0"/>
              <a:t> </a:t>
            </a:r>
            <a:r>
              <a:rPr lang="en-US" sz="1300" dirty="0" err="1"/>
              <a:t>mang</a:t>
            </a:r>
            <a:r>
              <a:rPr lang="en-US" sz="1300" dirty="0"/>
              <a:t> </a:t>
            </a:r>
            <a:r>
              <a:rPr lang="en-US" sz="1300" dirty="0" err="1"/>
              <a:t>gien</a:t>
            </a:r>
            <a:r>
              <a:rPr lang="en-US" sz="1300" dirty="0"/>
              <a:t> </a:t>
            </a:r>
            <a:r>
              <a:rPr lang="en-US" sz="1300" dirty="0" err="1"/>
              <a:t>bệnh</a:t>
            </a:r>
            <a:r>
              <a:rPr lang="en-US" sz="1300" dirty="0"/>
              <a:t>, </a:t>
            </a:r>
            <a:r>
              <a:rPr lang="en-US" sz="1300" dirty="0" err="1"/>
              <a:t>hoặc</a:t>
            </a:r>
            <a:r>
              <a:rPr lang="en-US" sz="1300" dirty="0"/>
              <a:t> </a:t>
            </a:r>
            <a:r>
              <a:rPr lang="en-US" sz="1300" dirty="0" err="1"/>
              <a:t>khả</a:t>
            </a:r>
            <a:r>
              <a:rPr lang="en-US" sz="1300" dirty="0"/>
              <a:t> </a:t>
            </a:r>
            <a:r>
              <a:rPr lang="en-US" sz="1300" dirty="0" err="1"/>
              <a:t>năng</a:t>
            </a:r>
            <a:r>
              <a:rPr lang="en-US" sz="1300" dirty="0"/>
              <a:t> </a:t>
            </a:r>
            <a:r>
              <a:rPr lang="en-US" sz="1300" dirty="0" err="1"/>
              <a:t>hai</a:t>
            </a:r>
            <a:r>
              <a:rPr lang="en-US" sz="1300" dirty="0"/>
              <a:t> </a:t>
            </a:r>
            <a:r>
              <a:rPr lang="en-US" sz="1300" dirty="0" err="1"/>
              <a:t>người</a:t>
            </a:r>
            <a:r>
              <a:rPr lang="en-US" sz="1300" dirty="0"/>
              <a:t> </a:t>
            </a:r>
            <a:r>
              <a:rPr lang="en-US" sz="1300" dirty="0" err="1"/>
              <a:t>lành</a:t>
            </a:r>
            <a:r>
              <a:rPr lang="en-US" sz="1300" dirty="0"/>
              <a:t> </a:t>
            </a:r>
            <a:r>
              <a:rPr lang="en-US" sz="1300" dirty="0" err="1"/>
              <a:t>mang</a:t>
            </a:r>
            <a:r>
              <a:rPr lang="en-US" sz="1300" dirty="0"/>
              <a:t> </a:t>
            </a:r>
            <a:r>
              <a:rPr lang="en-US" sz="1300" dirty="0" err="1"/>
              <a:t>gien</a:t>
            </a:r>
            <a:r>
              <a:rPr lang="en-US" sz="1300" dirty="0"/>
              <a:t> </a:t>
            </a:r>
            <a:r>
              <a:rPr lang="en-US" sz="1300" dirty="0" err="1"/>
              <a:t>bệnh</a:t>
            </a:r>
            <a:r>
              <a:rPr lang="en-US" sz="1300" dirty="0"/>
              <a:t> </a:t>
            </a:r>
            <a:r>
              <a:rPr lang="en-US" sz="1300" dirty="0" err="1"/>
              <a:t>kết</a:t>
            </a:r>
            <a:r>
              <a:rPr lang="en-US" sz="1300" dirty="0"/>
              <a:t> </a:t>
            </a:r>
            <a:r>
              <a:rPr lang="en-US" sz="1300" dirty="0" err="1"/>
              <a:t>hôn</a:t>
            </a:r>
            <a:r>
              <a:rPr lang="en-US" sz="1300" dirty="0"/>
              <a:t> </a:t>
            </a:r>
            <a:r>
              <a:rPr lang="en-US" sz="1300" dirty="0" err="1"/>
              <a:t>với</a:t>
            </a:r>
            <a:r>
              <a:rPr lang="en-US" sz="1300" dirty="0"/>
              <a:t> </a:t>
            </a:r>
            <a:r>
              <a:rPr lang="en-US" sz="1300" dirty="0" err="1"/>
              <a:t>nhau</a:t>
            </a:r>
            <a:r>
              <a:rPr lang="en-US" sz="1300" dirty="0"/>
              <a:t>... </a:t>
            </a:r>
            <a:r>
              <a:rPr lang="en-US" sz="1300" dirty="0" err="1"/>
              <a:t>sẽ</a:t>
            </a:r>
            <a:r>
              <a:rPr lang="en-US" sz="1300" dirty="0"/>
              <a:t> </a:t>
            </a:r>
            <a:r>
              <a:rPr lang="en-US" sz="1300" dirty="0" err="1"/>
              <a:t>được</a:t>
            </a:r>
            <a:r>
              <a:rPr lang="en-US" sz="1300" dirty="0"/>
              <a:t> </a:t>
            </a:r>
            <a:r>
              <a:rPr lang="en-US" sz="1300" dirty="0" err="1"/>
              <a:t>giới</a:t>
            </a:r>
            <a:r>
              <a:rPr lang="en-US" sz="1300" dirty="0"/>
              <a:t> </a:t>
            </a:r>
            <a:r>
              <a:rPr lang="en-US" sz="1300" dirty="0" err="1"/>
              <a:t>thiệu</a:t>
            </a:r>
            <a:r>
              <a:rPr lang="en-US" sz="1300" dirty="0"/>
              <a:t> </a:t>
            </a:r>
            <a:r>
              <a:rPr lang="en-US" sz="1300" dirty="0" err="1"/>
              <a:t>trong</a:t>
            </a:r>
            <a:r>
              <a:rPr lang="en-US" sz="1300" dirty="0"/>
              <a:t> </a:t>
            </a:r>
            <a:r>
              <a:rPr lang="en-US" sz="1300" dirty="0" err="1"/>
              <a:t>bài</a:t>
            </a:r>
            <a:r>
              <a:rPr lang="en-US" sz="1300" dirty="0"/>
              <a:t> Di </a:t>
            </a:r>
            <a:r>
              <a:rPr lang="en-US" sz="1300" dirty="0" err="1"/>
              <a:t>truyền</a:t>
            </a:r>
            <a:r>
              <a:rPr lang="en-US" sz="1300" dirty="0"/>
              <a:t> </a:t>
            </a:r>
            <a:r>
              <a:rPr lang="en-US" sz="1300" dirty="0" err="1"/>
              <a:t>học</a:t>
            </a:r>
            <a:r>
              <a:rPr lang="en-US" sz="1300" dirty="0"/>
              <a:t> </a:t>
            </a:r>
            <a:r>
              <a:rPr lang="en-US" sz="1300" dirty="0" err="1"/>
              <a:t>quần</a:t>
            </a:r>
            <a:r>
              <a:rPr lang="en-US" sz="1300" dirty="0"/>
              <a:t> </a:t>
            </a:r>
            <a:r>
              <a:rPr lang="en-US" sz="1300" dirty="0" err="1"/>
              <a:t>thể</a:t>
            </a:r>
            <a:r>
              <a:rPr lang="en-US" sz="1300" dirty="0"/>
              <a:t>.</a:t>
            </a:r>
          </a:p>
          <a:p>
            <a:endParaRPr lang="en-US" dirty="0"/>
          </a:p>
        </p:txBody>
      </p:sp>
      <p:sp>
        <p:nvSpPr>
          <p:cNvPr id="4" name="Slide Number Placeholder 3"/>
          <p:cNvSpPr>
            <a:spLocks noGrp="1"/>
          </p:cNvSpPr>
          <p:nvPr>
            <p:ph type="sldNum" sz="quarter" idx="10"/>
          </p:nvPr>
        </p:nvSpPr>
        <p:spPr/>
        <p:txBody>
          <a:bodyPr/>
          <a:lstStyle/>
          <a:p>
            <a:fld id="{A086A00B-3905-4961-B116-93B66E6E521F}" type="slidenum">
              <a:rPr lang="en-US" smtClean="0"/>
              <a:pPr/>
              <a:t>29</a:t>
            </a:fld>
            <a:endParaRPr lang="en-US"/>
          </a:p>
        </p:txBody>
      </p:sp>
    </p:spTree>
    <p:extLst>
      <p:ext uri="{BB962C8B-B14F-4D97-AF65-F5344CB8AC3E}">
        <p14:creationId xmlns:p14="http://schemas.microsoft.com/office/powerpoint/2010/main" val="22822762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US" sz="1300" b="1" i="1" dirty="0" err="1"/>
              <a:t>Đặc</a:t>
            </a:r>
            <a:r>
              <a:rPr lang="en-US" sz="1300" b="1" i="1" dirty="0"/>
              <a:t> </a:t>
            </a:r>
            <a:r>
              <a:rPr lang="en-US" sz="1300" b="1" i="1" dirty="0" err="1"/>
              <a:t>điểm</a:t>
            </a:r>
            <a:endParaRPr lang="en-US" sz="1300" b="1" i="1" dirty="0"/>
          </a:p>
          <a:p>
            <a:r>
              <a:rPr lang="en-US" sz="1300" dirty="0"/>
              <a:t>- Di </a:t>
            </a:r>
            <a:r>
              <a:rPr lang="en-US" sz="1300" dirty="0" err="1"/>
              <a:t>truyền</a:t>
            </a:r>
            <a:r>
              <a:rPr lang="en-US" sz="1300" dirty="0"/>
              <a:t> </a:t>
            </a:r>
            <a:r>
              <a:rPr lang="en-US" sz="1300" dirty="0" err="1"/>
              <a:t>trội</a:t>
            </a:r>
            <a:r>
              <a:rPr lang="en-US" sz="1300" dirty="0"/>
              <a:t> </a:t>
            </a:r>
            <a:r>
              <a:rPr lang="en-US" sz="1300" dirty="0" err="1"/>
              <a:t>liên</a:t>
            </a:r>
            <a:r>
              <a:rPr lang="en-US" sz="1300" dirty="0"/>
              <a:t> </a:t>
            </a:r>
            <a:r>
              <a:rPr lang="en-US" sz="1300" dirty="0" err="1"/>
              <a:t>kết</a:t>
            </a:r>
            <a:r>
              <a:rPr lang="en-US" sz="1300" dirty="0"/>
              <a:t> NST X </a:t>
            </a:r>
            <a:r>
              <a:rPr lang="en-US" sz="1300" dirty="0" err="1"/>
              <a:t>là</a:t>
            </a:r>
            <a:r>
              <a:rPr lang="en-US" sz="1300" dirty="0"/>
              <a:t> </a:t>
            </a:r>
            <a:r>
              <a:rPr lang="en-US" sz="1300" dirty="0" err="1"/>
              <a:t>hiện</a:t>
            </a:r>
            <a:r>
              <a:rPr lang="en-US" sz="1300" dirty="0"/>
              <a:t> </a:t>
            </a:r>
            <a:r>
              <a:rPr lang="en-US" sz="1300" dirty="0" err="1"/>
              <a:t>tượng</a:t>
            </a:r>
            <a:r>
              <a:rPr lang="en-US" sz="1300" dirty="0"/>
              <a:t> </a:t>
            </a:r>
            <a:r>
              <a:rPr lang="en-US" sz="1300" dirty="0" err="1"/>
              <a:t>bệnh</a:t>
            </a:r>
            <a:r>
              <a:rPr lang="en-US" sz="1300" dirty="0"/>
              <a:t> </a:t>
            </a:r>
            <a:r>
              <a:rPr lang="en-US" sz="1300" dirty="0" err="1"/>
              <a:t>lý</a:t>
            </a:r>
            <a:r>
              <a:rPr lang="en-US" sz="1300" dirty="0"/>
              <a:t> do </a:t>
            </a:r>
            <a:r>
              <a:rPr lang="en-US" sz="1300" dirty="0" err="1"/>
              <a:t>đột</a:t>
            </a:r>
            <a:r>
              <a:rPr lang="en-US" sz="1300" dirty="0"/>
              <a:t> </a:t>
            </a:r>
            <a:r>
              <a:rPr lang="en-US" sz="1300" dirty="0" err="1"/>
              <a:t>biến</a:t>
            </a:r>
            <a:r>
              <a:rPr lang="en-US" sz="1300" dirty="0"/>
              <a:t> </a:t>
            </a:r>
            <a:r>
              <a:rPr lang="en-US" sz="1300" dirty="0" err="1"/>
              <a:t>gien</a:t>
            </a:r>
            <a:r>
              <a:rPr lang="en-US" sz="1300" dirty="0"/>
              <a:t> </a:t>
            </a:r>
            <a:r>
              <a:rPr lang="en-US" sz="1300" dirty="0" err="1"/>
              <a:t>nằm</a:t>
            </a:r>
            <a:r>
              <a:rPr lang="en-US" sz="1300" dirty="0"/>
              <a:t> </a:t>
            </a:r>
            <a:r>
              <a:rPr lang="en-US" sz="1300" dirty="0" err="1"/>
              <a:t>trên</a:t>
            </a:r>
            <a:r>
              <a:rPr lang="en-US" sz="1300" dirty="0"/>
              <a:t> NST X</a:t>
            </a:r>
          </a:p>
          <a:p>
            <a:pPr lvl="0"/>
            <a:r>
              <a:rPr lang="en-US" sz="1300" dirty="0"/>
              <a:t>- </a:t>
            </a:r>
            <a:r>
              <a:rPr lang="en-US" sz="1300" dirty="0" err="1"/>
              <a:t>Cá</a:t>
            </a:r>
            <a:r>
              <a:rPr lang="en-US" sz="1300" dirty="0"/>
              <a:t> </a:t>
            </a:r>
            <a:r>
              <a:rPr lang="en-US" sz="1300" dirty="0" err="1"/>
              <a:t>thể</a:t>
            </a:r>
            <a:r>
              <a:rPr lang="en-US" sz="1300" dirty="0"/>
              <a:t> </a:t>
            </a:r>
            <a:r>
              <a:rPr lang="en-US" sz="1300" dirty="0" err="1"/>
              <a:t>nam</a:t>
            </a:r>
            <a:r>
              <a:rPr lang="en-US" sz="1300" dirty="0"/>
              <a:t> </a:t>
            </a:r>
            <a:r>
              <a:rPr lang="en-US" sz="1300" dirty="0" err="1"/>
              <a:t>mang</a:t>
            </a:r>
            <a:r>
              <a:rPr lang="en-US" sz="1300" dirty="0"/>
              <a:t> </a:t>
            </a:r>
            <a:r>
              <a:rPr lang="en-US" sz="1300" dirty="0" err="1"/>
              <a:t>allelle</a:t>
            </a:r>
            <a:r>
              <a:rPr lang="en-US" sz="1300" dirty="0"/>
              <a:t> </a:t>
            </a:r>
            <a:r>
              <a:rPr lang="en-US" sz="1300" dirty="0" err="1"/>
              <a:t>đột</a:t>
            </a:r>
            <a:r>
              <a:rPr lang="en-US" sz="1300" dirty="0"/>
              <a:t> </a:t>
            </a:r>
            <a:r>
              <a:rPr lang="en-US" sz="1300" dirty="0" err="1"/>
              <a:t>biến</a:t>
            </a:r>
            <a:r>
              <a:rPr lang="en-US" sz="1300" dirty="0"/>
              <a:t> </a:t>
            </a:r>
            <a:r>
              <a:rPr lang="en-US" sz="1300" dirty="0" err="1"/>
              <a:t>từ</a:t>
            </a:r>
            <a:r>
              <a:rPr lang="en-US" sz="1300" dirty="0"/>
              <a:t> </a:t>
            </a:r>
            <a:r>
              <a:rPr lang="en-US" sz="1300" dirty="0" err="1"/>
              <a:t>mẹ</a:t>
            </a:r>
            <a:r>
              <a:rPr lang="en-US" sz="1300" dirty="0"/>
              <a:t> </a:t>
            </a:r>
            <a:r>
              <a:rPr lang="en-US" sz="1300" dirty="0" err="1"/>
              <a:t>chắc</a:t>
            </a:r>
            <a:r>
              <a:rPr lang="en-US" sz="1300" dirty="0"/>
              <a:t> </a:t>
            </a:r>
            <a:r>
              <a:rPr lang="en-US" sz="1300" dirty="0" err="1"/>
              <a:t>chắn</a:t>
            </a:r>
            <a:r>
              <a:rPr lang="en-US" sz="1300" dirty="0"/>
              <a:t> </a:t>
            </a:r>
            <a:r>
              <a:rPr lang="en-US" sz="1300" dirty="0" err="1"/>
              <a:t>biểu</a:t>
            </a:r>
            <a:r>
              <a:rPr lang="en-US" sz="1300" dirty="0"/>
              <a:t> </a:t>
            </a:r>
            <a:r>
              <a:rPr lang="en-US" sz="1300" dirty="0" err="1"/>
              <a:t>hiện</a:t>
            </a:r>
            <a:r>
              <a:rPr lang="en-US" sz="1300" dirty="0"/>
              <a:t> </a:t>
            </a:r>
            <a:r>
              <a:rPr lang="en-US" sz="1300" dirty="0" err="1"/>
              <a:t>bệnh</a:t>
            </a:r>
            <a:endParaRPr lang="en-US" sz="1300" dirty="0"/>
          </a:p>
          <a:p>
            <a:pPr lvl="0"/>
            <a:r>
              <a:rPr lang="en-US" sz="1300" dirty="0"/>
              <a:t>- </a:t>
            </a:r>
            <a:r>
              <a:rPr lang="en-US" sz="1300" dirty="0" err="1"/>
              <a:t>Các</a:t>
            </a:r>
            <a:r>
              <a:rPr lang="en-US" sz="1300" dirty="0"/>
              <a:t> </a:t>
            </a:r>
            <a:r>
              <a:rPr lang="en-US" sz="1300" dirty="0" err="1"/>
              <a:t>thể</a:t>
            </a:r>
            <a:r>
              <a:rPr lang="en-US" sz="1300" dirty="0"/>
              <a:t> </a:t>
            </a:r>
            <a:r>
              <a:rPr lang="en-US" sz="1300" dirty="0" err="1"/>
              <a:t>nữ</a:t>
            </a:r>
            <a:r>
              <a:rPr lang="en-US" sz="1300" dirty="0"/>
              <a:t> </a:t>
            </a:r>
            <a:r>
              <a:rPr lang="en-US" sz="1300" dirty="0" err="1"/>
              <a:t>dù</a:t>
            </a:r>
            <a:r>
              <a:rPr lang="en-US" sz="1300" dirty="0"/>
              <a:t> </a:t>
            </a:r>
            <a:r>
              <a:rPr lang="en-US" sz="1300" dirty="0" err="1"/>
              <a:t>chỉ</a:t>
            </a:r>
            <a:r>
              <a:rPr lang="en-US" sz="1300" dirty="0"/>
              <a:t> </a:t>
            </a:r>
            <a:r>
              <a:rPr lang="en-US" sz="1300" dirty="0" err="1"/>
              <a:t>mang</a:t>
            </a:r>
            <a:r>
              <a:rPr lang="en-US" sz="1300" dirty="0"/>
              <a:t> </a:t>
            </a:r>
            <a:r>
              <a:rPr lang="en-US" sz="1300" dirty="0" err="1"/>
              <a:t>một</a:t>
            </a:r>
            <a:r>
              <a:rPr lang="en-US" sz="1300" dirty="0"/>
              <a:t> </a:t>
            </a:r>
            <a:r>
              <a:rPr lang="en-US" sz="1300" dirty="0" err="1"/>
              <a:t>allelle</a:t>
            </a:r>
            <a:r>
              <a:rPr lang="en-US" sz="1300" dirty="0"/>
              <a:t> </a:t>
            </a:r>
            <a:r>
              <a:rPr lang="en-US" sz="1300" dirty="0" err="1"/>
              <a:t>đột</a:t>
            </a:r>
            <a:r>
              <a:rPr lang="en-US" sz="1300" dirty="0"/>
              <a:t> </a:t>
            </a:r>
            <a:r>
              <a:rPr lang="en-US" sz="1300" dirty="0" err="1"/>
              <a:t>biến</a:t>
            </a:r>
            <a:r>
              <a:rPr lang="en-US" sz="1300" dirty="0"/>
              <a:t> </a:t>
            </a:r>
            <a:r>
              <a:rPr lang="en-US" sz="1300" dirty="0" err="1"/>
              <a:t>cũng</a:t>
            </a:r>
            <a:r>
              <a:rPr lang="en-US" sz="1300" dirty="0"/>
              <a:t> </a:t>
            </a:r>
            <a:r>
              <a:rPr lang="en-US" sz="1300" dirty="0" err="1"/>
              <a:t>luôn</a:t>
            </a:r>
            <a:r>
              <a:rPr lang="en-US" sz="1300" dirty="0"/>
              <a:t> </a:t>
            </a:r>
            <a:r>
              <a:rPr lang="en-US" sz="1300" dirty="0" err="1"/>
              <a:t>biểu</a:t>
            </a:r>
            <a:r>
              <a:rPr lang="en-US" sz="1300" dirty="0"/>
              <a:t> </a:t>
            </a:r>
            <a:r>
              <a:rPr lang="en-US" sz="1300" dirty="0" err="1"/>
              <a:t>hiện</a:t>
            </a:r>
            <a:r>
              <a:rPr lang="en-US" sz="1300" dirty="0"/>
              <a:t> </a:t>
            </a:r>
            <a:r>
              <a:rPr lang="en-US" sz="1300" dirty="0" err="1"/>
              <a:t>bệnh</a:t>
            </a:r>
            <a:endParaRPr lang="en-US" sz="1300" dirty="0"/>
          </a:p>
          <a:p>
            <a:r>
              <a:rPr lang="en-US" sz="1300" b="1" dirty="0" err="1"/>
              <a:t>Cây</a:t>
            </a:r>
            <a:r>
              <a:rPr lang="en-US" sz="1300" b="1" dirty="0"/>
              <a:t> </a:t>
            </a:r>
            <a:r>
              <a:rPr lang="en-US" sz="1300" b="1" dirty="0" err="1"/>
              <a:t>gia</a:t>
            </a:r>
            <a:r>
              <a:rPr lang="en-US" sz="1300" b="1" dirty="0"/>
              <a:t> </a:t>
            </a:r>
            <a:r>
              <a:rPr lang="en-US" sz="1300" b="1" dirty="0" err="1"/>
              <a:t>hệ</a:t>
            </a:r>
            <a:r>
              <a:rPr lang="en-US" sz="1300" b="1" dirty="0"/>
              <a:t> </a:t>
            </a:r>
            <a:r>
              <a:rPr lang="en-US" sz="1300" dirty="0" err="1"/>
              <a:t>không</a:t>
            </a:r>
            <a:r>
              <a:rPr lang="en-US" sz="1300" dirty="0"/>
              <a:t> </a:t>
            </a:r>
            <a:r>
              <a:rPr lang="en-US" sz="1300" dirty="0" err="1"/>
              <a:t>có</a:t>
            </a:r>
            <a:r>
              <a:rPr lang="en-US" sz="1300" dirty="0"/>
              <a:t> </a:t>
            </a:r>
            <a:r>
              <a:rPr lang="en-US" sz="1300" dirty="0" err="1"/>
              <a:t>dạng</a:t>
            </a:r>
            <a:r>
              <a:rPr lang="en-US" sz="1300" dirty="0"/>
              <a:t> </a:t>
            </a:r>
            <a:r>
              <a:rPr lang="en-US" sz="1300" dirty="0" err="1"/>
              <a:t>chéo</a:t>
            </a:r>
            <a:r>
              <a:rPr lang="en-US" sz="1300" dirty="0"/>
              <a:t> </a:t>
            </a:r>
            <a:r>
              <a:rPr lang="en-US" sz="1300" dirty="0" err="1"/>
              <a:t>như</a:t>
            </a:r>
            <a:r>
              <a:rPr lang="en-US" sz="1300" dirty="0"/>
              <a:t> </a:t>
            </a:r>
            <a:r>
              <a:rPr lang="en-US" sz="1300" dirty="0" err="1"/>
              <a:t>trường</a:t>
            </a:r>
            <a:r>
              <a:rPr lang="en-US" sz="1300" dirty="0"/>
              <a:t> </a:t>
            </a:r>
            <a:r>
              <a:rPr lang="en-US" sz="1300" dirty="0" err="1"/>
              <a:t>hợp</a:t>
            </a:r>
            <a:r>
              <a:rPr lang="en-US" sz="1300" dirty="0"/>
              <a:t> di </a:t>
            </a:r>
            <a:r>
              <a:rPr lang="en-US" sz="1300" dirty="0" err="1"/>
              <a:t>truyền</a:t>
            </a:r>
            <a:r>
              <a:rPr lang="en-US" sz="1300" dirty="0"/>
              <a:t> </a:t>
            </a:r>
            <a:r>
              <a:rPr lang="en-US" sz="1300" dirty="0" err="1"/>
              <a:t>lặn</a:t>
            </a:r>
            <a:r>
              <a:rPr lang="en-US" sz="1300" dirty="0"/>
              <a:t> </a:t>
            </a:r>
            <a:r>
              <a:rPr lang="en-US" sz="1300" dirty="0" err="1"/>
              <a:t>liên</a:t>
            </a:r>
            <a:r>
              <a:rPr lang="en-US" sz="1300" dirty="0"/>
              <a:t> </a:t>
            </a:r>
            <a:r>
              <a:rPr lang="en-US" sz="1300" dirty="0" err="1"/>
              <a:t>kết</a:t>
            </a:r>
            <a:r>
              <a:rPr lang="en-US" sz="1300" dirty="0"/>
              <a:t> NST X, </a:t>
            </a:r>
            <a:r>
              <a:rPr lang="en-US" sz="1300" dirty="0" err="1"/>
              <a:t>các</a:t>
            </a:r>
            <a:r>
              <a:rPr lang="en-US" sz="1300" dirty="0"/>
              <a:t> </a:t>
            </a:r>
            <a:r>
              <a:rPr lang="en-US" sz="1300" dirty="0" err="1"/>
              <a:t>thế</a:t>
            </a:r>
            <a:r>
              <a:rPr lang="en-US" sz="1300" dirty="0"/>
              <a:t> </a:t>
            </a:r>
            <a:r>
              <a:rPr lang="en-US" sz="1300" dirty="0" err="1"/>
              <a:t>hệ</a:t>
            </a:r>
            <a:r>
              <a:rPr lang="en-US" sz="1300" dirty="0"/>
              <a:t> </a:t>
            </a:r>
            <a:r>
              <a:rPr lang="en-US" sz="1300" dirty="0" err="1"/>
              <a:t>đều</a:t>
            </a:r>
            <a:r>
              <a:rPr lang="en-US" sz="1300" dirty="0"/>
              <a:t> </a:t>
            </a:r>
            <a:r>
              <a:rPr lang="en-US" sz="1300" dirty="0" err="1"/>
              <a:t>có</a:t>
            </a:r>
            <a:r>
              <a:rPr lang="en-US" sz="1300" dirty="0"/>
              <a:t> </a:t>
            </a:r>
            <a:r>
              <a:rPr lang="en-US" sz="1300" dirty="0" err="1"/>
              <a:t>người</a:t>
            </a:r>
            <a:r>
              <a:rPr lang="en-US" sz="1300" dirty="0"/>
              <a:t> </a:t>
            </a:r>
            <a:r>
              <a:rPr lang="en-US" sz="1300" dirty="0" err="1"/>
              <a:t>mắc</a:t>
            </a:r>
            <a:r>
              <a:rPr lang="en-US" sz="1300" dirty="0"/>
              <a:t> </a:t>
            </a:r>
            <a:r>
              <a:rPr lang="en-US" sz="1300" dirty="0" err="1"/>
              <a:t>bệnh</a:t>
            </a:r>
            <a:r>
              <a:rPr lang="en-US" sz="1300" dirty="0"/>
              <a:t> (</a:t>
            </a:r>
            <a:r>
              <a:rPr lang="en-US" sz="1300" dirty="0" err="1"/>
              <a:t>Hình</a:t>
            </a:r>
            <a:r>
              <a:rPr lang="en-US" sz="1300" dirty="0"/>
              <a:t> 30).</a:t>
            </a:r>
          </a:p>
          <a:p>
            <a:r>
              <a:rPr lang="fr-FR" sz="1300" dirty="0" err="1"/>
              <a:t>Hình</a:t>
            </a:r>
            <a:r>
              <a:rPr lang="fr-FR" sz="1300" dirty="0"/>
              <a:t> 30: </a:t>
            </a:r>
            <a:r>
              <a:rPr lang="fr-FR" sz="1300" dirty="0" err="1"/>
              <a:t>Cây</a:t>
            </a:r>
            <a:r>
              <a:rPr lang="fr-FR" sz="1300" dirty="0"/>
              <a:t> </a:t>
            </a:r>
            <a:r>
              <a:rPr lang="fr-FR" sz="1300" dirty="0" err="1"/>
              <a:t>gia</a:t>
            </a:r>
            <a:r>
              <a:rPr lang="fr-FR" sz="1300" dirty="0"/>
              <a:t> </a:t>
            </a:r>
            <a:r>
              <a:rPr lang="fr-FR" sz="1300" dirty="0" err="1"/>
              <a:t>hệ</a:t>
            </a:r>
            <a:r>
              <a:rPr lang="fr-FR" sz="1300" dirty="0"/>
              <a:t> </a:t>
            </a:r>
            <a:r>
              <a:rPr lang="fr-FR" sz="1300" dirty="0" err="1"/>
              <a:t>điển</a:t>
            </a:r>
            <a:r>
              <a:rPr lang="fr-FR" sz="1300" dirty="0"/>
              <a:t> </a:t>
            </a:r>
            <a:r>
              <a:rPr lang="fr-FR" sz="1300" dirty="0" err="1"/>
              <a:t>hình</a:t>
            </a:r>
            <a:r>
              <a:rPr lang="fr-FR" sz="1300" dirty="0"/>
              <a:t> </a:t>
            </a:r>
            <a:r>
              <a:rPr lang="fr-FR" sz="1300" dirty="0" err="1"/>
              <a:t>cho</a:t>
            </a:r>
            <a:r>
              <a:rPr lang="fr-FR" sz="1300" dirty="0"/>
              <a:t> </a:t>
            </a:r>
            <a:r>
              <a:rPr lang="fr-FR" sz="1300" dirty="0" err="1"/>
              <a:t>bệnh</a:t>
            </a:r>
            <a:r>
              <a:rPr lang="fr-FR" sz="1300" dirty="0"/>
              <a:t> </a:t>
            </a:r>
            <a:r>
              <a:rPr lang="fr-FR" sz="1300" dirty="0" err="1"/>
              <a:t>lý</a:t>
            </a:r>
            <a:r>
              <a:rPr lang="fr-FR" sz="1300" dirty="0"/>
              <a:t> di </a:t>
            </a:r>
            <a:r>
              <a:rPr lang="fr-FR" sz="1300" dirty="0" err="1"/>
              <a:t>truyền</a:t>
            </a:r>
            <a:r>
              <a:rPr lang="fr-FR" sz="1300" dirty="0"/>
              <a:t> </a:t>
            </a:r>
            <a:r>
              <a:rPr lang="fr-FR" sz="1300" dirty="0" err="1"/>
              <a:t>trội</a:t>
            </a:r>
            <a:r>
              <a:rPr lang="fr-FR" sz="1300" dirty="0"/>
              <a:t> </a:t>
            </a:r>
            <a:r>
              <a:rPr lang="fr-FR" sz="1300" dirty="0" err="1"/>
              <a:t>liên</a:t>
            </a:r>
            <a:r>
              <a:rPr lang="fr-FR" sz="1300" dirty="0"/>
              <a:t> </a:t>
            </a:r>
            <a:r>
              <a:rPr lang="fr-FR" sz="1300" dirty="0" err="1"/>
              <a:t>kết</a:t>
            </a:r>
            <a:r>
              <a:rPr lang="fr-FR" sz="1300" dirty="0"/>
              <a:t> NST X.</a:t>
            </a:r>
            <a:endParaRPr lang="en-US" sz="1300" dirty="0"/>
          </a:p>
          <a:p>
            <a:r>
              <a:rPr lang="en-US" sz="1300" b="1" i="1" dirty="0"/>
              <a:t> </a:t>
            </a:r>
          </a:p>
          <a:p>
            <a:pPr lvl="0" fontAlgn="base"/>
            <a:r>
              <a:rPr lang="en-US" sz="1300" b="1" i="1" dirty="0" err="1"/>
              <a:t>Nguy</a:t>
            </a:r>
            <a:r>
              <a:rPr lang="en-US" sz="1300" b="1" i="1" dirty="0"/>
              <a:t> </a:t>
            </a:r>
            <a:r>
              <a:rPr lang="en-US" sz="1300" b="1" i="1" dirty="0" err="1"/>
              <a:t>cơ</a:t>
            </a:r>
            <a:r>
              <a:rPr lang="en-US" sz="1300" b="1" i="1" dirty="0"/>
              <a:t> </a:t>
            </a:r>
            <a:r>
              <a:rPr lang="en-US" sz="1300" b="1" i="1" dirty="0" err="1"/>
              <a:t>sinh</a:t>
            </a:r>
            <a:r>
              <a:rPr lang="en-US" sz="1300" b="1" i="1" dirty="0"/>
              <a:t> con </a:t>
            </a:r>
            <a:r>
              <a:rPr lang="en-US" sz="1300" b="1" i="1" dirty="0" err="1"/>
              <a:t>mắc</a:t>
            </a:r>
            <a:r>
              <a:rPr lang="en-US" sz="1300" b="1" i="1" dirty="0"/>
              <a:t> </a:t>
            </a:r>
            <a:r>
              <a:rPr lang="en-US" sz="1300" b="1" i="1" dirty="0" err="1"/>
              <a:t>bệnh</a:t>
            </a:r>
            <a:r>
              <a:rPr lang="en-US" sz="1300" b="1" i="1" dirty="0"/>
              <a:t> (recurrence risk)</a:t>
            </a:r>
          </a:p>
          <a:p>
            <a:r>
              <a:rPr lang="en-US" sz="1300" dirty="0"/>
              <a:t>Cha </a:t>
            </a:r>
            <a:r>
              <a:rPr lang="en-US" sz="1300" dirty="0" err="1"/>
              <a:t>mắc</a:t>
            </a:r>
            <a:r>
              <a:rPr lang="en-US" sz="1300" dirty="0"/>
              <a:t> </a:t>
            </a:r>
            <a:r>
              <a:rPr lang="en-US" sz="1300" dirty="0" err="1"/>
              <a:t>bệnh</a:t>
            </a:r>
            <a:r>
              <a:rPr lang="en-US" sz="1300" dirty="0"/>
              <a:t> </a:t>
            </a:r>
            <a:r>
              <a:rPr lang="en-US" sz="1300" dirty="0" err="1"/>
              <a:t>truyền</a:t>
            </a:r>
            <a:r>
              <a:rPr lang="en-US" sz="1300" dirty="0"/>
              <a:t> </a:t>
            </a:r>
            <a:r>
              <a:rPr lang="en-US" sz="1300" dirty="0" err="1"/>
              <a:t>bệnh</a:t>
            </a:r>
            <a:r>
              <a:rPr lang="en-US" sz="1300" dirty="0"/>
              <a:t> </a:t>
            </a:r>
            <a:r>
              <a:rPr lang="en-US" sz="1300" dirty="0" err="1"/>
              <a:t>cho</a:t>
            </a:r>
            <a:r>
              <a:rPr lang="en-US" sz="1300" dirty="0"/>
              <a:t> 100% con </a:t>
            </a:r>
            <a:r>
              <a:rPr lang="en-US" sz="1300" dirty="0" err="1"/>
              <a:t>gái</a:t>
            </a:r>
            <a:r>
              <a:rPr lang="en-US" sz="1300" dirty="0"/>
              <a:t> (</a:t>
            </a:r>
            <a:r>
              <a:rPr lang="en-US" sz="1300" dirty="0" err="1"/>
              <a:t>vì</a:t>
            </a:r>
            <a:r>
              <a:rPr lang="en-US" sz="1300" dirty="0"/>
              <a:t> </a:t>
            </a:r>
            <a:r>
              <a:rPr lang="en-US" sz="1300" dirty="0" err="1"/>
              <a:t>luôn</a:t>
            </a:r>
            <a:r>
              <a:rPr lang="en-US" sz="1300" dirty="0"/>
              <a:t> </a:t>
            </a:r>
            <a:r>
              <a:rPr lang="en-US" sz="1300" dirty="0" err="1"/>
              <a:t>nhận</a:t>
            </a:r>
            <a:r>
              <a:rPr lang="en-US" sz="1300" dirty="0"/>
              <a:t> NST </a:t>
            </a:r>
            <a:r>
              <a:rPr lang="en-US" sz="1300" dirty="0" err="1"/>
              <a:t>mang</a:t>
            </a:r>
            <a:r>
              <a:rPr lang="en-US" sz="1300" dirty="0"/>
              <a:t> </a:t>
            </a:r>
            <a:r>
              <a:rPr lang="en-US" sz="1300" dirty="0" err="1"/>
              <a:t>allelle</a:t>
            </a:r>
            <a:r>
              <a:rPr lang="en-US" sz="1300" dirty="0"/>
              <a:t> </a:t>
            </a:r>
            <a:r>
              <a:rPr lang="en-US" sz="1300" dirty="0" err="1"/>
              <a:t>bệnh</a:t>
            </a:r>
            <a:r>
              <a:rPr lang="en-US" sz="1300" dirty="0"/>
              <a:t> </a:t>
            </a:r>
            <a:r>
              <a:rPr lang="en-US" sz="1300" dirty="0" err="1"/>
              <a:t>từ</a:t>
            </a:r>
            <a:r>
              <a:rPr lang="en-US" sz="1300" dirty="0"/>
              <a:t> cha), và </a:t>
            </a:r>
            <a:r>
              <a:rPr lang="en-US" sz="1300" dirty="0" err="1"/>
              <a:t>không</a:t>
            </a:r>
            <a:r>
              <a:rPr lang="en-US" sz="1300" dirty="0"/>
              <a:t> </a:t>
            </a:r>
            <a:r>
              <a:rPr lang="en-US" sz="1300" dirty="0" err="1"/>
              <a:t>truyền</a:t>
            </a:r>
            <a:r>
              <a:rPr lang="en-US" sz="1300" dirty="0"/>
              <a:t> </a:t>
            </a:r>
            <a:r>
              <a:rPr lang="en-US" sz="1300" dirty="0" err="1"/>
              <a:t>bệnh</a:t>
            </a:r>
            <a:r>
              <a:rPr lang="en-US" sz="1300" dirty="0"/>
              <a:t> </a:t>
            </a:r>
            <a:r>
              <a:rPr lang="en-US" sz="1300" dirty="0" err="1"/>
              <a:t>cho</a:t>
            </a:r>
            <a:r>
              <a:rPr lang="en-US" sz="1300" dirty="0"/>
              <a:t> con </a:t>
            </a:r>
            <a:r>
              <a:rPr lang="en-US" sz="1300" dirty="0" err="1"/>
              <a:t>trai</a:t>
            </a:r>
            <a:r>
              <a:rPr lang="en-US" sz="1300" dirty="0"/>
              <a:t> (</a:t>
            </a:r>
            <a:r>
              <a:rPr lang="en-US" sz="1300" dirty="0" err="1"/>
              <a:t>vì</a:t>
            </a:r>
            <a:r>
              <a:rPr lang="en-US" sz="1300" dirty="0"/>
              <a:t> con </a:t>
            </a:r>
            <a:r>
              <a:rPr lang="en-US" sz="1300" dirty="0" err="1"/>
              <a:t>trai</a:t>
            </a:r>
            <a:r>
              <a:rPr lang="en-US" sz="1300" dirty="0"/>
              <a:t> </a:t>
            </a:r>
            <a:r>
              <a:rPr lang="en-US" sz="1300" dirty="0" err="1"/>
              <a:t>bắt</a:t>
            </a:r>
            <a:r>
              <a:rPr lang="en-US" sz="1300" dirty="0"/>
              <a:t> </a:t>
            </a:r>
            <a:r>
              <a:rPr lang="en-US" sz="1300" dirty="0" err="1"/>
              <a:t>buộc</a:t>
            </a:r>
            <a:r>
              <a:rPr lang="en-US" sz="1300" dirty="0"/>
              <a:t> </a:t>
            </a:r>
            <a:r>
              <a:rPr lang="en-US" sz="1300" dirty="0" err="1"/>
              <a:t>nhận</a:t>
            </a:r>
            <a:r>
              <a:rPr lang="en-US" sz="1300" dirty="0"/>
              <a:t> NST Y).</a:t>
            </a:r>
          </a:p>
          <a:p>
            <a:r>
              <a:rPr lang="en-US" sz="1300" dirty="0" err="1"/>
              <a:t>Mẹ</a:t>
            </a:r>
            <a:r>
              <a:rPr lang="en-US" sz="1300" dirty="0"/>
              <a:t> </a:t>
            </a:r>
            <a:r>
              <a:rPr lang="en-US" sz="1300" dirty="0" err="1"/>
              <a:t>mắc</a:t>
            </a:r>
            <a:r>
              <a:rPr lang="en-US" sz="1300" dirty="0"/>
              <a:t> </a:t>
            </a:r>
            <a:r>
              <a:rPr lang="en-US" sz="1300" dirty="0" err="1"/>
              <a:t>bệnh</a:t>
            </a:r>
            <a:r>
              <a:rPr lang="en-US" sz="1300" dirty="0"/>
              <a:t> (</a:t>
            </a:r>
            <a:r>
              <a:rPr lang="en-US" sz="1300" dirty="0" err="1"/>
              <a:t>thường</a:t>
            </a:r>
            <a:r>
              <a:rPr lang="en-US" sz="1300" dirty="0"/>
              <a:t> </a:t>
            </a:r>
            <a:r>
              <a:rPr lang="en-US" sz="1300" dirty="0" err="1"/>
              <a:t>là</a:t>
            </a:r>
            <a:r>
              <a:rPr lang="en-US" sz="1300" dirty="0"/>
              <a:t> </a:t>
            </a:r>
            <a:r>
              <a:rPr lang="en-US" sz="1300" dirty="0" err="1"/>
              <a:t>dị</a:t>
            </a:r>
            <a:r>
              <a:rPr lang="en-US" sz="1300" dirty="0"/>
              <a:t> </a:t>
            </a:r>
            <a:r>
              <a:rPr lang="en-US" sz="1300" dirty="0" err="1"/>
              <a:t>hợp</a:t>
            </a:r>
            <a:r>
              <a:rPr lang="en-US" sz="1300" dirty="0"/>
              <a:t> </a:t>
            </a:r>
            <a:r>
              <a:rPr lang="en-US" sz="1300" dirty="0" err="1"/>
              <a:t>tử</a:t>
            </a:r>
            <a:r>
              <a:rPr lang="en-US" sz="1300" dirty="0"/>
              <a:t>)  </a:t>
            </a:r>
            <a:r>
              <a:rPr lang="en-US" sz="1300" dirty="0" err="1"/>
              <a:t>truyền</a:t>
            </a:r>
            <a:r>
              <a:rPr lang="en-US" sz="1300" dirty="0"/>
              <a:t> allele </a:t>
            </a:r>
            <a:r>
              <a:rPr lang="en-US" sz="1300" dirty="0" err="1"/>
              <a:t>bệnh</a:t>
            </a:r>
            <a:r>
              <a:rPr lang="en-US" sz="1300" dirty="0"/>
              <a:t> </a:t>
            </a:r>
            <a:r>
              <a:rPr lang="en-US" sz="1300" dirty="0" err="1"/>
              <a:t>cho</a:t>
            </a:r>
            <a:r>
              <a:rPr lang="en-US" sz="1300" dirty="0"/>
              <a:t> 50% con </a:t>
            </a:r>
            <a:r>
              <a:rPr lang="en-US" sz="1300" dirty="0" err="1"/>
              <a:t>trai</a:t>
            </a:r>
            <a:r>
              <a:rPr lang="en-US" sz="1300" dirty="0"/>
              <a:t> và 50% con </a:t>
            </a:r>
            <a:r>
              <a:rPr lang="en-US" sz="1300" dirty="0" err="1"/>
              <a:t>gái</a:t>
            </a:r>
            <a:r>
              <a:rPr lang="en-US" sz="1300" dirty="0"/>
              <a:t> </a:t>
            </a:r>
            <a:r>
              <a:rPr lang="en-US" sz="1300" dirty="0" err="1"/>
              <a:t>không</a:t>
            </a:r>
            <a:r>
              <a:rPr lang="en-US" sz="1300" dirty="0"/>
              <a:t> </a:t>
            </a:r>
            <a:r>
              <a:rPr lang="en-US" sz="1300" dirty="0" err="1"/>
              <a:t>phân</a:t>
            </a:r>
            <a:r>
              <a:rPr lang="en-US" sz="1300" dirty="0"/>
              <a:t> </a:t>
            </a:r>
            <a:r>
              <a:rPr lang="en-US" sz="1300" dirty="0" err="1"/>
              <a:t>biệt</a:t>
            </a:r>
            <a:r>
              <a:rPr lang="en-US" sz="1300" dirty="0"/>
              <a:t>.</a:t>
            </a:r>
          </a:p>
          <a:p>
            <a:pPr lvl="0" fontAlgn="base"/>
            <a:r>
              <a:rPr lang="en-US" sz="1300" b="1" i="1" dirty="0" err="1"/>
              <a:t>Ví</a:t>
            </a:r>
            <a:r>
              <a:rPr lang="en-US" sz="1300" b="1" i="1" dirty="0"/>
              <a:t> </a:t>
            </a:r>
            <a:r>
              <a:rPr lang="en-US" sz="1300" b="1" i="1" dirty="0" err="1"/>
              <a:t>dụ</a:t>
            </a:r>
            <a:r>
              <a:rPr lang="en-US" sz="1300" b="1" i="1" dirty="0"/>
              <a:t> </a:t>
            </a:r>
            <a:r>
              <a:rPr lang="en-US" sz="1300" b="1" i="1" dirty="0" err="1"/>
              <a:t>bệnh</a:t>
            </a:r>
            <a:r>
              <a:rPr lang="en-US" sz="1300" b="1" i="1" dirty="0"/>
              <a:t> </a:t>
            </a:r>
            <a:r>
              <a:rPr lang="en-US" sz="1300" b="1" i="1" dirty="0" err="1"/>
              <a:t>lý</a:t>
            </a:r>
            <a:endParaRPr lang="en-US" sz="1300" b="1" i="1" dirty="0"/>
          </a:p>
          <a:p>
            <a:r>
              <a:rPr lang="en-US" sz="1300" b="1" dirty="0"/>
              <a:t>BỆNH CÒI XƯƠNG THIẾU PHOSPHATE MÁU (OMIM #307800)</a:t>
            </a:r>
            <a:endParaRPr lang="en-US" sz="1300" dirty="0"/>
          </a:p>
          <a:p>
            <a:r>
              <a:rPr lang="en-US" sz="1300" dirty="0" err="1"/>
              <a:t>Đây</a:t>
            </a:r>
            <a:r>
              <a:rPr lang="en-US" sz="1300" dirty="0"/>
              <a:t> </a:t>
            </a:r>
            <a:r>
              <a:rPr lang="en-US" sz="1300" dirty="0" err="1"/>
              <a:t>là</a:t>
            </a:r>
            <a:r>
              <a:rPr lang="en-US" sz="1300" dirty="0"/>
              <a:t> </a:t>
            </a:r>
            <a:r>
              <a:rPr lang="en-US" sz="1300" dirty="0" err="1"/>
              <a:t>một</a:t>
            </a:r>
            <a:r>
              <a:rPr lang="en-US" sz="1300" dirty="0"/>
              <a:t> </a:t>
            </a:r>
            <a:r>
              <a:rPr lang="en-US" sz="1300" dirty="0" err="1"/>
              <a:t>bệnh</a:t>
            </a:r>
            <a:r>
              <a:rPr lang="en-US" sz="1300" dirty="0"/>
              <a:t> </a:t>
            </a:r>
            <a:r>
              <a:rPr lang="en-US" sz="1300" dirty="0" err="1"/>
              <a:t>lý</a:t>
            </a:r>
            <a:r>
              <a:rPr lang="en-US" sz="1300" dirty="0"/>
              <a:t> </a:t>
            </a:r>
            <a:r>
              <a:rPr lang="en-US" sz="1300" dirty="0" err="1"/>
              <a:t>còi</a:t>
            </a:r>
            <a:r>
              <a:rPr lang="en-US" sz="1300" dirty="0"/>
              <a:t> </a:t>
            </a:r>
            <a:r>
              <a:rPr lang="en-US" sz="1300" dirty="0" err="1"/>
              <a:t>xương</a:t>
            </a:r>
            <a:r>
              <a:rPr lang="en-US" sz="1300" dirty="0"/>
              <a:t> </a:t>
            </a:r>
            <a:r>
              <a:rPr lang="en-US" sz="1300" dirty="0" err="1"/>
              <a:t>rất</a:t>
            </a:r>
            <a:r>
              <a:rPr lang="en-US" sz="1300" dirty="0"/>
              <a:t> </a:t>
            </a:r>
            <a:r>
              <a:rPr lang="en-US" sz="1300" dirty="0" err="1"/>
              <a:t>hiếm</a:t>
            </a:r>
            <a:r>
              <a:rPr lang="en-US" sz="1300" dirty="0"/>
              <a:t>, di </a:t>
            </a:r>
            <a:r>
              <a:rPr lang="en-US" sz="1300" dirty="0" err="1"/>
              <a:t>truyền</a:t>
            </a:r>
            <a:r>
              <a:rPr lang="en-US" sz="1300" dirty="0"/>
              <a:t> </a:t>
            </a:r>
            <a:r>
              <a:rPr lang="en-US" sz="1300" dirty="0" err="1"/>
              <a:t>trội</a:t>
            </a:r>
            <a:r>
              <a:rPr lang="en-US" sz="1300" dirty="0"/>
              <a:t> </a:t>
            </a:r>
            <a:r>
              <a:rPr lang="en-US" sz="1300" dirty="0" err="1"/>
              <a:t>liên</a:t>
            </a:r>
            <a:r>
              <a:rPr lang="en-US" sz="1300" dirty="0"/>
              <a:t> </a:t>
            </a:r>
            <a:r>
              <a:rPr lang="en-US" sz="1300" dirty="0" err="1"/>
              <a:t>kết</a:t>
            </a:r>
            <a:r>
              <a:rPr lang="en-US" sz="1300" dirty="0"/>
              <a:t> NST X.</a:t>
            </a:r>
          </a:p>
          <a:p>
            <a:r>
              <a:rPr lang="en-US" sz="1300" dirty="0" err="1"/>
              <a:t>Bệnh</a:t>
            </a:r>
            <a:r>
              <a:rPr lang="en-US" sz="1300" dirty="0"/>
              <a:t> do </a:t>
            </a:r>
            <a:r>
              <a:rPr lang="en-US" sz="1300" dirty="0" err="1"/>
              <a:t>đột</a:t>
            </a:r>
            <a:r>
              <a:rPr lang="en-US" sz="1300" dirty="0"/>
              <a:t> </a:t>
            </a:r>
            <a:r>
              <a:rPr lang="en-US" sz="1300" dirty="0" err="1"/>
              <a:t>biến</a:t>
            </a:r>
            <a:r>
              <a:rPr lang="en-US" sz="1300" dirty="0"/>
              <a:t> </a:t>
            </a:r>
            <a:r>
              <a:rPr lang="en-US" sz="1300" dirty="0" err="1"/>
              <a:t>gien</a:t>
            </a:r>
            <a:r>
              <a:rPr lang="en-US" sz="1300" dirty="0"/>
              <a:t> PHEX </a:t>
            </a:r>
            <a:r>
              <a:rPr lang="en-US" sz="1300" dirty="0" err="1"/>
              <a:t>trên</a:t>
            </a:r>
            <a:r>
              <a:rPr lang="en-US" sz="1300" dirty="0"/>
              <a:t> NST X, </a:t>
            </a:r>
            <a:r>
              <a:rPr lang="en-US" sz="1300" dirty="0" err="1"/>
              <a:t>dẫn</a:t>
            </a:r>
            <a:r>
              <a:rPr lang="en-US" sz="1300" dirty="0"/>
              <a:t> </a:t>
            </a:r>
            <a:r>
              <a:rPr lang="en-US" sz="1300" dirty="0" err="1"/>
              <a:t>đến</a:t>
            </a:r>
            <a:r>
              <a:rPr lang="en-US" sz="1300" dirty="0"/>
              <a:t> </a:t>
            </a:r>
            <a:r>
              <a:rPr lang="en-US" sz="1300" dirty="0" err="1"/>
              <a:t>giảm</a:t>
            </a:r>
            <a:r>
              <a:rPr lang="en-US" sz="1300" dirty="0"/>
              <a:t> </a:t>
            </a:r>
            <a:r>
              <a:rPr lang="en-US" sz="1300" dirty="0" err="1"/>
              <a:t>tái</a:t>
            </a:r>
            <a:r>
              <a:rPr lang="en-US" sz="1300" dirty="0"/>
              <a:t> </a:t>
            </a:r>
            <a:r>
              <a:rPr lang="en-US" sz="1300" dirty="0" err="1"/>
              <a:t>hấp</a:t>
            </a:r>
            <a:r>
              <a:rPr lang="en-US" sz="1300" dirty="0"/>
              <a:t> </a:t>
            </a:r>
            <a:r>
              <a:rPr lang="en-US" sz="1300" dirty="0" err="1"/>
              <a:t>thu</a:t>
            </a:r>
            <a:r>
              <a:rPr lang="en-US" sz="1300" dirty="0"/>
              <a:t> phosphate ở </a:t>
            </a:r>
            <a:r>
              <a:rPr lang="en-US" sz="1300" dirty="0" err="1"/>
              <a:t>thận</a:t>
            </a:r>
            <a:r>
              <a:rPr lang="en-US" sz="1300" dirty="0"/>
              <a:t>. </a:t>
            </a:r>
            <a:r>
              <a:rPr lang="en-US" sz="1300" dirty="0" err="1"/>
              <a:t>Thiếu</a:t>
            </a:r>
            <a:r>
              <a:rPr lang="en-US" sz="1300" dirty="0"/>
              <a:t> phosphate </a:t>
            </a:r>
            <a:r>
              <a:rPr lang="en-US" sz="1300" dirty="0" err="1"/>
              <a:t>máu</a:t>
            </a:r>
            <a:r>
              <a:rPr lang="en-US" sz="1300" dirty="0"/>
              <a:t> </a:t>
            </a:r>
            <a:r>
              <a:rPr lang="en-US" sz="1300" dirty="0" err="1"/>
              <a:t>kéo</a:t>
            </a:r>
            <a:r>
              <a:rPr lang="en-US" sz="1300" dirty="0"/>
              <a:t> </a:t>
            </a:r>
            <a:r>
              <a:rPr lang="en-US" sz="1300" dirty="0" err="1"/>
              <a:t>theo</a:t>
            </a:r>
            <a:r>
              <a:rPr lang="en-US" sz="1300" dirty="0"/>
              <a:t> </a:t>
            </a:r>
            <a:r>
              <a:rPr lang="en-US" sz="1300" dirty="0" err="1"/>
              <a:t>rối</a:t>
            </a:r>
            <a:r>
              <a:rPr lang="en-US" sz="1300" dirty="0"/>
              <a:t> </a:t>
            </a:r>
            <a:r>
              <a:rPr lang="en-US" sz="1300" dirty="0" err="1"/>
              <a:t>loạn</a:t>
            </a:r>
            <a:r>
              <a:rPr lang="en-US" sz="1300" dirty="0"/>
              <a:t> </a:t>
            </a:r>
            <a:r>
              <a:rPr lang="en-US" sz="1300" dirty="0" err="1"/>
              <a:t>hoạt</a:t>
            </a:r>
            <a:r>
              <a:rPr lang="en-US" sz="1300" dirty="0"/>
              <a:t> </a:t>
            </a:r>
            <a:r>
              <a:rPr lang="en-US" sz="1300" dirty="0" err="1"/>
              <a:t>động</a:t>
            </a:r>
            <a:r>
              <a:rPr lang="en-US" sz="1300" dirty="0"/>
              <a:t> </a:t>
            </a:r>
            <a:r>
              <a:rPr lang="en-US" sz="1300" dirty="0" err="1"/>
              <a:t>của</a:t>
            </a:r>
            <a:r>
              <a:rPr lang="en-US" sz="1300" dirty="0"/>
              <a:t> </a:t>
            </a:r>
            <a:r>
              <a:rPr lang="en-US" sz="1300" dirty="0" err="1"/>
              <a:t>các</a:t>
            </a:r>
            <a:r>
              <a:rPr lang="en-US" sz="1300" dirty="0"/>
              <a:t> </a:t>
            </a:r>
            <a:r>
              <a:rPr lang="en-US" sz="1300" dirty="0" err="1"/>
              <a:t>tạo</a:t>
            </a:r>
            <a:r>
              <a:rPr lang="en-US" sz="1300" dirty="0"/>
              <a:t> </a:t>
            </a:r>
            <a:r>
              <a:rPr lang="en-US" sz="1300" dirty="0" err="1"/>
              <a:t>cốt</a:t>
            </a:r>
            <a:r>
              <a:rPr lang="en-US" sz="1300" dirty="0"/>
              <a:t> </a:t>
            </a:r>
            <a:r>
              <a:rPr lang="en-US" sz="1300" dirty="0" err="1"/>
              <a:t>bào</a:t>
            </a:r>
            <a:r>
              <a:rPr lang="en-US" sz="1300" dirty="0"/>
              <a:t>. </a:t>
            </a:r>
            <a:r>
              <a:rPr lang="en-US" sz="1300" dirty="0" err="1"/>
              <a:t>Bệnh</a:t>
            </a:r>
            <a:r>
              <a:rPr lang="en-US" sz="1300" dirty="0"/>
              <a:t> </a:t>
            </a:r>
            <a:r>
              <a:rPr lang="en-US" sz="1300" dirty="0" err="1"/>
              <a:t>nhân</a:t>
            </a:r>
            <a:r>
              <a:rPr lang="en-US" sz="1300" dirty="0"/>
              <a:t> </a:t>
            </a:r>
            <a:r>
              <a:rPr lang="en-US" sz="1300" dirty="0" err="1"/>
              <a:t>có</a:t>
            </a:r>
            <a:r>
              <a:rPr lang="en-US" sz="1300" dirty="0"/>
              <a:t> </a:t>
            </a:r>
            <a:r>
              <a:rPr lang="en-US" sz="1300" dirty="0" err="1"/>
              <a:t>các</a:t>
            </a:r>
            <a:r>
              <a:rPr lang="en-US" sz="1300" dirty="0"/>
              <a:t> </a:t>
            </a:r>
            <a:r>
              <a:rPr lang="en-US" sz="1300" dirty="0" err="1"/>
              <a:t>triệu</a:t>
            </a:r>
            <a:r>
              <a:rPr lang="en-US" sz="1300" dirty="0"/>
              <a:t> </a:t>
            </a:r>
            <a:r>
              <a:rPr lang="en-US" sz="1300" dirty="0" err="1"/>
              <a:t>chứng</a:t>
            </a:r>
            <a:r>
              <a:rPr lang="en-US" sz="1300" dirty="0"/>
              <a:t> </a:t>
            </a:r>
            <a:r>
              <a:rPr lang="en-US" sz="1300" dirty="0" err="1"/>
              <a:t>còi</a:t>
            </a:r>
            <a:r>
              <a:rPr lang="en-US" sz="1300" dirty="0"/>
              <a:t> </a:t>
            </a:r>
            <a:r>
              <a:rPr lang="en-US" sz="1300" dirty="0" err="1"/>
              <a:t>xương</a:t>
            </a:r>
            <a:r>
              <a:rPr lang="en-US" sz="1300" dirty="0"/>
              <a:t> </a:t>
            </a:r>
            <a:r>
              <a:rPr lang="en-US" sz="1300" dirty="0" err="1"/>
              <a:t>nặng</a:t>
            </a:r>
            <a:r>
              <a:rPr lang="en-US" sz="1300" dirty="0"/>
              <a:t>, </a:t>
            </a:r>
            <a:r>
              <a:rPr lang="en-US" sz="1300" dirty="0" err="1"/>
              <a:t>chân</a:t>
            </a:r>
            <a:r>
              <a:rPr lang="en-US" sz="1300" dirty="0"/>
              <a:t> </a:t>
            </a:r>
            <a:r>
              <a:rPr lang="en-US" sz="1300" dirty="0" err="1"/>
              <a:t>vòng</a:t>
            </a:r>
            <a:r>
              <a:rPr lang="en-US" sz="1300" dirty="0"/>
              <a:t> </a:t>
            </a:r>
            <a:r>
              <a:rPr lang="en-US" sz="1300" dirty="0" err="1"/>
              <a:t>kiềng</a:t>
            </a:r>
            <a:r>
              <a:rPr lang="en-US" sz="1300" dirty="0"/>
              <a:t>, </a:t>
            </a:r>
            <a:r>
              <a:rPr lang="en-US" sz="1300" dirty="0" err="1"/>
              <a:t>nhuyễn</a:t>
            </a:r>
            <a:r>
              <a:rPr lang="en-US" sz="1300" dirty="0"/>
              <a:t> </a:t>
            </a:r>
            <a:r>
              <a:rPr lang="en-US" sz="1300" dirty="0" err="1"/>
              <a:t>xương</a:t>
            </a:r>
            <a:r>
              <a:rPr lang="en-US" sz="1300" dirty="0"/>
              <a:t>, </a:t>
            </a:r>
            <a:r>
              <a:rPr lang="en-US" sz="1300" dirty="0" err="1"/>
              <a:t>chậm</a:t>
            </a:r>
            <a:r>
              <a:rPr lang="en-US" sz="1300" dirty="0"/>
              <a:t> </a:t>
            </a:r>
            <a:r>
              <a:rPr lang="en-US" sz="1300" dirty="0" err="1"/>
              <a:t>mọc</a:t>
            </a:r>
            <a:r>
              <a:rPr lang="en-US" sz="1300" dirty="0"/>
              <a:t> </a:t>
            </a:r>
            <a:r>
              <a:rPr lang="en-US" sz="1300" dirty="0" err="1"/>
              <a:t>răng</a:t>
            </a:r>
            <a:r>
              <a:rPr lang="en-US" sz="1300" dirty="0"/>
              <a:t>, </a:t>
            </a:r>
            <a:r>
              <a:rPr lang="en-US" sz="1300" dirty="0" err="1"/>
              <a:t>tần</a:t>
            </a:r>
            <a:r>
              <a:rPr lang="en-US" sz="1300" dirty="0"/>
              <a:t> </a:t>
            </a:r>
            <a:r>
              <a:rPr lang="en-US" sz="1300" dirty="0" err="1"/>
              <a:t>suất</a:t>
            </a:r>
            <a:r>
              <a:rPr lang="en-US" sz="1300" dirty="0"/>
              <a:t> </a:t>
            </a:r>
            <a:r>
              <a:rPr lang="en-US" sz="1300" dirty="0" err="1"/>
              <a:t>áp</a:t>
            </a:r>
            <a:r>
              <a:rPr lang="en-US" sz="1300" dirty="0"/>
              <a:t> </a:t>
            </a:r>
            <a:r>
              <a:rPr lang="en-US" sz="1300" dirty="0" err="1"/>
              <a:t>xe</a:t>
            </a:r>
            <a:r>
              <a:rPr lang="en-US" sz="1300" dirty="0"/>
              <a:t> </a:t>
            </a:r>
            <a:r>
              <a:rPr lang="en-US" sz="1300" dirty="0" err="1"/>
              <a:t>răng</a:t>
            </a:r>
            <a:r>
              <a:rPr lang="en-US" sz="1300" dirty="0"/>
              <a:t> </a:t>
            </a:r>
            <a:r>
              <a:rPr lang="en-US" sz="1300" dirty="0" err="1"/>
              <a:t>tăng</a:t>
            </a:r>
            <a:r>
              <a:rPr lang="en-US" sz="1300" dirty="0"/>
              <a:t> </a:t>
            </a:r>
            <a:r>
              <a:rPr lang="en-US" sz="1300" dirty="0" err="1"/>
              <a:t>cao</a:t>
            </a:r>
            <a:r>
              <a:rPr lang="en-US" sz="1300" dirty="0"/>
              <a:t>... </a:t>
            </a:r>
          </a:p>
          <a:p>
            <a:r>
              <a:rPr lang="en-US" sz="1300" dirty="0"/>
              <a:t> </a:t>
            </a:r>
          </a:p>
          <a:p>
            <a:pPr lvl="0" fontAlgn="base"/>
            <a:r>
              <a:rPr lang="en-US" sz="1300" b="1" dirty="0"/>
              <a:t>Di </a:t>
            </a:r>
            <a:r>
              <a:rPr lang="en-US" sz="1300" b="1" dirty="0" err="1"/>
              <a:t>truyền</a:t>
            </a:r>
            <a:r>
              <a:rPr lang="en-US" sz="1300" b="1" dirty="0"/>
              <a:t> </a:t>
            </a:r>
            <a:r>
              <a:rPr lang="en-US" sz="1300" b="1" dirty="0" err="1"/>
              <a:t>liên</a:t>
            </a:r>
            <a:r>
              <a:rPr lang="en-US" sz="1300" b="1" dirty="0"/>
              <a:t> </a:t>
            </a:r>
            <a:r>
              <a:rPr lang="en-US" sz="1300" b="1" dirty="0" err="1"/>
              <a:t>kết</a:t>
            </a:r>
            <a:r>
              <a:rPr lang="en-US" sz="1300" b="1" dirty="0"/>
              <a:t> NST Y</a:t>
            </a:r>
          </a:p>
          <a:p>
            <a:pPr lvl="0" fontAlgn="base"/>
            <a:r>
              <a:rPr lang="en-US" sz="1300" b="1" i="1" dirty="0" err="1"/>
              <a:t>Đặc</a:t>
            </a:r>
            <a:r>
              <a:rPr lang="en-US" sz="1300" b="1" i="1" dirty="0"/>
              <a:t> </a:t>
            </a:r>
            <a:r>
              <a:rPr lang="en-US" sz="1300" b="1" i="1" dirty="0" err="1"/>
              <a:t>điểm</a:t>
            </a:r>
            <a:endParaRPr lang="en-US" sz="1300" b="1" i="1" dirty="0"/>
          </a:p>
          <a:p>
            <a:r>
              <a:rPr lang="en-US" sz="1300" dirty="0"/>
              <a:t>Di </a:t>
            </a:r>
            <a:r>
              <a:rPr lang="en-US" sz="1300" dirty="0" err="1"/>
              <a:t>truyền</a:t>
            </a:r>
            <a:r>
              <a:rPr lang="en-US" sz="1300" dirty="0"/>
              <a:t> </a:t>
            </a:r>
            <a:r>
              <a:rPr lang="en-US" sz="1300" dirty="0" err="1"/>
              <a:t>liên</a:t>
            </a:r>
            <a:r>
              <a:rPr lang="en-US" sz="1300" dirty="0"/>
              <a:t> </a:t>
            </a:r>
            <a:r>
              <a:rPr lang="en-US" sz="1300" dirty="0" err="1"/>
              <a:t>kết</a:t>
            </a:r>
            <a:r>
              <a:rPr lang="en-US" sz="1300" dirty="0"/>
              <a:t> NST Y </a:t>
            </a:r>
            <a:r>
              <a:rPr lang="en-US" sz="1300" dirty="0" err="1"/>
              <a:t>là</a:t>
            </a:r>
            <a:r>
              <a:rPr lang="en-US" sz="1300" dirty="0"/>
              <a:t> </a:t>
            </a:r>
            <a:r>
              <a:rPr lang="en-US" sz="1300" dirty="0" err="1"/>
              <a:t>hiện</a:t>
            </a:r>
            <a:r>
              <a:rPr lang="en-US" sz="1300" dirty="0"/>
              <a:t> </a:t>
            </a:r>
            <a:r>
              <a:rPr lang="en-US" sz="1300" dirty="0" err="1"/>
              <a:t>tượng</a:t>
            </a:r>
            <a:endParaRPr lang="en-US" sz="1300" dirty="0"/>
          </a:p>
          <a:p>
            <a:pPr lvl="0"/>
            <a:r>
              <a:rPr lang="en-US" sz="1300" dirty="0" err="1"/>
              <a:t>bệnh</a:t>
            </a:r>
            <a:r>
              <a:rPr lang="en-US" sz="1300" dirty="0"/>
              <a:t> </a:t>
            </a:r>
            <a:r>
              <a:rPr lang="en-US" sz="1300" dirty="0" err="1"/>
              <a:t>lý</a:t>
            </a:r>
            <a:r>
              <a:rPr lang="en-US" sz="1300" dirty="0"/>
              <a:t> do </a:t>
            </a:r>
            <a:r>
              <a:rPr lang="en-US" sz="1300" dirty="0" err="1"/>
              <a:t>đột</a:t>
            </a:r>
            <a:r>
              <a:rPr lang="en-US" sz="1300" dirty="0"/>
              <a:t> </a:t>
            </a:r>
            <a:r>
              <a:rPr lang="en-US" sz="1300" dirty="0" err="1"/>
              <a:t>biến</a:t>
            </a:r>
            <a:r>
              <a:rPr lang="en-US" sz="1300" dirty="0"/>
              <a:t> </a:t>
            </a:r>
            <a:r>
              <a:rPr lang="en-US" sz="1300" dirty="0" err="1"/>
              <a:t>gien</a:t>
            </a:r>
            <a:r>
              <a:rPr lang="en-US" sz="1300" dirty="0"/>
              <a:t> </a:t>
            </a:r>
            <a:r>
              <a:rPr lang="en-US" sz="1300" dirty="0" err="1"/>
              <a:t>nằm</a:t>
            </a:r>
            <a:r>
              <a:rPr lang="en-US" sz="1300" dirty="0"/>
              <a:t> </a:t>
            </a:r>
            <a:r>
              <a:rPr lang="en-US" sz="1300" dirty="0" err="1"/>
              <a:t>trên</a:t>
            </a:r>
            <a:r>
              <a:rPr lang="en-US" sz="1300" dirty="0"/>
              <a:t> NST Y</a:t>
            </a:r>
          </a:p>
          <a:p>
            <a:pPr lvl="0"/>
            <a:r>
              <a:rPr lang="en-US" sz="1300" dirty="0" err="1"/>
              <a:t>bệnh</a:t>
            </a:r>
            <a:r>
              <a:rPr lang="en-US" sz="1300" dirty="0"/>
              <a:t> </a:t>
            </a:r>
            <a:r>
              <a:rPr lang="en-US" sz="1300" dirty="0" err="1"/>
              <a:t>lý</a:t>
            </a:r>
            <a:r>
              <a:rPr lang="en-US" sz="1300" dirty="0"/>
              <a:t> </a:t>
            </a:r>
            <a:r>
              <a:rPr lang="en-US" sz="1300" dirty="0" err="1"/>
              <a:t>chỉ</a:t>
            </a:r>
            <a:r>
              <a:rPr lang="en-US" sz="1300" dirty="0"/>
              <a:t> </a:t>
            </a:r>
            <a:r>
              <a:rPr lang="en-US" sz="1300" dirty="0" err="1"/>
              <a:t>xuất</a:t>
            </a:r>
            <a:r>
              <a:rPr lang="en-US" sz="1300" dirty="0"/>
              <a:t> </a:t>
            </a:r>
            <a:r>
              <a:rPr lang="en-US" sz="1300" dirty="0" err="1"/>
              <a:t>hiện</a:t>
            </a:r>
            <a:r>
              <a:rPr lang="en-US" sz="1300" dirty="0"/>
              <a:t> ở </a:t>
            </a:r>
            <a:r>
              <a:rPr lang="en-US" sz="1300" dirty="0" err="1"/>
              <a:t>nam</a:t>
            </a:r>
            <a:endParaRPr lang="en-US" sz="1300" dirty="0"/>
          </a:p>
          <a:p>
            <a:pPr lvl="0"/>
            <a:r>
              <a:rPr lang="en-US" sz="1300" dirty="0" err="1"/>
              <a:t>người</a:t>
            </a:r>
            <a:r>
              <a:rPr lang="en-US" sz="1300" dirty="0"/>
              <a:t> </a:t>
            </a:r>
            <a:r>
              <a:rPr lang="en-US" sz="1300" dirty="0" err="1"/>
              <a:t>bệnh</a:t>
            </a:r>
            <a:r>
              <a:rPr lang="en-US" sz="1300" dirty="0"/>
              <a:t> </a:t>
            </a:r>
            <a:r>
              <a:rPr lang="en-US" sz="1300" dirty="0" err="1"/>
              <a:t>nam</a:t>
            </a:r>
            <a:r>
              <a:rPr lang="en-US" sz="1300" dirty="0"/>
              <a:t> </a:t>
            </a:r>
            <a:r>
              <a:rPr lang="en-US" sz="1300" dirty="0" err="1"/>
              <a:t>luôn</a:t>
            </a:r>
            <a:r>
              <a:rPr lang="en-US" sz="1300" dirty="0"/>
              <a:t> </a:t>
            </a:r>
            <a:r>
              <a:rPr lang="en-US" sz="1300" dirty="0" err="1"/>
              <a:t>luôn</a:t>
            </a:r>
            <a:r>
              <a:rPr lang="en-US" sz="1300" dirty="0"/>
              <a:t> </a:t>
            </a:r>
            <a:r>
              <a:rPr lang="en-US" sz="1300" dirty="0" err="1"/>
              <a:t>truyền</a:t>
            </a:r>
            <a:r>
              <a:rPr lang="en-US" sz="1300" dirty="0"/>
              <a:t> </a:t>
            </a:r>
            <a:r>
              <a:rPr lang="en-US" sz="1300" dirty="0" err="1"/>
              <a:t>bệnh</a:t>
            </a:r>
            <a:r>
              <a:rPr lang="en-US" sz="1300" dirty="0"/>
              <a:t> </a:t>
            </a:r>
            <a:r>
              <a:rPr lang="en-US" sz="1300" dirty="0" err="1"/>
              <a:t>cho</a:t>
            </a:r>
            <a:r>
              <a:rPr lang="en-US" sz="1300" dirty="0"/>
              <a:t> </a:t>
            </a:r>
            <a:r>
              <a:rPr lang="en-US" sz="1300" dirty="0" err="1"/>
              <a:t>các</a:t>
            </a:r>
            <a:r>
              <a:rPr lang="en-US" sz="1300" dirty="0"/>
              <a:t> con </a:t>
            </a:r>
            <a:r>
              <a:rPr lang="en-US" sz="1300" dirty="0" err="1"/>
              <a:t>trai</a:t>
            </a:r>
            <a:endParaRPr lang="en-US" sz="1300" dirty="0"/>
          </a:p>
          <a:p>
            <a:r>
              <a:rPr lang="en-GB" sz="1300" b="1" dirty="0" err="1"/>
              <a:t>Cây</a:t>
            </a:r>
            <a:r>
              <a:rPr lang="en-GB" sz="1300" b="1" dirty="0"/>
              <a:t> </a:t>
            </a:r>
            <a:r>
              <a:rPr lang="en-GB" sz="1300" b="1" dirty="0" err="1"/>
              <a:t>gia</a:t>
            </a:r>
            <a:r>
              <a:rPr lang="en-GB" sz="1300" b="1" dirty="0"/>
              <a:t> </a:t>
            </a:r>
            <a:r>
              <a:rPr lang="en-GB" sz="1300" b="1" dirty="0" err="1"/>
              <a:t>hệ</a:t>
            </a:r>
            <a:r>
              <a:rPr lang="en-GB" sz="1300" b="1" dirty="0"/>
              <a:t> </a:t>
            </a:r>
            <a:r>
              <a:rPr lang="en-GB" sz="1300" b="1" dirty="0" err="1"/>
              <a:t>có</a:t>
            </a:r>
            <a:r>
              <a:rPr lang="en-GB" sz="1300" b="1" dirty="0"/>
              <a:t> </a:t>
            </a:r>
            <a:r>
              <a:rPr lang="en-GB" sz="1300" b="1" dirty="0" err="1"/>
              <a:t>dạng</a:t>
            </a:r>
            <a:r>
              <a:rPr lang="en-GB" sz="1300" b="1" dirty="0"/>
              <a:t> </a:t>
            </a:r>
            <a:r>
              <a:rPr lang="en-GB" sz="1300" b="1" dirty="0" err="1"/>
              <a:t>dọc</a:t>
            </a:r>
            <a:r>
              <a:rPr lang="en-GB" sz="1300" b="1" dirty="0"/>
              <a:t>: </a:t>
            </a:r>
            <a:r>
              <a:rPr lang="en-GB" sz="1300" b="1" dirty="0" err="1"/>
              <a:t>nam</a:t>
            </a:r>
            <a:r>
              <a:rPr lang="en-GB" sz="1300" b="1" dirty="0"/>
              <a:t> - </a:t>
            </a:r>
            <a:r>
              <a:rPr lang="en-GB" sz="1300" b="1" dirty="0" err="1"/>
              <a:t>nam</a:t>
            </a:r>
            <a:endParaRPr lang="en-US" sz="1300" dirty="0"/>
          </a:p>
          <a:p>
            <a:pPr lvl="0" fontAlgn="base"/>
            <a:r>
              <a:rPr lang="en-US" sz="1300" b="1" i="1" dirty="0" err="1"/>
              <a:t>Nguy</a:t>
            </a:r>
            <a:r>
              <a:rPr lang="en-US" sz="1300" b="1" i="1" dirty="0"/>
              <a:t> </a:t>
            </a:r>
            <a:r>
              <a:rPr lang="en-US" sz="1300" b="1" i="1" dirty="0" err="1"/>
              <a:t>cơ</a:t>
            </a:r>
            <a:r>
              <a:rPr lang="en-US" sz="1300" b="1" i="1" dirty="0"/>
              <a:t> </a:t>
            </a:r>
            <a:r>
              <a:rPr lang="en-US" sz="1300" b="1" i="1" dirty="0" err="1"/>
              <a:t>sinh</a:t>
            </a:r>
            <a:r>
              <a:rPr lang="en-US" sz="1300" b="1" i="1" dirty="0"/>
              <a:t> con </a:t>
            </a:r>
            <a:r>
              <a:rPr lang="en-US" sz="1300" b="1" i="1" dirty="0" err="1"/>
              <a:t>mắc</a:t>
            </a:r>
            <a:r>
              <a:rPr lang="en-US" sz="1300" b="1" i="1" dirty="0"/>
              <a:t> </a:t>
            </a:r>
            <a:r>
              <a:rPr lang="en-US" sz="1300" b="1" i="1" dirty="0" err="1"/>
              <a:t>bệnh</a:t>
            </a:r>
            <a:r>
              <a:rPr lang="en-US" sz="1300" b="1" i="1" dirty="0"/>
              <a:t> (recurrence risk)</a:t>
            </a:r>
          </a:p>
          <a:p>
            <a:r>
              <a:rPr lang="en-US" sz="1300" dirty="0"/>
              <a:t>Cha </a:t>
            </a:r>
            <a:r>
              <a:rPr lang="en-US" sz="1300" dirty="0" err="1"/>
              <a:t>bệnh</a:t>
            </a:r>
            <a:r>
              <a:rPr lang="en-US" sz="1300" dirty="0"/>
              <a:t> </a:t>
            </a:r>
            <a:r>
              <a:rPr lang="en-US" sz="1300" dirty="0" err="1"/>
              <a:t>sẽ</a:t>
            </a:r>
            <a:r>
              <a:rPr lang="en-US" sz="1300" dirty="0"/>
              <a:t> </a:t>
            </a:r>
            <a:r>
              <a:rPr lang="en-US" sz="1300" dirty="0" err="1"/>
              <a:t>có</a:t>
            </a:r>
            <a:r>
              <a:rPr lang="en-US" sz="1300" dirty="0"/>
              <a:t> 100% </a:t>
            </a:r>
            <a:r>
              <a:rPr lang="en-US" sz="1300" dirty="0" err="1"/>
              <a:t>sinh</a:t>
            </a:r>
            <a:r>
              <a:rPr lang="en-US" sz="1300" dirty="0"/>
              <a:t> con </a:t>
            </a:r>
            <a:r>
              <a:rPr lang="en-US" sz="1300" dirty="0" err="1"/>
              <a:t>trai</a:t>
            </a:r>
            <a:r>
              <a:rPr lang="en-US" sz="1300" dirty="0"/>
              <a:t> </a:t>
            </a:r>
            <a:r>
              <a:rPr lang="en-US" sz="1300" dirty="0" err="1"/>
              <a:t>bệnh</a:t>
            </a:r>
            <a:r>
              <a:rPr lang="en-US" sz="1300" dirty="0"/>
              <a:t>, và 0% </a:t>
            </a:r>
            <a:r>
              <a:rPr lang="en-US" sz="1300" dirty="0" err="1"/>
              <a:t>sinh</a:t>
            </a:r>
            <a:r>
              <a:rPr lang="en-US" sz="1300" dirty="0"/>
              <a:t> con </a:t>
            </a:r>
            <a:r>
              <a:rPr lang="en-US" sz="1300" dirty="0" err="1"/>
              <a:t>gái</a:t>
            </a:r>
            <a:r>
              <a:rPr lang="en-US" sz="1300" dirty="0"/>
              <a:t> </a:t>
            </a:r>
            <a:r>
              <a:rPr lang="en-US" sz="1300" dirty="0" err="1"/>
              <a:t>bệnh</a:t>
            </a:r>
            <a:r>
              <a:rPr lang="en-US" sz="1300" dirty="0"/>
              <a:t>.</a:t>
            </a:r>
          </a:p>
          <a:p>
            <a:endParaRPr lang="en-US" dirty="0"/>
          </a:p>
        </p:txBody>
      </p:sp>
      <p:sp>
        <p:nvSpPr>
          <p:cNvPr id="4" name="Slide Number Placeholder 3"/>
          <p:cNvSpPr>
            <a:spLocks noGrp="1"/>
          </p:cNvSpPr>
          <p:nvPr>
            <p:ph type="sldNum" sz="quarter" idx="10"/>
          </p:nvPr>
        </p:nvSpPr>
        <p:spPr/>
        <p:txBody>
          <a:bodyPr/>
          <a:lstStyle/>
          <a:p>
            <a:fld id="{A086A00B-3905-4961-B116-93B66E6E521F}" type="slidenum">
              <a:rPr lang="en-US" smtClean="0"/>
              <a:pPr/>
              <a:t>31</a:t>
            </a:fld>
            <a:endParaRPr lang="en-US"/>
          </a:p>
        </p:txBody>
      </p:sp>
    </p:spTree>
    <p:extLst>
      <p:ext uri="{BB962C8B-B14F-4D97-AF65-F5344CB8AC3E}">
        <p14:creationId xmlns:p14="http://schemas.microsoft.com/office/powerpoint/2010/main" val="9615822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dirty="0" err="1">
                <a:effectLst/>
              </a:rPr>
              <a:t>dẫn</a:t>
            </a:r>
            <a:r>
              <a:rPr lang="en-US" dirty="0">
                <a:effectLst/>
              </a:rPr>
              <a:t> </a:t>
            </a:r>
            <a:r>
              <a:rPr lang="en-US" dirty="0" err="1">
                <a:effectLst/>
              </a:rPr>
              <a:t>đến</a:t>
            </a:r>
            <a:r>
              <a:rPr lang="en-US" dirty="0">
                <a:effectLst/>
              </a:rPr>
              <a:t> </a:t>
            </a:r>
            <a:r>
              <a:rPr lang="en-US" dirty="0" err="1">
                <a:effectLst/>
              </a:rPr>
              <a:t>giảm</a:t>
            </a:r>
            <a:r>
              <a:rPr lang="en-US" dirty="0">
                <a:effectLst/>
              </a:rPr>
              <a:t> </a:t>
            </a:r>
            <a:r>
              <a:rPr lang="en-US" dirty="0" err="1">
                <a:effectLst/>
              </a:rPr>
              <a:t>tái</a:t>
            </a:r>
            <a:r>
              <a:rPr lang="en-US" dirty="0">
                <a:effectLst/>
              </a:rPr>
              <a:t> </a:t>
            </a:r>
            <a:r>
              <a:rPr lang="en-US" dirty="0" err="1">
                <a:effectLst/>
              </a:rPr>
              <a:t>hấp</a:t>
            </a:r>
            <a:r>
              <a:rPr lang="en-US" dirty="0">
                <a:effectLst/>
              </a:rPr>
              <a:t> </a:t>
            </a:r>
            <a:r>
              <a:rPr lang="en-US" dirty="0" err="1">
                <a:effectLst/>
              </a:rPr>
              <a:t>thu</a:t>
            </a:r>
            <a:r>
              <a:rPr lang="en-US" dirty="0">
                <a:effectLst/>
              </a:rPr>
              <a:t> phosphate ở </a:t>
            </a:r>
            <a:r>
              <a:rPr lang="en-US" dirty="0" err="1">
                <a:effectLst/>
              </a:rPr>
              <a:t>thận</a:t>
            </a:r>
            <a:r>
              <a:rPr lang="en-US" dirty="0">
                <a:effectLst/>
              </a:rPr>
              <a:t>. </a:t>
            </a:r>
            <a:r>
              <a:rPr lang="en-US" dirty="0" err="1">
                <a:effectLst/>
              </a:rPr>
              <a:t>Thiếu</a:t>
            </a:r>
            <a:r>
              <a:rPr lang="en-US" dirty="0">
                <a:effectLst/>
              </a:rPr>
              <a:t> phosphate </a:t>
            </a:r>
            <a:r>
              <a:rPr lang="en-US" dirty="0" err="1">
                <a:effectLst/>
              </a:rPr>
              <a:t>máu</a:t>
            </a:r>
            <a:r>
              <a:rPr lang="en-US" dirty="0">
                <a:effectLst/>
              </a:rPr>
              <a:t> </a:t>
            </a:r>
            <a:r>
              <a:rPr lang="en-US" dirty="0" err="1">
                <a:effectLst/>
              </a:rPr>
              <a:t>kéo</a:t>
            </a:r>
            <a:r>
              <a:rPr lang="en-US" dirty="0">
                <a:effectLst/>
              </a:rPr>
              <a:t> </a:t>
            </a:r>
            <a:r>
              <a:rPr lang="en-US" dirty="0" err="1">
                <a:effectLst/>
              </a:rPr>
              <a:t>theo</a:t>
            </a:r>
            <a:r>
              <a:rPr lang="en-US" dirty="0">
                <a:effectLst/>
              </a:rPr>
              <a:t> </a:t>
            </a:r>
            <a:r>
              <a:rPr lang="en-US" dirty="0" err="1">
                <a:effectLst/>
              </a:rPr>
              <a:t>rối</a:t>
            </a:r>
            <a:r>
              <a:rPr lang="en-US" dirty="0">
                <a:effectLst/>
              </a:rPr>
              <a:t> </a:t>
            </a:r>
            <a:r>
              <a:rPr lang="en-US" dirty="0" err="1">
                <a:effectLst/>
              </a:rPr>
              <a:t>loạn</a:t>
            </a:r>
            <a:r>
              <a:rPr lang="en-US" dirty="0">
                <a:effectLst/>
              </a:rPr>
              <a:t> </a:t>
            </a:r>
            <a:r>
              <a:rPr lang="en-US" dirty="0" err="1">
                <a:effectLst/>
              </a:rPr>
              <a:t>hoạt</a:t>
            </a:r>
            <a:r>
              <a:rPr lang="en-US" dirty="0">
                <a:effectLst/>
              </a:rPr>
              <a:t> </a:t>
            </a:r>
            <a:r>
              <a:rPr lang="en-US" dirty="0" err="1">
                <a:effectLst/>
              </a:rPr>
              <a:t>động</a:t>
            </a:r>
            <a:r>
              <a:rPr lang="en-US" dirty="0">
                <a:effectLst/>
              </a:rPr>
              <a:t> </a:t>
            </a:r>
            <a:r>
              <a:rPr lang="en-US" dirty="0" err="1">
                <a:effectLst/>
              </a:rPr>
              <a:t>của</a:t>
            </a:r>
            <a:r>
              <a:rPr lang="en-US" dirty="0">
                <a:effectLst/>
              </a:rPr>
              <a:t> </a:t>
            </a:r>
            <a:r>
              <a:rPr lang="en-US" dirty="0" err="1">
                <a:effectLst/>
              </a:rPr>
              <a:t>các</a:t>
            </a:r>
            <a:r>
              <a:rPr lang="en-US" dirty="0">
                <a:effectLst/>
              </a:rPr>
              <a:t> </a:t>
            </a:r>
            <a:r>
              <a:rPr lang="en-US" dirty="0" err="1">
                <a:effectLst/>
              </a:rPr>
              <a:t>tạo</a:t>
            </a:r>
            <a:r>
              <a:rPr lang="en-US" dirty="0">
                <a:effectLst/>
              </a:rPr>
              <a:t> </a:t>
            </a:r>
            <a:r>
              <a:rPr lang="en-US" dirty="0" err="1">
                <a:effectLst/>
              </a:rPr>
              <a:t>cốt</a:t>
            </a:r>
            <a:r>
              <a:rPr lang="en-US" dirty="0">
                <a:effectLst/>
              </a:rPr>
              <a:t> </a:t>
            </a:r>
            <a:r>
              <a:rPr lang="en-US" dirty="0" err="1">
                <a:effectLst/>
              </a:rPr>
              <a:t>bào</a:t>
            </a:r>
            <a:r>
              <a:rPr lang="en-US" dirty="0">
                <a:effectLst/>
              </a:rPr>
              <a:t>. </a:t>
            </a:r>
            <a:r>
              <a:rPr lang="en-US" dirty="0" err="1">
                <a:effectLst/>
              </a:rPr>
              <a:t>Bệnh</a:t>
            </a:r>
            <a:r>
              <a:rPr lang="en-US" dirty="0">
                <a:effectLst/>
              </a:rPr>
              <a:t> </a:t>
            </a:r>
            <a:r>
              <a:rPr lang="en-US" dirty="0" err="1">
                <a:effectLst/>
              </a:rPr>
              <a:t>nhân</a:t>
            </a:r>
            <a:r>
              <a:rPr lang="en-US" dirty="0">
                <a:effectLst/>
              </a:rPr>
              <a:t> </a:t>
            </a:r>
            <a:r>
              <a:rPr lang="en-US" dirty="0" err="1">
                <a:effectLst/>
              </a:rPr>
              <a:t>có</a:t>
            </a:r>
            <a:r>
              <a:rPr lang="en-US" dirty="0">
                <a:effectLst/>
              </a:rPr>
              <a:t> </a:t>
            </a:r>
            <a:r>
              <a:rPr lang="en-US" dirty="0" err="1">
                <a:effectLst/>
              </a:rPr>
              <a:t>các</a:t>
            </a:r>
            <a:r>
              <a:rPr lang="en-US" dirty="0">
                <a:effectLst/>
              </a:rPr>
              <a:t> </a:t>
            </a:r>
            <a:r>
              <a:rPr lang="en-US" dirty="0" err="1">
                <a:effectLst/>
              </a:rPr>
              <a:t>triệu</a:t>
            </a:r>
            <a:r>
              <a:rPr lang="en-US" dirty="0">
                <a:effectLst/>
              </a:rPr>
              <a:t> </a:t>
            </a:r>
            <a:r>
              <a:rPr lang="en-US" dirty="0" err="1">
                <a:effectLst/>
              </a:rPr>
              <a:t>chứng</a:t>
            </a:r>
            <a:r>
              <a:rPr lang="en-US" dirty="0">
                <a:effectLst/>
              </a:rPr>
              <a:t> </a:t>
            </a:r>
            <a:r>
              <a:rPr lang="en-US" dirty="0" err="1">
                <a:effectLst/>
              </a:rPr>
              <a:t>còi</a:t>
            </a:r>
            <a:r>
              <a:rPr lang="en-US" dirty="0">
                <a:effectLst/>
              </a:rPr>
              <a:t> </a:t>
            </a:r>
            <a:r>
              <a:rPr lang="en-US" dirty="0" err="1">
                <a:effectLst/>
              </a:rPr>
              <a:t>xương</a:t>
            </a:r>
            <a:r>
              <a:rPr lang="en-US" dirty="0">
                <a:effectLst/>
              </a:rPr>
              <a:t> </a:t>
            </a:r>
            <a:r>
              <a:rPr lang="en-US" dirty="0" err="1">
                <a:effectLst/>
              </a:rPr>
              <a:t>nặng</a:t>
            </a:r>
            <a:r>
              <a:rPr lang="en-US" dirty="0">
                <a:effectLst/>
              </a:rPr>
              <a:t>, </a:t>
            </a:r>
            <a:r>
              <a:rPr lang="en-US" dirty="0" err="1">
                <a:effectLst/>
              </a:rPr>
              <a:t>chân</a:t>
            </a:r>
            <a:r>
              <a:rPr lang="en-US" dirty="0">
                <a:effectLst/>
              </a:rPr>
              <a:t> </a:t>
            </a:r>
            <a:r>
              <a:rPr lang="en-US" dirty="0" err="1">
                <a:effectLst/>
              </a:rPr>
              <a:t>vòng</a:t>
            </a:r>
            <a:r>
              <a:rPr lang="en-US" dirty="0">
                <a:effectLst/>
              </a:rPr>
              <a:t> </a:t>
            </a:r>
            <a:r>
              <a:rPr lang="en-US" dirty="0" err="1">
                <a:effectLst/>
              </a:rPr>
              <a:t>kiềng</a:t>
            </a:r>
            <a:r>
              <a:rPr lang="en-US" dirty="0">
                <a:effectLst/>
              </a:rPr>
              <a:t>, </a:t>
            </a:r>
            <a:r>
              <a:rPr lang="en-US" dirty="0" err="1">
                <a:effectLst/>
              </a:rPr>
              <a:t>nhuyễn</a:t>
            </a:r>
            <a:r>
              <a:rPr lang="en-US" dirty="0">
                <a:effectLst/>
              </a:rPr>
              <a:t> </a:t>
            </a:r>
            <a:r>
              <a:rPr lang="en-US" dirty="0" err="1">
                <a:effectLst/>
              </a:rPr>
              <a:t>xương</a:t>
            </a:r>
            <a:r>
              <a:rPr lang="en-US" dirty="0">
                <a:effectLst/>
              </a:rPr>
              <a:t>, </a:t>
            </a:r>
            <a:r>
              <a:rPr lang="en-US" dirty="0" err="1">
                <a:effectLst/>
              </a:rPr>
              <a:t>chậm</a:t>
            </a:r>
            <a:r>
              <a:rPr lang="en-US" dirty="0">
                <a:effectLst/>
              </a:rPr>
              <a:t> </a:t>
            </a:r>
            <a:r>
              <a:rPr lang="en-US" dirty="0" err="1">
                <a:effectLst/>
              </a:rPr>
              <a:t>mọc</a:t>
            </a:r>
            <a:r>
              <a:rPr lang="en-US" dirty="0">
                <a:effectLst/>
              </a:rPr>
              <a:t> </a:t>
            </a:r>
            <a:r>
              <a:rPr lang="en-US" dirty="0" err="1">
                <a:effectLst/>
              </a:rPr>
              <a:t>răng</a:t>
            </a:r>
            <a:r>
              <a:rPr lang="en-US" dirty="0">
                <a:effectLst/>
              </a:rPr>
              <a:t>, </a:t>
            </a:r>
            <a:r>
              <a:rPr lang="en-US" dirty="0" err="1">
                <a:effectLst/>
              </a:rPr>
              <a:t>tần</a:t>
            </a:r>
            <a:r>
              <a:rPr lang="en-US" dirty="0">
                <a:effectLst/>
              </a:rPr>
              <a:t> </a:t>
            </a:r>
            <a:r>
              <a:rPr lang="en-US" dirty="0" err="1">
                <a:effectLst/>
              </a:rPr>
              <a:t>suất</a:t>
            </a:r>
            <a:r>
              <a:rPr lang="en-US" dirty="0">
                <a:effectLst/>
              </a:rPr>
              <a:t> </a:t>
            </a:r>
            <a:r>
              <a:rPr lang="en-US" dirty="0" err="1">
                <a:effectLst/>
              </a:rPr>
              <a:t>áp</a:t>
            </a:r>
            <a:r>
              <a:rPr lang="en-US" dirty="0">
                <a:effectLst/>
              </a:rPr>
              <a:t> </a:t>
            </a:r>
            <a:r>
              <a:rPr lang="en-US" dirty="0" err="1">
                <a:effectLst/>
              </a:rPr>
              <a:t>xe</a:t>
            </a:r>
            <a:r>
              <a:rPr lang="en-US" dirty="0">
                <a:effectLst/>
              </a:rPr>
              <a:t> </a:t>
            </a:r>
            <a:r>
              <a:rPr lang="en-US" dirty="0" err="1">
                <a:effectLst/>
              </a:rPr>
              <a:t>răng</a:t>
            </a:r>
            <a:r>
              <a:rPr lang="en-US" dirty="0">
                <a:effectLst/>
              </a:rPr>
              <a:t> </a:t>
            </a:r>
            <a:r>
              <a:rPr lang="en-US" dirty="0" err="1">
                <a:effectLst/>
              </a:rPr>
              <a:t>tăng</a:t>
            </a:r>
            <a:r>
              <a:rPr lang="en-US" dirty="0">
                <a:effectLst/>
              </a:rPr>
              <a:t> </a:t>
            </a:r>
            <a:r>
              <a:rPr lang="en-US" dirty="0" err="1">
                <a:effectLst/>
              </a:rPr>
              <a:t>cao</a:t>
            </a:r>
            <a:r>
              <a:rPr lang="en-US" dirty="0">
                <a:effectLst/>
              </a:rPr>
              <a:t>...</a:t>
            </a:r>
            <a:endParaRPr lang="en-US" dirty="0"/>
          </a:p>
          <a:p>
            <a:endParaRPr lang="en-US" dirty="0"/>
          </a:p>
          <a:p>
            <a:r>
              <a:rPr lang="en-US" dirty="0" err="1"/>
              <a:t>Mà</a:t>
            </a:r>
            <a:r>
              <a:rPr lang="en-US" dirty="0"/>
              <a:t> </a:t>
            </a:r>
            <a:r>
              <a:rPr lang="en-US" dirty="0" err="1"/>
              <a:t>quý</a:t>
            </a:r>
            <a:r>
              <a:rPr lang="en-US" dirty="0"/>
              <a:t> </a:t>
            </a:r>
            <a:r>
              <a:rPr lang="en-US" dirty="0" err="1"/>
              <a:t>vị</a:t>
            </a:r>
            <a:r>
              <a:rPr lang="en-US" dirty="0"/>
              <a:t> </a:t>
            </a:r>
            <a:r>
              <a:rPr lang="en-US" dirty="0" err="1"/>
              <a:t>biết</a:t>
            </a:r>
            <a:r>
              <a:rPr lang="en-US" dirty="0"/>
              <a:t> </a:t>
            </a:r>
            <a:r>
              <a:rPr lang="en-US" dirty="0" err="1"/>
              <a:t>calci</a:t>
            </a:r>
            <a:r>
              <a:rPr lang="en-US" dirty="0"/>
              <a:t>  và phosphate </a:t>
            </a:r>
            <a:r>
              <a:rPr lang="en-US" dirty="0" err="1"/>
              <a:t>là</a:t>
            </a:r>
            <a:r>
              <a:rPr lang="en-US" dirty="0"/>
              <a:t> </a:t>
            </a:r>
            <a:r>
              <a:rPr lang="en-US" dirty="0" err="1"/>
              <a:t>chất</a:t>
            </a:r>
            <a:r>
              <a:rPr lang="en-US" dirty="0"/>
              <a:t> </a:t>
            </a:r>
            <a:r>
              <a:rPr lang="en-US" dirty="0" err="1"/>
              <a:t>căn</a:t>
            </a:r>
            <a:r>
              <a:rPr lang="en-US" dirty="0"/>
              <a:t> </a:t>
            </a:r>
            <a:r>
              <a:rPr lang="en-US" dirty="0" err="1"/>
              <a:t>bản</a:t>
            </a:r>
            <a:r>
              <a:rPr lang="en-US" dirty="0"/>
              <a:t> </a:t>
            </a:r>
            <a:r>
              <a:rPr lang="en-US" dirty="0" err="1"/>
              <a:t>của</a:t>
            </a:r>
            <a:r>
              <a:rPr lang="en-US" dirty="0"/>
              <a:t> </a:t>
            </a:r>
            <a:r>
              <a:rPr lang="en-US" dirty="0" err="1"/>
              <a:t>hình</a:t>
            </a:r>
            <a:r>
              <a:rPr lang="en-US" dirty="0"/>
              <a:t> </a:t>
            </a:r>
            <a:r>
              <a:rPr lang="en-US" dirty="0" err="1"/>
              <a:t>thành</a:t>
            </a:r>
            <a:r>
              <a:rPr lang="en-US" dirty="0"/>
              <a:t> x</a:t>
            </a:r>
            <a:r>
              <a:rPr lang="vi-VN" dirty="0"/>
              <a:t>ư</a:t>
            </a:r>
            <a:r>
              <a:rPr lang="en-US" dirty="0" err="1"/>
              <a:t>ơng</a:t>
            </a:r>
            <a:r>
              <a:rPr lang="en-US" dirty="0"/>
              <a:t> </a:t>
            </a:r>
            <a:r>
              <a:rPr lang="en-US" dirty="0" err="1"/>
              <a:t>nên</a:t>
            </a:r>
            <a:r>
              <a:rPr lang="en-US" dirty="0"/>
              <a:t> </a:t>
            </a:r>
            <a:r>
              <a:rPr lang="en-US" dirty="0" err="1"/>
              <a:t>khung</a:t>
            </a:r>
            <a:r>
              <a:rPr lang="en-US" dirty="0"/>
              <a:t> x</a:t>
            </a:r>
            <a:r>
              <a:rPr lang="vi-VN" dirty="0"/>
              <a:t>ư</a:t>
            </a:r>
            <a:r>
              <a:rPr lang="en-US" dirty="0" err="1"/>
              <a:t>ơng</a:t>
            </a:r>
            <a:r>
              <a:rPr lang="en-US" dirty="0"/>
              <a:t> </a:t>
            </a:r>
            <a:r>
              <a:rPr lang="en-US" dirty="0" err="1"/>
              <a:t>tế</a:t>
            </a:r>
            <a:r>
              <a:rPr lang="en-US" dirty="0"/>
              <a:t> </a:t>
            </a:r>
            <a:r>
              <a:rPr lang="en-US" dirty="0" err="1"/>
              <a:t>bào</a:t>
            </a:r>
            <a:r>
              <a:rPr lang="en-US" dirty="0"/>
              <a:t> </a:t>
            </a:r>
            <a:r>
              <a:rPr lang="en-US" dirty="0" err="1"/>
              <a:t>không</a:t>
            </a:r>
            <a:r>
              <a:rPr lang="en-US" dirty="0"/>
              <a:t> </a:t>
            </a:r>
            <a:r>
              <a:rPr lang="en-US" dirty="0" err="1"/>
              <a:t>đủ</a:t>
            </a:r>
            <a:r>
              <a:rPr lang="en-US" dirty="0"/>
              <a:t> </a:t>
            </a:r>
            <a:r>
              <a:rPr lang="en-US" dirty="0" err="1"/>
              <a:t>sức</a:t>
            </a:r>
            <a:r>
              <a:rPr lang="en-US" dirty="0"/>
              <a:t> </a:t>
            </a:r>
            <a:r>
              <a:rPr lang="en-US" dirty="0" err="1"/>
              <a:t>để</a:t>
            </a:r>
            <a:r>
              <a:rPr lang="en-US" dirty="0"/>
              <a:t> </a:t>
            </a:r>
            <a:r>
              <a:rPr lang="en-US" dirty="0" err="1"/>
              <a:t>nâng</a:t>
            </a:r>
            <a:r>
              <a:rPr lang="en-US" dirty="0"/>
              <a:t> </a:t>
            </a:r>
            <a:r>
              <a:rPr lang="en-US" dirty="0" err="1"/>
              <a:t>đỡ</a:t>
            </a:r>
            <a:r>
              <a:rPr lang="en-US" dirty="0"/>
              <a:t> </a:t>
            </a:r>
            <a:r>
              <a:rPr lang="en-US" dirty="0" err="1"/>
              <a:t>tạng</a:t>
            </a:r>
            <a:r>
              <a:rPr lang="en-US" dirty="0"/>
              <a:t> c</a:t>
            </a:r>
            <a:r>
              <a:rPr lang="vi-VN" dirty="0"/>
              <a:t>ơ</a:t>
            </a:r>
            <a:r>
              <a:rPr lang="en-US" dirty="0"/>
              <a:t> </a:t>
            </a:r>
            <a:r>
              <a:rPr lang="en-US" dirty="0" err="1"/>
              <a:t>thể</a:t>
            </a:r>
            <a:r>
              <a:rPr lang="en-US" dirty="0"/>
              <a:t>. </a:t>
            </a:r>
            <a:r>
              <a:rPr lang="en-US" dirty="0" err="1"/>
              <a:t>Ngoài</a:t>
            </a:r>
            <a:r>
              <a:rPr lang="en-US" dirty="0"/>
              <a:t> ra BN </a:t>
            </a:r>
            <a:r>
              <a:rPr lang="en-US" dirty="0" err="1"/>
              <a:t>này</a:t>
            </a:r>
            <a:r>
              <a:rPr lang="en-US" dirty="0"/>
              <a:t> </a:t>
            </a:r>
            <a:r>
              <a:rPr lang="en-US" dirty="0" err="1"/>
              <a:t>còn</a:t>
            </a:r>
            <a:r>
              <a:rPr lang="en-US" dirty="0"/>
              <a:t> </a:t>
            </a:r>
            <a:r>
              <a:rPr lang="en-US" dirty="0" err="1"/>
              <a:t>có</a:t>
            </a:r>
            <a:r>
              <a:rPr lang="en-US" dirty="0"/>
              <a:t> </a:t>
            </a:r>
            <a:r>
              <a:rPr lang="en-US" dirty="0" err="1"/>
              <a:t>biểu</a:t>
            </a:r>
            <a:r>
              <a:rPr lang="en-US" dirty="0"/>
              <a:t> </a:t>
            </a:r>
            <a:r>
              <a:rPr lang="en-US" dirty="0" err="1"/>
              <a:t>hiện</a:t>
            </a:r>
            <a:r>
              <a:rPr lang="en-US" dirty="0"/>
              <a:t> </a:t>
            </a:r>
            <a:r>
              <a:rPr lang="en-US" dirty="0" err="1"/>
              <a:t>chậm</a:t>
            </a:r>
            <a:r>
              <a:rPr lang="en-US" dirty="0"/>
              <a:t> </a:t>
            </a:r>
            <a:r>
              <a:rPr lang="en-US" dirty="0" err="1"/>
              <a:t>mọc</a:t>
            </a:r>
            <a:r>
              <a:rPr lang="en-US" dirty="0"/>
              <a:t> </a:t>
            </a:r>
            <a:r>
              <a:rPr lang="en-US" dirty="0" err="1"/>
              <a:t>răng</a:t>
            </a:r>
            <a:endParaRPr lang="en-US" dirty="0"/>
          </a:p>
          <a:p>
            <a:r>
              <a:rPr lang="en-US" sz="1300" b="1" dirty="0"/>
              <a:t>BỆNH CÒI XƯƠNG THIẾU PHOSPHATE MÁU (OMIM #307800)</a:t>
            </a:r>
            <a:endParaRPr lang="en-US" sz="1300" dirty="0"/>
          </a:p>
          <a:p>
            <a:r>
              <a:rPr lang="en-US" sz="1300" dirty="0" err="1"/>
              <a:t>Đây</a:t>
            </a:r>
            <a:r>
              <a:rPr lang="en-US" sz="1300" dirty="0"/>
              <a:t> </a:t>
            </a:r>
            <a:r>
              <a:rPr lang="en-US" sz="1300" dirty="0" err="1"/>
              <a:t>là</a:t>
            </a:r>
            <a:r>
              <a:rPr lang="en-US" sz="1300" dirty="0"/>
              <a:t> </a:t>
            </a:r>
            <a:r>
              <a:rPr lang="en-US" sz="1300" dirty="0" err="1"/>
              <a:t>một</a:t>
            </a:r>
            <a:r>
              <a:rPr lang="en-US" sz="1300" dirty="0"/>
              <a:t> </a:t>
            </a:r>
            <a:r>
              <a:rPr lang="en-US" sz="1300" dirty="0" err="1"/>
              <a:t>bệnh</a:t>
            </a:r>
            <a:r>
              <a:rPr lang="en-US" sz="1300" dirty="0"/>
              <a:t> </a:t>
            </a:r>
            <a:r>
              <a:rPr lang="en-US" sz="1300" dirty="0" err="1"/>
              <a:t>lý</a:t>
            </a:r>
            <a:r>
              <a:rPr lang="en-US" sz="1300" dirty="0"/>
              <a:t> </a:t>
            </a:r>
            <a:r>
              <a:rPr lang="en-US" sz="1300" dirty="0" err="1"/>
              <a:t>còi</a:t>
            </a:r>
            <a:r>
              <a:rPr lang="en-US" sz="1300" dirty="0"/>
              <a:t> </a:t>
            </a:r>
            <a:r>
              <a:rPr lang="en-US" sz="1300" dirty="0" err="1"/>
              <a:t>xương</a:t>
            </a:r>
            <a:r>
              <a:rPr lang="en-US" sz="1300" dirty="0"/>
              <a:t> </a:t>
            </a:r>
            <a:r>
              <a:rPr lang="en-US" sz="1300" dirty="0" err="1"/>
              <a:t>rất</a:t>
            </a:r>
            <a:r>
              <a:rPr lang="en-US" sz="1300" dirty="0"/>
              <a:t> </a:t>
            </a:r>
            <a:r>
              <a:rPr lang="en-US" sz="1300" dirty="0" err="1"/>
              <a:t>hiếm</a:t>
            </a:r>
            <a:r>
              <a:rPr lang="en-US" sz="1300" dirty="0"/>
              <a:t>, di </a:t>
            </a:r>
            <a:r>
              <a:rPr lang="en-US" sz="1300" dirty="0" err="1"/>
              <a:t>truyền</a:t>
            </a:r>
            <a:r>
              <a:rPr lang="en-US" sz="1300" dirty="0"/>
              <a:t> </a:t>
            </a:r>
            <a:r>
              <a:rPr lang="en-US" sz="1300" dirty="0" err="1"/>
              <a:t>trội</a:t>
            </a:r>
            <a:r>
              <a:rPr lang="en-US" sz="1300" dirty="0"/>
              <a:t> </a:t>
            </a:r>
            <a:r>
              <a:rPr lang="en-US" sz="1300" dirty="0" err="1"/>
              <a:t>liên</a:t>
            </a:r>
            <a:r>
              <a:rPr lang="en-US" sz="1300" dirty="0"/>
              <a:t> </a:t>
            </a:r>
            <a:r>
              <a:rPr lang="en-US" sz="1300" dirty="0" err="1"/>
              <a:t>kết</a:t>
            </a:r>
            <a:r>
              <a:rPr lang="en-US" sz="1300" dirty="0"/>
              <a:t> NST X. (1/20.000)</a:t>
            </a:r>
          </a:p>
          <a:p>
            <a:r>
              <a:rPr lang="en-US" sz="1300" dirty="0" err="1"/>
              <a:t>Bệnh</a:t>
            </a:r>
            <a:r>
              <a:rPr lang="en-US" sz="1300" dirty="0"/>
              <a:t> do </a:t>
            </a:r>
            <a:r>
              <a:rPr lang="en-US" sz="1300" dirty="0" err="1"/>
              <a:t>đột</a:t>
            </a:r>
            <a:r>
              <a:rPr lang="en-US" sz="1300" dirty="0"/>
              <a:t> </a:t>
            </a:r>
            <a:r>
              <a:rPr lang="en-US" sz="1300" dirty="0" err="1"/>
              <a:t>biến</a:t>
            </a:r>
            <a:r>
              <a:rPr lang="en-US" sz="1300" dirty="0"/>
              <a:t> </a:t>
            </a:r>
            <a:r>
              <a:rPr lang="en-US" sz="1300" dirty="0" err="1"/>
              <a:t>gien</a:t>
            </a:r>
            <a:r>
              <a:rPr lang="en-US" sz="1300" dirty="0"/>
              <a:t> PHEX </a:t>
            </a:r>
            <a:r>
              <a:rPr lang="en-US" sz="1300" dirty="0" err="1"/>
              <a:t>trên</a:t>
            </a:r>
            <a:r>
              <a:rPr lang="en-US" sz="1300" dirty="0"/>
              <a:t> NST X, </a:t>
            </a:r>
            <a:r>
              <a:rPr lang="en-US" sz="1300" dirty="0" err="1"/>
              <a:t>dẫn</a:t>
            </a:r>
            <a:r>
              <a:rPr lang="en-US" sz="1300" dirty="0"/>
              <a:t> </a:t>
            </a:r>
            <a:r>
              <a:rPr lang="en-US" sz="1300" dirty="0" err="1"/>
              <a:t>đến</a:t>
            </a:r>
            <a:r>
              <a:rPr lang="en-US" sz="1300" dirty="0"/>
              <a:t> </a:t>
            </a:r>
            <a:r>
              <a:rPr lang="en-US" sz="1300" dirty="0" err="1"/>
              <a:t>giảm</a:t>
            </a:r>
            <a:r>
              <a:rPr lang="en-US" sz="1300" dirty="0"/>
              <a:t> </a:t>
            </a:r>
            <a:r>
              <a:rPr lang="en-US" sz="1300" dirty="0" err="1"/>
              <a:t>tái</a:t>
            </a:r>
            <a:r>
              <a:rPr lang="en-US" sz="1300" dirty="0"/>
              <a:t> </a:t>
            </a:r>
            <a:r>
              <a:rPr lang="en-US" sz="1300" dirty="0" err="1"/>
              <a:t>hấp</a:t>
            </a:r>
            <a:r>
              <a:rPr lang="en-US" sz="1300" dirty="0"/>
              <a:t> </a:t>
            </a:r>
            <a:r>
              <a:rPr lang="en-US" sz="1300" dirty="0" err="1"/>
              <a:t>thu</a:t>
            </a:r>
            <a:r>
              <a:rPr lang="en-US" sz="1300" dirty="0"/>
              <a:t> phosphate ở </a:t>
            </a:r>
            <a:r>
              <a:rPr lang="en-US" sz="1300" dirty="0" err="1"/>
              <a:t>thận</a:t>
            </a:r>
            <a:r>
              <a:rPr lang="en-US" sz="1300" dirty="0"/>
              <a:t>. </a:t>
            </a:r>
            <a:r>
              <a:rPr lang="en-US" sz="1300" dirty="0" err="1"/>
              <a:t>Thiếu</a:t>
            </a:r>
            <a:r>
              <a:rPr lang="en-US" sz="1300" dirty="0"/>
              <a:t> phosphate </a:t>
            </a:r>
            <a:r>
              <a:rPr lang="en-US" sz="1300" dirty="0" err="1"/>
              <a:t>máu</a:t>
            </a:r>
            <a:r>
              <a:rPr lang="en-US" sz="1300" dirty="0"/>
              <a:t> </a:t>
            </a:r>
            <a:r>
              <a:rPr lang="en-US" sz="1300" dirty="0" err="1"/>
              <a:t>kéo</a:t>
            </a:r>
            <a:r>
              <a:rPr lang="en-US" sz="1300" dirty="0"/>
              <a:t> </a:t>
            </a:r>
            <a:r>
              <a:rPr lang="en-US" sz="1300" dirty="0" err="1"/>
              <a:t>theo</a:t>
            </a:r>
            <a:r>
              <a:rPr lang="en-US" sz="1300" dirty="0"/>
              <a:t> </a:t>
            </a:r>
            <a:r>
              <a:rPr lang="en-US" sz="1300" dirty="0" err="1"/>
              <a:t>rối</a:t>
            </a:r>
            <a:r>
              <a:rPr lang="en-US" sz="1300" dirty="0"/>
              <a:t> </a:t>
            </a:r>
            <a:r>
              <a:rPr lang="en-US" sz="1300" dirty="0" err="1"/>
              <a:t>loạn</a:t>
            </a:r>
            <a:r>
              <a:rPr lang="en-US" sz="1300" dirty="0"/>
              <a:t> </a:t>
            </a:r>
            <a:r>
              <a:rPr lang="en-US" sz="1300" dirty="0" err="1"/>
              <a:t>hoạt</a:t>
            </a:r>
            <a:r>
              <a:rPr lang="en-US" sz="1300" dirty="0"/>
              <a:t> </a:t>
            </a:r>
            <a:r>
              <a:rPr lang="en-US" sz="1300" dirty="0" err="1"/>
              <a:t>động</a:t>
            </a:r>
            <a:r>
              <a:rPr lang="en-US" sz="1300" dirty="0"/>
              <a:t> </a:t>
            </a:r>
            <a:r>
              <a:rPr lang="en-US" sz="1300" dirty="0" err="1"/>
              <a:t>của</a:t>
            </a:r>
            <a:r>
              <a:rPr lang="en-US" sz="1300" dirty="0"/>
              <a:t> </a:t>
            </a:r>
            <a:r>
              <a:rPr lang="en-US" sz="1300" dirty="0" err="1"/>
              <a:t>các</a:t>
            </a:r>
            <a:r>
              <a:rPr lang="en-US" sz="1300" dirty="0"/>
              <a:t> </a:t>
            </a:r>
            <a:r>
              <a:rPr lang="en-US" sz="1300" dirty="0" err="1"/>
              <a:t>tạo</a:t>
            </a:r>
            <a:r>
              <a:rPr lang="en-US" sz="1300" dirty="0"/>
              <a:t> </a:t>
            </a:r>
            <a:r>
              <a:rPr lang="en-US" sz="1300" dirty="0" err="1"/>
              <a:t>cốt</a:t>
            </a:r>
            <a:r>
              <a:rPr lang="en-US" sz="1300" dirty="0"/>
              <a:t> </a:t>
            </a:r>
            <a:r>
              <a:rPr lang="en-US" sz="1300" dirty="0" err="1"/>
              <a:t>bào</a:t>
            </a:r>
            <a:r>
              <a:rPr lang="en-US" sz="1300" dirty="0"/>
              <a:t>. </a:t>
            </a:r>
            <a:r>
              <a:rPr lang="en-US" sz="1300" dirty="0" err="1"/>
              <a:t>Bệnh</a:t>
            </a:r>
            <a:r>
              <a:rPr lang="en-US" sz="1300" dirty="0"/>
              <a:t> </a:t>
            </a:r>
            <a:r>
              <a:rPr lang="en-US" sz="1300" dirty="0" err="1"/>
              <a:t>nhân</a:t>
            </a:r>
            <a:r>
              <a:rPr lang="en-US" sz="1300" dirty="0"/>
              <a:t> </a:t>
            </a:r>
            <a:r>
              <a:rPr lang="en-US" sz="1300" dirty="0" err="1"/>
              <a:t>có</a:t>
            </a:r>
            <a:r>
              <a:rPr lang="en-US" sz="1300" dirty="0"/>
              <a:t> </a:t>
            </a:r>
            <a:r>
              <a:rPr lang="en-US" sz="1300" dirty="0" err="1"/>
              <a:t>các</a:t>
            </a:r>
            <a:r>
              <a:rPr lang="en-US" sz="1300" dirty="0"/>
              <a:t> </a:t>
            </a:r>
            <a:r>
              <a:rPr lang="en-US" sz="1300" dirty="0" err="1"/>
              <a:t>triệu</a:t>
            </a:r>
            <a:r>
              <a:rPr lang="en-US" sz="1300" dirty="0"/>
              <a:t> </a:t>
            </a:r>
            <a:r>
              <a:rPr lang="en-US" sz="1300" dirty="0" err="1"/>
              <a:t>chứng</a:t>
            </a:r>
            <a:r>
              <a:rPr lang="en-US" sz="1300" dirty="0"/>
              <a:t> </a:t>
            </a:r>
            <a:r>
              <a:rPr lang="en-US" sz="1300" dirty="0" err="1"/>
              <a:t>còi</a:t>
            </a:r>
            <a:r>
              <a:rPr lang="en-US" sz="1300" dirty="0"/>
              <a:t> </a:t>
            </a:r>
            <a:r>
              <a:rPr lang="en-US" sz="1300" dirty="0" err="1"/>
              <a:t>xương</a:t>
            </a:r>
            <a:r>
              <a:rPr lang="en-US" sz="1300" dirty="0"/>
              <a:t> </a:t>
            </a:r>
            <a:r>
              <a:rPr lang="en-US" sz="1300" dirty="0" err="1"/>
              <a:t>nặng</a:t>
            </a:r>
            <a:r>
              <a:rPr lang="en-US" sz="1300" dirty="0"/>
              <a:t>, </a:t>
            </a:r>
            <a:r>
              <a:rPr lang="en-US" sz="1300" dirty="0" err="1"/>
              <a:t>chân</a:t>
            </a:r>
            <a:r>
              <a:rPr lang="en-US" sz="1300" dirty="0"/>
              <a:t> </a:t>
            </a:r>
            <a:r>
              <a:rPr lang="en-US" sz="1300" dirty="0" err="1"/>
              <a:t>vòng</a:t>
            </a:r>
            <a:r>
              <a:rPr lang="en-US" sz="1300" dirty="0"/>
              <a:t> </a:t>
            </a:r>
            <a:r>
              <a:rPr lang="en-US" sz="1300" dirty="0" err="1"/>
              <a:t>kiềng</a:t>
            </a:r>
            <a:r>
              <a:rPr lang="en-US" sz="1300" dirty="0"/>
              <a:t>, </a:t>
            </a:r>
            <a:r>
              <a:rPr lang="en-US" sz="1300" dirty="0" err="1"/>
              <a:t>nhuyễn</a:t>
            </a:r>
            <a:r>
              <a:rPr lang="en-US" sz="1300" dirty="0"/>
              <a:t> </a:t>
            </a:r>
            <a:r>
              <a:rPr lang="en-US" sz="1300" dirty="0" err="1"/>
              <a:t>xương</a:t>
            </a:r>
            <a:r>
              <a:rPr lang="en-US" sz="1300" dirty="0"/>
              <a:t>, </a:t>
            </a:r>
            <a:r>
              <a:rPr lang="en-US" sz="1300" dirty="0" err="1"/>
              <a:t>chậm</a:t>
            </a:r>
            <a:r>
              <a:rPr lang="en-US" sz="1300" dirty="0"/>
              <a:t> </a:t>
            </a:r>
            <a:r>
              <a:rPr lang="en-US" sz="1300" dirty="0" err="1"/>
              <a:t>mọc</a:t>
            </a:r>
            <a:r>
              <a:rPr lang="en-US" sz="1300" dirty="0"/>
              <a:t> </a:t>
            </a:r>
            <a:r>
              <a:rPr lang="en-US" sz="1300" dirty="0" err="1"/>
              <a:t>răng</a:t>
            </a:r>
            <a:r>
              <a:rPr lang="en-US" sz="1300" dirty="0"/>
              <a:t>, </a:t>
            </a:r>
            <a:r>
              <a:rPr lang="en-US" sz="1300" dirty="0" err="1"/>
              <a:t>tần</a:t>
            </a:r>
            <a:r>
              <a:rPr lang="en-US" sz="1300" dirty="0"/>
              <a:t> </a:t>
            </a:r>
            <a:r>
              <a:rPr lang="en-US" sz="1300" dirty="0" err="1"/>
              <a:t>suất</a:t>
            </a:r>
            <a:r>
              <a:rPr lang="en-US" sz="1300" dirty="0"/>
              <a:t> </a:t>
            </a:r>
            <a:r>
              <a:rPr lang="en-US" sz="1300" dirty="0" err="1"/>
              <a:t>áp</a:t>
            </a:r>
            <a:r>
              <a:rPr lang="en-US" sz="1300" dirty="0"/>
              <a:t> </a:t>
            </a:r>
            <a:r>
              <a:rPr lang="en-US" sz="1300" dirty="0" err="1"/>
              <a:t>xe</a:t>
            </a:r>
            <a:r>
              <a:rPr lang="en-US" sz="1300" dirty="0"/>
              <a:t> </a:t>
            </a:r>
            <a:r>
              <a:rPr lang="en-US" sz="1300" dirty="0" err="1"/>
              <a:t>răng</a:t>
            </a:r>
            <a:r>
              <a:rPr lang="en-US" sz="1300" dirty="0"/>
              <a:t> </a:t>
            </a:r>
            <a:r>
              <a:rPr lang="en-US" sz="1300" dirty="0" err="1"/>
              <a:t>tăng</a:t>
            </a:r>
            <a:r>
              <a:rPr lang="en-US" sz="1300" dirty="0"/>
              <a:t> </a:t>
            </a:r>
            <a:r>
              <a:rPr lang="en-US" sz="1300" dirty="0" err="1"/>
              <a:t>cao</a:t>
            </a:r>
            <a:r>
              <a:rPr lang="en-US" sz="1300" dirty="0"/>
              <a:t>... </a:t>
            </a:r>
          </a:p>
          <a:p>
            <a:endParaRPr lang="en-US" dirty="0"/>
          </a:p>
        </p:txBody>
      </p:sp>
      <p:sp>
        <p:nvSpPr>
          <p:cNvPr id="4" name="Slide Number Placeholder 3"/>
          <p:cNvSpPr>
            <a:spLocks noGrp="1"/>
          </p:cNvSpPr>
          <p:nvPr>
            <p:ph type="sldNum" sz="quarter" idx="10"/>
          </p:nvPr>
        </p:nvSpPr>
        <p:spPr/>
        <p:txBody>
          <a:bodyPr/>
          <a:lstStyle/>
          <a:p>
            <a:fld id="{A086A00B-3905-4961-B116-93B66E6E521F}" type="slidenum">
              <a:rPr lang="en-US" smtClean="0"/>
              <a:pPr/>
              <a:t>33</a:t>
            </a:fld>
            <a:endParaRPr lang="en-US"/>
          </a:p>
        </p:txBody>
      </p:sp>
    </p:spTree>
    <p:extLst>
      <p:ext uri="{BB962C8B-B14F-4D97-AF65-F5344CB8AC3E}">
        <p14:creationId xmlns:p14="http://schemas.microsoft.com/office/powerpoint/2010/main" val="19563132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US" sz="1300" b="1" dirty="0"/>
              <a:t>Di </a:t>
            </a:r>
            <a:r>
              <a:rPr lang="en-US" sz="1300" b="1" dirty="0" err="1"/>
              <a:t>truyền</a:t>
            </a:r>
            <a:r>
              <a:rPr lang="en-US" sz="1300" b="1" dirty="0"/>
              <a:t> </a:t>
            </a:r>
            <a:r>
              <a:rPr lang="en-US" sz="1300" b="1" dirty="0" err="1"/>
              <a:t>lặn</a:t>
            </a:r>
            <a:r>
              <a:rPr lang="en-US" sz="1300" b="1" dirty="0"/>
              <a:t> </a:t>
            </a:r>
            <a:r>
              <a:rPr lang="en-US" sz="1300" b="1" dirty="0" err="1"/>
              <a:t>liên</a:t>
            </a:r>
            <a:r>
              <a:rPr lang="en-US" sz="1300" b="1" dirty="0"/>
              <a:t> </a:t>
            </a:r>
            <a:r>
              <a:rPr lang="en-US" sz="1300" b="1" dirty="0" err="1"/>
              <a:t>kết</a:t>
            </a:r>
            <a:r>
              <a:rPr lang="en-US" sz="1300" b="1" dirty="0"/>
              <a:t> NST X, </a:t>
            </a:r>
            <a:r>
              <a:rPr lang="en-US" sz="1300" b="1" dirty="0" err="1"/>
              <a:t>xuất</a:t>
            </a:r>
            <a:r>
              <a:rPr lang="en-US" sz="1300" b="1" dirty="0"/>
              <a:t> </a:t>
            </a:r>
            <a:r>
              <a:rPr lang="en-US" sz="1300" b="1" dirty="0" err="1"/>
              <a:t>hiện</a:t>
            </a:r>
            <a:r>
              <a:rPr lang="en-US" sz="1300" b="1" dirty="0"/>
              <a:t> ng</a:t>
            </a:r>
            <a:r>
              <a:rPr lang="vi-VN" sz="1300" b="1" dirty="0"/>
              <a:t>ư</a:t>
            </a:r>
            <a:r>
              <a:rPr lang="en-US" sz="1300" b="1" dirty="0" err="1"/>
              <a:t>ời</a:t>
            </a:r>
            <a:r>
              <a:rPr lang="en-US" sz="1300" b="1" dirty="0"/>
              <a:t> </a:t>
            </a:r>
            <a:r>
              <a:rPr lang="en-US" sz="1300" b="1" dirty="0" err="1"/>
              <a:t>lành</a:t>
            </a:r>
            <a:r>
              <a:rPr lang="en-US" sz="1300" b="1" dirty="0"/>
              <a:t> </a:t>
            </a:r>
            <a:r>
              <a:rPr lang="en-US" sz="1300" b="1" dirty="0" err="1"/>
              <a:t>mang</a:t>
            </a:r>
            <a:r>
              <a:rPr lang="en-US" sz="1300" b="1" dirty="0"/>
              <a:t> gen </a:t>
            </a:r>
            <a:r>
              <a:rPr lang="en-US" sz="1300" b="1" dirty="0" err="1"/>
              <a:t>bệnh</a:t>
            </a:r>
            <a:endParaRPr lang="en-US" sz="1300" b="1" dirty="0"/>
          </a:p>
          <a:p>
            <a:pPr lvl="0" fontAlgn="base"/>
            <a:r>
              <a:rPr lang="en-US" sz="1300" b="1" i="1" dirty="0" err="1"/>
              <a:t>Đặc</a:t>
            </a:r>
            <a:r>
              <a:rPr lang="en-US" sz="1300" b="1" i="1" dirty="0"/>
              <a:t> </a:t>
            </a:r>
            <a:r>
              <a:rPr lang="en-US" sz="1300" b="1" i="1" dirty="0" err="1"/>
              <a:t>điểm</a:t>
            </a:r>
            <a:r>
              <a:rPr lang="en-US" sz="1300" b="1" i="1" dirty="0"/>
              <a:t> (l</a:t>
            </a:r>
            <a:r>
              <a:rPr lang="vi-VN" sz="1300" b="1" i="1" dirty="0"/>
              <a:t>ư</a:t>
            </a:r>
            <a:r>
              <a:rPr lang="en-US" sz="1300" b="1" i="1" dirty="0"/>
              <a:t>u ý </a:t>
            </a:r>
            <a:r>
              <a:rPr lang="en-US" sz="1300" b="1" i="1" dirty="0" err="1"/>
              <a:t>hình</a:t>
            </a:r>
            <a:r>
              <a:rPr lang="en-US" sz="1300" b="1" i="1" dirty="0"/>
              <a:t> </a:t>
            </a:r>
            <a:r>
              <a:rPr lang="en-US" sz="1300" b="1" i="1" dirty="0" err="1"/>
              <a:t>vuông</a:t>
            </a:r>
            <a:r>
              <a:rPr lang="en-US" sz="1300" b="1" i="1" dirty="0"/>
              <a:t> </a:t>
            </a:r>
            <a:r>
              <a:rPr lang="en-US" sz="1300" b="1" i="1" dirty="0" err="1"/>
              <a:t>đen</a:t>
            </a:r>
            <a:r>
              <a:rPr lang="en-US" sz="1300" b="1" i="1" dirty="0"/>
              <a:t>: </a:t>
            </a:r>
            <a:r>
              <a:rPr lang="en-US" sz="1300" b="1" i="1" dirty="0" err="1"/>
              <a:t>lặn</a:t>
            </a:r>
            <a:r>
              <a:rPr lang="en-US" sz="1300" b="1" i="1" dirty="0"/>
              <a:t> X hay di </a:t>
            </a:r>
            <a:r>
              <a:rPr lang="en-US" sz="1300" b="1" i="1" dirty="0" err="1"/>
              <a:t>truyền</a:t>
            </a:r>
            <a:r>
              <a:rPr lang="en-US" sz="1300" b="1" i="1" dirty="0"/>
              <a:t> </a:t>
            </a:r>
            <a:r>
              <a:rPr lang="en-US" sz="1300" b="1" i="1" dirty="0" err="1"/>
              <a:t>trên</a:t>
            </a:r>
            <a:r>
              <a:rPr lang="en-US" sz="1300" b="1" i="1" dirty="0"/>
              <a:t> Y)</a:t>
            </a:r>
          </a:p>
          <a:p>
            <a:r>
              <a:rPr lang="en-US" sz="1300" dirty="0"/>
              <a:t>Di </a:t>
            </a:r>
            <a:r>
              <a:rPr lang="en-US" sz="1300" dirty="0" err="1"/>
              <a:t>truyền</a:t>
            </a:r>
            <a:r>
              <a:rPr lang="en-US" sz="1300" dirty="0"/>
              <a:t> </a:t>
            </a:r>
            <a:r>
              <a:rPr lang="en-US" sz="1300" dirty="0" err="1"/>
              <a:t>lặn</a:t>
            </a:r>
            <a:r>
              <a:rPr lang="en-US" sz="1300" dirty="0"/>
              <a:t> </a:t>
            </a:r>
            <a:r>
              <a:rPr lang="en-US" sz="1300" dirty="0" err="1"/>
              <a:t>liên</a:t>
            </a:r>
            <a:r>
              <a:rPr lang="en-US" sz="1300" dirty="0"/>
              <a:t> </a:t>
            </a:r>
            <a:r>
              <a:rPr lang="en-US" sz="1300" dirty="0" err="1"/>
              <a:t>kết</a:t>
            </a:r>
            <a:r>
              <a:rPr lang="en-US" sz="1300" dirty="0"/>
              <a:t> NST X </a:t>
            </a:r>
            <a:r>
              <a:rPr lang="en-US" sz="1300" dirty="0" err="1"/>
              <a:t>là</a:t>
            </a:r>
            <a:r>
              <a:rPr lang="en-US" sz="1300" dirty="0"/>
              <a:t> </a:t>
            </a:r>
            <a:r>
              <a:rPr lang="en-US" sz="1300" dirty="0" err="1"/>
              <a:t>hiện</a:t>
            </a:r>
            <a:r>
              <a:rPr lang="en-US" sz="1300" dirty="0"/>
              <a:t> </a:t>
            </a:r>
            <a:r>
              <a:rPr lang="en-US" sz="1300" dirty="0" err="1"/>
              <a:t>tượng</a:t>
            </a:r>
            <a:r>
              <a:rPr lang="en-US" sz="1300" dirty="0"/>
              <a:t>:</a:t>
            </a:r>
          </a:p>
          <a:p>
            <a:pPr lvl="0"/>
            <a:r>
              <a:rPr lang="en-US" sz="1300" dirty="0" err="1"/>
              <a:t>bệnh</a:t>
            </a:r>
            <a:r>
              <a:rPr lang="en-US" sz="1300" dirty="0"/>
              <a:t> </a:t>
            </a:r>
            <a:r>
              <a:rPr lang="en-US" sz="1300" dirty="0" err="1"/>
              <a:t>lý</a:t>
            </a:r>
            <a:r>
              <a:rPr lang="en-US" sz="1300" dirty="0"/>
              <a:t> do </a:t>
            </a:r>
            <a:r>
              <a:rPr lang="en-US" sz="1300" dirty="0" err="1"/>
              <a:t>đột</a:t>
            </a:r>
            <a:r>
              <a:rPr lang="en-US" sz="1300" dirty="0"/>
              <a:t> </a:t>
            </a:r>
            <a:r>
              <a:rPr lang="en-US" sz="1300" dirty="0" err="1"/>
              <a:t>biến</a:t>
            </a:r>
            <a:r>
              <a:rPr lang="en-US" sz="1300" dirty="0"/>
              <a:t> </a:t>
            </a:r>
            <a:r>
              <a:rPr lang="en-US" sz="1300" dirty="0" err="1"/>
              <a:t>gien</a:t>
            </a:r>
            <a:r>
              <a:rPr lang="en-US" sz="1300" dirty="0"/>
              <a:t> </a:t>
            </a:r>
            <a:r>
              <a:rPr lang="en-US" sz="1300" dirty="0" err="1"/>
              <a:t>nằm</a:t>
            </a:r>
            <a:r>
              <a:rPr lang="en-US" sz="1300" dirty="0"/>
              <a:t> </a:t>
            </a:r>
            <a:r>
              <a:rPr lang="en-US" sz="1300" dirty="0" err="1"/>
              <a:t>trên</a:t>
            </a:r>
            <a:r>
              <a:rPr lang="en-US" sz="1300" dirty="0"/>
              <a:t> NST X;</a:t>
            </a:r>
          </a:p>
          <a:p>
            <a:pPr lvl="0"/>
            <a:r>
              <a:rPr lang="en-US" sz="1300" dirty="0" err="1"/>
              <a:t>cá</a:t>
            </a:r>
            <a:r>
              <a:rPr lang="en-US" sz="1300" dirty="0"/>
              <a:t> </a:t>
            </a:r>
            <a:r>
              <a:rPr lang="en-US" sz="1300" dirty="0" err="1"/>
              <a:t>thể</a:t>
            </a:r>
            <a:r>
              <a:rPr lang="en-US" sz="1300" dirty="0"/>
              <a:t> </a:t>
            </a:r>
            <a:r>
              <a:rPr lang="en-US" sz="1300" dirty="0" err="1"/>
              <a:t>nam</a:t>
            </a:r>
            <a:r>
              <a:rPr lang="en-US" sz="1300" dirty="0"/>
              <a:t> </a:t>
            </a:r>
            <a:r>
              <a:rPr lang="en-US" sz="1300" dirty="0" err="1"/>
              <a:t>nhận</a:t>
            </a:r>
            <a:r>
              <a:rPr lang="en-US" sz="1300" dirty="0"/>
              <a:t> </a:t>
            </a:r>
            <a:r>
              <a:rPr lang="en-US" sz="1300" dirty="0" err="1"/>
              <a:t>allelle</a:t>
            </a:r>
            <a:r>
              <a:rPr lang="en-US" sz="1300" dirty="0"/>
              <a:t> </a:t>
            </a:r>
            <a:r>
              <a:rPr lang="en-US" sz="1300" dirty="0" err="1"/>
              <a:t>đột</a:t>
            </a:r>
            <a:r>
              <a:rPr lang="en-US" sz="1300" dirty="0"/>
              <a:t> </a:t>
            </a:r>
            <a:r>
              <a:rPr lang="en-US" sz="1300" dirty="0" err="1"/>
              <a:t>biến</a:t>
            </a:r>
            <a:r>
              <a:rPr lang="en-US" sz="1300" dirty="0"/>
              <a:t> </a:t>
            </a:r>
            <a:r>
              <a:rPr lang="en-US" sz="1300" dirty="0" err="1"/>
              <a:t>từ</a:t>
            </a:r>
            <a:r>
              <a:rPr lang="en-US" sz="1300" dirty="0"/>
              <a:t> </a:t>
            </a:r>
            <a:r>
              <a:rPr lang="en-US" sz="1300" dirty="0" err="1"/>
              <a:t>mẹ</a:t>
            </a:r>
            <a:r>
              <a:rPr lang="en-US" sz="1300" dirty="0"/>
              <a:t> (</a:t>
            </a:r>
            <a:r>
              <a:rPr lang="en-US" sz="1300" dirty="0" err="1"/>
              <a:t>trên</a:t>
            </a:r>
            <a:r>
              <a:rPr lang="en-US" sz="1300" dirty="0"/>
              <a:t> NST X </a:t>
            </a:r>
            <a:r>
              <a:rPr lang="en-US" sz="1300" dirty="0" err="1"/>
              <a:t>từ</a:t>
            </a:r>
            <a:r>
              <a:rPr lang="en-US" sz="1300" dirty="0"/>
              <a:t> </a:t>
            </a:r>
            <a:r>
              <a:rPr lang="en-US" sz="1300" dirty="0" err="1"/>
              <a:t>mẹ</a:t>
            </a:r>
            <a:r>
              <a:rPr lang="en-US" sz="1300" dirty="0"/>
              <a:t>) </a:t>
            </a:r>
            <a:r>
              <a:rPr lang="en-US" sz="1300" dirty="0" err="1"/>
              <a:t>luôn</a:t>
            </a:r>
            <a:r>
              <a:rPr lang="en-US" sz="1300" dirty="0"/>
              <a:t> </a:t>
            </a:r>
            <a:r>
              <a:rPr lang="en-US" sz="1300" dirty="0" err="1"/>
              <a:t>biểu</a:t>
            </a:r>
            <a:r>
              <a:rPr lang="en-US" sz="1300" dirty="0"/>
              <a:t> </a:t>
            </a:r>
            <a:r>
              <a:rPr lang="en-US" sz="1300" dirty="0" err="1"/>
              <a:t>hiện</a:t>
            </a:r>
            <a:r>
              <a:rPr lang="en-US" sz="1300" dirty="0"/>
              <a:t> </a:t>
            </a:r>
            <a:r>
              <a:rPr lang="en-US" sz="1300" dirty="0" err="1"/>
              <a:t>bệnh</a:t>
            </a:r>
            <a:r>
              <a:rPr lang="en-US" sz="1300" dirty="0"/>
              <a:t>, </a:t>
            </a:r>
            <a:r>
              <a:rPr lang="en-US" sz="1300" dirty="0" err="1"/>
              <a:t>vì</a:t>
            </a:r>
            <a:r>
              <a:rPr lang="en-US" sz="1300" dirty="0"/>
              <a:t> </a:t>
            </a:r>
            <a:r>
              <a:rPr lang="en-US" sz="1300" dirty="0" err="1"/>
              <a:t>allelle</a:t>
            </a:r>
            <a:r>
              <a:rPr lang="en-US" sz="1300" dirty="0"/>
              <a:t> </a:t>
            </a:r>
            <a:r>
              <a:rPr lang="en-US" sz="1300" dirty="0" err="1"/>
              <a:t>đột</a:t>
            </a:r>
            <a:r>
              <a:rPr lang="en-US" sz="1300" dirty="0"/>
              <a:t> </a:t>
            </a:r>
            <a:r>
              <a:rPr lang="en-US" sz="1300" dirty="0" err="1"/>
              <a:t>biến</a:t>
            </a:r>
            <a:r>
              <a:rPr lang="en-US" sz="1300" dirty="0"/>
              <a:t> </a:t>
            </a:r>
            <a:r>
              <a:rPr lang="en-US" sz="1300" dirty="0" err="1"/>
              <a:t>trên</a:t>
            </a:r>
            <a:r>
              <a:rPr lang="en-US" sz="1300" dirty="0"/>
              <a:t> NST X </a:t>
            </a:r>
            <a:r>
              <a:rPr lang="en-US" sz="1300" dirty="0" err="1"/>
              <a:t>là</a:t>
            </a:r>
            <a:r>
              <a:rPr lang="en-US" sz="1300" dirty="0"/>
              <a:t> </a:t>
            </a:r>
            <a:r>
              <a:rPr lang="en-US" sz="1300" dirty="0" err="1"/>
              <a:t>allelle</a:t>
            </a:r>
            <a:r>
              <a:rPr lang="en-US" sz="1300" dirty="0"/>
              <a:t> </a:t>
            </a:r>
            <a:r>
              <a:rPr lang="en-US" sz="1300" dirty="0" err="1"/>
              <a:t>duy</a:t>
            </a:r>
            <a:r>
              <a:rPr lang="en-US" sz="1300" dirty="0"/>
              <a:t> </a:t>
            </a:r>
            <a:r>
              <a:rPr lang="en-US" sz="1300" dirty="0" err="1"/>
              <a:t>nhất</a:t>
            </a:r>
            <a:endParaRPr lang="en-US" sz="1300" dirty="0"/>
          </a:p>
          <a:p>
            <a:r>
              <a:rPr lang="en-US" sz="1300" b="1" dirty="0" err="1"/>
              <a:t>Cây</a:t>
            </a:r>
            <a:r>
              <a:rPr lang="en-US" sz="1300" b="1" dirty="0"/>
              <a:t> </a:t>
            </a:r>
            <a:r>
              <a:rPr lang="en-US" sz="1300" b="1" dirty="0" err="1"/>
              <a:t>gia</a:t>
            </a:r>
            <a:r>
              <a:rPr lang="en-US" sz="1300" b="1" dirty="0"/>
              <a:t> </a:t>
            </a:r>
            <a:r>
              <a:rPr lang="en-US" sz="1300" b="1" dirty="0" err="1"/>
              <a:t>hệ</a:t>
            </a:r>
            <a:r>
              <a:rPr lang="en-US" sz="1300" b="1" dirty="0"/>
              <a:t> </a:t>
            </a:r>
            <a:r>
              <a:rPr lang="en-US" sz="1300" b="1" dirty="0" err="1"/>
              <a:t>có</a:t>
            </a:r>
            <a:r>
              <a:rPr lang="en-US" sz="1300" b="1" dirty="0"/>
              <a:t> </a:t>
            </a:r>
            <a:r>
              <a:rPr lang="en-US" sz="1300" b="1" dirty="0" err="1"/>
              <a:t>dạng</a:t>
            </a:r>
            <a:r>
              <a:rPr lang="en-US" sz="1300" b="1" dirty="0"/>
              <a:t> </a:t>
            </a:r>
            <a:r>
              <a:rPr lang="en-US" sz="1300" b="1" dirty="0" err="1"/>
              <a:t>chéo</a:t>
            </a:r>
            <a:r>
              <a:rPr lang="en-US" sz="1300" b="1" dirty="0"/>
              <a:t> (</a:t>
            </a:r>
            <a:r>
              <a:rPr lang="en-US" sz="1300" dirty="0" err="1"/>
              <a:t>Hình</a:t>
            </a:r>
            <a:r>
              <a:rPr lang="en-US" sz="1300" dirty="0"/>
              <a:t> 6</a:t>
            </a:r>
            <a:r>
              <a:rPr lang="en-US" sz="1300" b="1" dirty="0"/>
              <a:t>):</a:t>
            </a:r>
            <a:endParaRPr lang="en-US" sz="1300" dirty="0"/>
          </a:p>
          <a:p>
            <a:pPr lvl="0"/>
            <a:r>
              <a:rPr lang="en-US" sz="1300" dirty="0" err="1"/>
              <a:t>thường</a:t>
            </a:r>
            <a:r>
              <a:rPr lang="en-US" sz="1300" dirty="0"/>
              <a:t> </a:t>
            </a:r>
            <a:r>
              <a:rPr lang="en-US" sz="1300" dirty="0" err="1"/>
              <a:t>quan</a:t>
            </a:r>
            <a:r>
              <a:rPr lang="en-US" sz="1300" dirty="0"/>
              <a:t> </a:t>
            </a:r>
            <a:r>
              <a:rPr lang="en-US" sz="1300" dirty="0" err="1"/>
              <a:t>sát</a:t>
            </a:r>
            <a:r>
              <a:rPr lang="en-US" sz="1300" dirty="0"/>
              <a:t> </a:t>
            </a:r>
            <a:r>
              <a:rPr lang="en-US" sz="1300" dirty="0" err="1"/>
              <a:t>thấy</a:t>
            </a:r>
            <a:r>
              <a:rPr lang="en-US" sz="1300" dirty="0"/>
              <a:t> </a:t>
            </a:r>
            <a:r>
              <a:rPr lang="en-US" sz="1300" dirty="0" err="1"/>
              <a:t>bệnh</a:t>
            </a:r>
            <a:r>
              <a:rPr lang="en-US" sz="1300" dirty="0"/>
              <a:t> </a:t>
            </a:r>
            <a:r>
              <a:rPr lang="en-US" sz="1300" dirty="0" err="1"/>
              <a:t>lý</a:t>
            </a:r>
            <a:r>
              <a:rPr lang="en-US" sz="1300" dirty="0"/>
              <a:t> </a:t>
            </a:r>
            <a:r>
              <a:rPr lang="en-US" sz="1300" dirty="0" err="1"/>
              <a:t>biểu</a:t>
            </a:r>
            <a:r>
              <a:rPr lang="en-US" sz="1300" dirty="0"/>
              <a:t> </a:t>
            </a:r>
            <a:r>
              <a:rPr lang="en-US" sz="1300" dirty="0" err="1"/>
              <a:t>hiện</a:t>
            </a:r>
            <a:r>
              <a:rPr lang="en-US" sz="1300" dirty="0"/>
              <a:t> </a:t>
            </a:r>
            <a:r>
              <a:rPr lang="en-US" sz="1300" dirty="0" err="1"/>
              <a:t>cách</a:t>
            </a:r>
            <a:r>
              <a:rPr lang="en-US" sz="1300" dirty="0"/>
              <a:t> </a:t>
            </a:r>
            <a:r>
              <a:rPr lang="en-US" sz="1300" dirty="0" err="1"/>
              <a:t>thế</a:t>
            </a:r>
            <a:r>
              <a:rPr lang="en-US" sz="1300" dirty="0"/>
              <a:t> </a:t>
            </a:r>
            <a:r>
              <a:rPr lang="en-US" sz="1300" dirty="0" err="1"/>
              <a:t>hệ</a:t>
            </a:r>
            <a:r>
              <a:rPr lang="en-US" sz="1300" dirty="0"/>
              <a:t> (</a:t>
            </a:r>
            <a:r>
              <a:rPr lang="en-US" sz="1300" dirty="0" err="1"/>
              <a:t>đời</a:t>
            </a:r>
            <a:r>
              <a:rPr lang="en-US" sz="1300" dirty="0"/>
              <a:t> P </a:t>
            </a:r>
            <a:r>
              <a:rPr lang="en-US" sz="1300" dirty="0">
                <a:sym typeface="Wingdings" panose="05000000000000000000" pitchFamily="2" charset="2"/>
              </a:rPr>
              <a:t></a:t>
            </a:r>
            <a:r>
              <a:rPr lang="en-US" sz="1300" dirty="0"/>
              <a:t> </a:t>
            </a:r>
            <a:r>
              <a:rPr lang="en-US" sz="1300" dirty="0" err="1"/>
              <a:t>đời</a:t>
            </a:r>
            <a:r>
              <a:rPr lang="en-US" sz="1300" dirty="0"/>
              <a:t> F2...);</a:t>
            </a:r>
          </a:p>
          <a:p>
            <a:pPr lvl="0"/>
            <a:r>
              <a:rPr lang="en-US" sz="1300" dirty="0" err="1"/>
              <a:t>hầu</a:t>
            </a:r>
            <a:r>
              <a:rPr lang="en-US" sz="1300" dirty="0"/>
              <a:t> </a:t>
            </a:r>
            <a:r>
              <a:rPr lang="en-US" sz="1300" dirty="0" err="1"/>
              <a:t>như</a:t>
            </a:r>
            <a:r>
              <a:rPr lang="en-US" sz="1300" dirty="0"/>
              <a:t> </a:t>
            </a:r>
            <a:r>
              <a:rPr lang="en-US" sz="1300" dirty="0" err="1"/>
              <a:t>chỉ</a:t>
            </a:r>
            <a:r>
              <a:rPr lang="en-US" sz="1300" dirty="0"/>
              <a:t> </a:t>
            </a:r>
            <a:r>
              <a:rPr lang="en-US" sz="1300" dirty="0" err="1"/>
              <a:t>quan</a:t>
            </a:r>
            <a:r>
              <a:rPr lang="en-US" sz="1300" dirty="0"/>
              <a:t> </a:t>
            </a:r>
            <a:r>
              <a:rPr lang="en-US" sz="1300" dirty="0" err="1"/>
              <a:t>sát</a:t>
            </a:r>
            <a:r>
              <a:rPr lang="en-US" sz="1300" dirty="0"/>
              <a:t> </a:t>
            </a:r>
            <a:r>
              <a:rPr lang="en-US" sz="1300" dirty="0" err="1"/>
              <a:t>thấy</a:t>
            </a:r>
            <a:r>
              <a:rPr lang="en-US" sz="1300" dirty="0"/>
              <a:t> </a:t>
            </a:r>
            <a:r>
              <a:rPr lang="en-US" sz="1300" dirty="0" err="1"/>
              <a:t>cá</a:t>
            </a:r>
            <a:r>
              <a:rPr lang="en-US" sz="1300" dirty="0"/>
              <a:t> </a:t>
            </a:r>
            <a:r>
              <a:rPr lang="en-US" sz="1300" dirty="0" err="1"/>
              <a:t>thể</a:t>
            </a:r>
            <a:r>
              <a:rPr lang="en-US" sz="1300" dirty="0"/>
              <a:t> </a:t>
            </a:r>
            <a:r>
              <a:rPr lang="en-US" sz="1300" dirty="0" err="1"/>
              <a:t>nam</a:t>
            </a:r>
            <a:r>
              <a:rPr lang="en-US" sz="1300" dirty="0"/>
              <a:t> </a:t>
            </a:r>
            <a:r>
              <a:rPr lang="en-US" sz="1300" dirty="0" err="1"/>
              <a:t>mắc</a:t>
            </a:r>
            <a:r>
              <a:rPr lang="en-US" sz="1300" dirty="0"/>
              <a:t> </a:t>
            </a:r>
            <a:r>
              <a:rPr lang="en-US" sz="1300" dirty="0" err="1"/>
              <a:t>bệnh</a:t>
            </a:r>
            <a:r>
              <a:rPr lang="en-US" sz="1300" dirty="0"/>
              <a:t>;</a:t>
            </a:r>
          </a:p>
          <a:p>
            <a:pPr lvl="0"/>
            <a:r>
              <a:rPr lang="en-US" sz="1300" dirty="0" err="1"/>
              <a:t>không</a:t>
            </a:r>
            <a:r>
              <a:rPr lang="en-US" sz="1300" dirty="0"/>
              <a:t> </a:t>
            </a:r>
            <a:r>
              <a:rPr lang="en-US" sz="1300" dirty="0" err="1"/>
              <a:t>thấy</a:t>
            </a:r>
            <a:r>
              <a:rPr lang="en-US" sz="1300" dirty="0"/>
              <a:t> </a:t>
            </a:r>
            <a:r>
              <a:rPr lang="en-US" sz="1300" dirty="0" err="1"/>
              <a:t>sự</a:t>
            </a:r>
            <a:r>
              <a:rPr lang="en-US" sz="1300" dirty="0"/>
              <a:t> </a:t>
            </a:r>
            <a:r>
              <a:rPr lang="en-US" sz="1300" dirty="0" err="1"/>
              <a:t>truyền</a:t>
            </a:r>
            <a:r>
              <a:rPr lang="en-US" sz="1300" dirty="0"/>
              <a:t> </a:t>
            </a:r>
            <a:r>
              <a:rPr lang="en-US" sz="1300" dirty="0" err="1"/>
              <a:t>bệnh</a:t>
            </a:r>
            <a:r>
              <a:rPr lang="en-US" sz="1300" dirty="0"/>
              <a:t> </a:t>
            </a:r>
            <a:r>
              <a:rPr lang="en-US" sz="1300" dirty="0" err="1"/>
              <a:t>từ</a:t>
            </a:r>
            <a:r>
              <a:rPr lang="en-US" sz="1300" dirty="0"/>
              <a:t> cha sang con </a:t>
            </a:r>
            <a:r>
              <a:rPr lang="en-US" sz="1300" dirty="0" err="1"/>
              <a:t>trai</a:t>
            </a:r>
            <a:r>
              <a:rPr lang="en-US" sz="1300" dirty="0"/>
              <a:t>, </a:t>
            </a:r>
            <a:r>
              <a:rPr lang="en-US" sz="1300" dirty="0" err="1"/>
              <a:t>vì</a:t>
            </a:r>
            <a:r>
              <a:rPr lang="en-US" sz="1300" dirty="0"/>
              <a:t> </a:t>
            </a:r>
            <a:r>
              <a:rPr lang="en-US" sz="1300" dirty="0" err="1"/>
              <a:t>mọi</a:t>
            </a:r>
            <a:r>
              <a:rPr lang="en-US" sz="1300" dirty="0"/>
              <a:t> con </a:t>
            </a:r>
            <a:r>
              <a:rPr lang="en-US" sz="1300" dirty="0" err="1"/>
              <a:t>trai</a:t>
            </a:r>
            <a:r>
              <a:rPr lang="en-US" sz="1300" dirty="0"/>
              <a:t> </a:t>
            </a:r>
            <a:r>
              <a:rPr lang="en-US" sz="1300" dirty="0" err="1"/>
              <a:t>đều</a:t>
            </a:r>
            <a:r>
              <a:rPr lang="en-US" sz="1300" dirty="0"/>
              <a:t> </a:t>
            </a:r>
            <a:r>
              <a:rPr lang="en-US" sz="1300" dirty="0" err="1"/>
              <a:t>nhận</a:t>
            </a:r>
            <a:r>
              <a:rPr lang="en-US" sz="1300" dirty="0"/>
              <a:t> NST Y </a:t>
            </a:r>
            <a:r>
              <a:rPr lang="en-US" sz="1300" dirty="0" err="1"/>
              <a:t>từ</a:t>
            </a:r>
            <a:r>
              <a:rPr lang="en-US" sz="1300" dirty="0"/>
              <a:t> cha.</a:t>
            </a:r>
          </a:p>
          <a:p>
            <a:r>
              <a:rPr lang="fr-FR" sz="1300" dirty="0" err="1"/>
              <a:t>Hình</a:t>
            </a:r>
            <a:r>
              <a:rPr lang="fr-FR" sz="1300" dirty="0"/>
              <a:t> 6: </a:t>
            </a:r>
            <a:r>
              <a:rPr lang="fr-FR" sz="1300" dirty="0" err="1"/>
              <a:t>Cây</a:t>
            </a:r>
            <a:r>
              <a:rPr lang="fr-FR" sz="1300" dirty="0"/>
              <a:t> </a:t>
            </a:r>
            <a:r>
              <a:rPr lang="fr-FR" sz="1300" dirty="0" err="1"/>
              <a:t>gia</a:t>
            </a:r>
            <a:r>
              <a:rPr lang="fr-FR" sz="1300" dirty="0"/>
              <a:t> </a:t>
            </a:r>
            <a:r>
              <a:rPr lang="fr-FR" sz="1300" dirty="0" err="1"/>
              <a:t>hệ</a:t>
            </a:r>
            <a:r>
              <a:rPr lang="fr-FR" sz="1300" dirty="0"/>
              <a:t> </a:t>
            </a:r>
            <a:r>
              <a:rPr lang="fr-FR" sz="1300" dirty="0" err="1"/>
              <a:t>dạng</a:t>
            </a:r>
            <a:r>
              <a:rPr lang="fr-FR" sz="1300" dirty="0"/>
              <a:t> </a:t>
            </a:r>
            <a:r>
              <a:rPr lang="fr-FR" sz="1300" dirty="0" err="1"/>
              <a:t>chéo</a:t>
            </a:r>
            <a:r>
              <a:rPr lang="fr-FR" sz="1300" dirty="0"/>
              <a:t> </a:t>
            </a:r>
            <a:r>
              <a:rPr lang="fr-FR" sz="1300" dirty="0" err="1"/>
              <a:t>điển</a:t>
            </a:r>
            <a:r>
              <a:rPr lang="fr-FR" sz="1300" dirty="0"/>
              <a:t> </a:t>
            </a:r>
            <a:r>
              <a:rPr lang="fr-FR" sz="1300" dirty="0" err="1"/>
              <a:t>hình</a:t>
            </a:r>
            <a:r>
              <a:rPr lang="fr-FR" sz="1300" dirty="0"/>
              <a:t> </a:t>
            </a:r>
            <a:r>
              <a:rPr lang="fr-FR" sz="1300" dirty="0" err="1"/>
              <a:t>cho</a:t>
            </a:r>
            <a:r>
              <a:rPr lang="fr-FR" sz="1300" dirty="0"/>
              <a:t> di </a:t>
            </a:r>
            <a:r>
              <a:rPr lang="fr-FR" sz="1300" dirty="0" err="1"/>
              <a:t>truyền</a:t>
            </a:r>
            <a:r>
              <a:rPr lang="fr-FR" sz="1300" dirty="0"/>
              <a:t> </a:t>
            </a:r>
            <a:r>
              <a:rPr lang="fr-FR" sz="1300" dirty="0" err="1"/>
              <a:t>lặn</a:t>
            </a:r>
            <a:r>
              <a:rPr lang="fr-FR" sz="1300" dirty="0"/>
              <a:t> </a:t>
            </a:r>
            <a:r>
              <a:rPr lang="fr-FR" sz="1300" dirty="0" err="1"/>
              <a:t>liên</a:t>
            </a:r>
            <a:r>
              <a:rPr lang="fr-FR" sz="1300" dirty="0"/>
              <a:t> </a:t>
            </a:r>
            <a:r>
              <a:rPr lang="fr-FR" sz="1300" dirty="0" err="1"/>
              <a:t>kết</a:t>
            </a:r>
            <a:r>
              <a:rPr lang="fr-FR" sz="1300" dirty="0"/>
              <a:t> NST X.</a:t>
            </a:r>
            <a:endParaRPr lang="en-US" sz="1300" dirty="0"/>
          </a:p>
          <a:p>
            <a:r>
              <a:rPr lang="fr-FR" sz="1300" dirty="0"/>
              <a:t> </a:t>
            </a:r>
            <a:endParaRPr lang="en-US" sz="1300" dirty="0"/>
          </a:p>
          <a:p>
            <a:r>
              <a:rPr lang="fr-FR" sz="1300" dirty="0" err="1"/>
              <a:t>Các</a:t>
            </a:r>
            <a:r>
              <a:rPr lang="fr-FR" sz="1300" dirty="0"/>
              <a:t> </a:t>
            </a:r>
            <a:r>
              <a:rPr lang="fr-FR" sz="1300" dirty="0" err="1"/>
              <a:t>thế</a:t>
            </a:r>
            <a:r>
              <a:rPr lang="fr-FR" sz="1300" dirty="0"/>
              <a:t> </a:t>
            </a:r>
            <a:r>
              <a:rPr lang="fr-FR" sz="1300" dirty="0" err="1"/>
              <a:t>hệ</a:t>
            </a:r>
            <a:r>
              <a:rPr lang="fr-FR" sz="1300" dirty="0"/>
              <a:t> </a:t>
            </a:r>
            <a:r>
              <a:rPr lang="fr-FR" sz="1300" dirty="0" err="1"/>
              <a:t>không</a:t>
            </a:r>
            <a:r>
              <a:rPr lang="fr-FR" sz="1300" dirty="0"/>
              <a:t> </a:t>
            </a:r>
            <a:r>
              <a:rPr lang="fr-FR" sz="1300" dirty="0" err="1"/>
              <a:t>thấy</a:t>
            </a:r>
            <a:r>
              <a:rPr lang="fr-FR" sz="1300" dirty="0"/>
              <a:t> </a:t>
            </a:r>
            <a:r>
              <a:rPr lang="fr-FR" sz="1300" dirty="0" err="1"/>
              <a:t>có</a:t>
            </a:r>
            <a:r>
              <a:rPr lang="fr-FR" sz="1300" dirty="0"/>
              <a:t> </a:t>
            </a:r>
            <a:r>
              <a:rPr lang="fr-FR" sz="1300" dirty="0" err="1"/>
              <a:t>sự</a:t>
            </a:r>
            <a:r>
              <a:rPr lang="fr-FR" sz="1300" dirty="0"/>
              <a:t> </a:t>
            </a:r>
            <a:r>
              <a:rPr lang="fr-FR" sz="1300" dirty="0" err="1"/>
              <a:t>biểu</a:t>
            </a:r>
            <a:r>
              <a:rPr lang="fr-FR" sz="1300" dirty="0"/>
              <a:t> </a:t>
            </a:r>
            <a:r>
              <a:rPr lang="fr-FR" sz="1300" dirty="0" err="1"/>
              <a:t>hiện</a:t>
            </a:r>
            <a:r>
              <a:rPr lang="fr-FR" sz="1300" dirty="0"/>
              <a:t> </a:t>
            </a:r>
            <a:r>
              <a:rPr lang="fr-FR" sz="1300" dirty="0" err="1"/>
              <a:t>bệnh</a:t>
            </a:r>
            <a:r>
              <a:rPr lang="fr-FR" sz="1300" dirty="0"/>
              <a:t> </a:t>
            </a:r>
            <a:r>
              <a:rPr lang="fr-FR" sz="1300" dirty="0" err="1"/>
              <a:t>rõ</a:t>
            </a:r>
            <a:r>
              <a:rPr lang="fr-FR" sz="1300" dirty="0"/>
              <a:t> </a:t>
            </a:r>
            <a:r>
              <a:rPr lang="fr-FR" sz="1300" dirty="0" err="1"/>
              <a:t>ràng</a:t>
            </a:r>
            <a:r>
              <a:rPr lang="fr-FR" sz="1300" dirty="0"/>
              <a:t> là </a:t>
            </a:r>
            <a:r>
              <a:rPr lang="fr-FR" sz="1300" dirty="0" err="1"/>
              <a:t>thế</a:t>
            </a:r>
            <a:r>
              <a:rPr lang="fr-FR" sz="1300" dirty="0"/>
              <a:t> </a:t>
            </a:r>
            <a:r>
              <a:rPr lang="fr-FR" sz="1300" dirty="0" err="1"/>
              <a:t>hệ</a:t>
            </a:r>
            <a:r>
              <a:rPr lang="fr-FR" sz="1300" dirty="0"/>
              <a:t> </a:t>
            </a:r>
            <a:r>
              <a:rPr lang="fr-FR" sz="1300" dirty="0" err="1"/>
              <a:t>truyền</a:t>
            </a:r>
            <a:r>
              <a:rPr lang="fr-FR" sz="1300" dirty="0"/>
              <a:t> </a:t>
            </a:r>
            <a:r>
              <a:rPr lang="fr-FR" sz="1300" dirty="0" err="1"/>
              <a:t>bệnh</a:t>
            </a:r>
            <a:r>
              <a:rPr lang="fr-FR" sz="1300" dirty="0"/>
              <a:t> qua </a:t>
            </a:r>
            <a:r>
              <a:rPr lang="fr-FR" sz="1300" dirty="0" err="1"/>
              <a:t>các</a:t>
            </a:r>
            <a:r>
              <a:rPr lang="fr-FR" sz="1300" dirty="0"/>
              <a:t> </a:t>
            </a:r>
            <a:r>
              <a:rPr lang="fr-FR" sz="1300" dirty="0" err="1"/>
              <a:t>cá</a:t>
            </a:r>
            <a:r>
              <a:rPr lang="fr-FR" sz="1300" dirty="0"/>
              <a:t> </a:t>
            </a:r>
            <a:r>
              <a:rPr lang="fr-FR" sz="1300" dirty="0" err="1"/>
              <a:t>thể</a:t>
            </a:r>
            <a:r>
              <a:rPr lang="fr-FR" sz="1300" dirty="0"/>
              <a:t> </a:t>
            </a:r>
            <a:r>
              <a:rPr lang="fr-FR" sz="1300" dirty="0" err="1"/>
              <a:t>nữ</a:t>
            </a:r>
            <a:r>
              <a:rPr lang="fr-FR" sz="1300" dirty="0"/>
              <a:t> </a:t>
            </a:r>
            <a:r>
              <a:rPr lang="fr-FR" sz="1300" dirty="0" err="1"/>
              <a:t>lành</a:t>
            </a:r>
            <a:r>
              <a:rPr lang="fr-FR" sz="1300" dirty="0"/>
              <a:t> </a:t>
            </a:r>
            <a:r>
              <a:rPr lang="fr-FR" sz="1300" dirty="0" err="1"/>
              <a:t>mang</a:t>
            </a:r>
            <a:r>
              <a:rPr lang="fr-FR" sz="1300" dirty="0"/>
              <a:t> </a:t>
            </a:r>
            <a:r>
              <a:rPr lang="fr-FR" sz="1300" dirty="0" err="1"/>
              <a:t>gien</a:t>
            </a:r>
            <a:r>
              <a:rPr lang="fr-FR" sz="1300" dirty="0"/>
              <a:t> </a:t>
            </a:r>
            <a:r>
              <a:rPr lang="fr-FR" sz="1300" dirty="0" err="1"/>
              <a:t>bệnh</a:t>
            </a:r>
            <a:r>
              <a:rPr lang="fr-FR" sz="1300" dirty="0"/>
              <a:t>. </a:t>
            </a:r>
            <a:r>
              <a:rPr lang="fr-FR" sz="1300" dirty="0" err="1"/>
              <a:t>Tất</a:t>
            </a:r>
            <a:r>
              <a:rPr lang="fr-FR" sz="1300" dirty="0"/>
              <a:t> </a:t>
            </a:r>
            <a:r>
              <a:rPr lang="fr-FR" sz="1300" dirty="0" err="1"/>
              <a:t>cả</a:t>
            </a:r>
            <a:r>
              <a:rPr lang="fr-FR" sz="1300" dirty="0"/>
              <a:t> </a:t>
            </a:r>
            <a:r>
              <a:rPr lang="fr-FR" sz="1300" dirty="0" err="1"/>
              <a:t>các</a:t>
            </a:r>
            <a:r>
              <a:rPr lang="fr-FR" sz="1300" dirty="0"/>
              <a:t> con </a:t>
            </a:r>
            <a:r>
              <a:rPr lang="fr-FR" sz="1300" dirty="0" err="1"/>
              <a:t>gái</a:t>
            </a:r>
            <a:r>
              <a:rPr lang="fr-FR" sz="1300" dirty="0"/>
              <a:t> </a:t>
            </a:r>
            <a:r>
              <a:rPr lang="fr-FR" sz="1300" dirty="0" err="1"/>
              <a:t>của</a:t>
            </a:r>
            <a:r>
              <a:rPr lang="fr-FR" sz="1300" dirty="0"/>
              <a:t> </a:t>
            </a:r>
            <a:r>
              <a:rPr lang="fr-FR" sz="1300" dirty="0" err="1"/>
              <a:t>người</a:t>
            </a:r>
            <a:r>
              <a:rPr lang="fr-FR" sz="1300" dirty="0"/>
              <a:t> </a:t>
            </a:r>
            <a:r>
              <a:rPr lang="fr-FR" sz="1300" dirty="0" err="1"/>
              <a:t>cha</a:t>
            </a:r>
            <a:r>
              <a:rPr lang="fr-FR" sz="1300" dirty="0"/>
              <a:t> </a:t>
            </a:r>
            <a:r>
              <a:rPr lang="fr-FR" sz="1300" dirty="0" err="1"/>
              <a:t>bệnh</a:t>
            </a:r>
            <a:r>
              <a:rPr lang="fr-FR" sz="1300" dirty="0"/>
              <a:t> </a:t>
            </a:r>
            <a:r>
              <a:rPr lang="fr-FR" sz="1300" dirty="0" err="1"/>
              <a:t>đều</a:t>
            </a:r>
            <a:r>
              <a:rPr lang="fr-FR" sz="1300" dirty="0"/>
              <a:t> là </a:t>
            </a:r>
            <a:r>
              <a:rPr lang="fr-FR" sz="1300" dirty="0" err="1"/>
              <a:t>người</a:t>
            </a:r>
            <a:r>
              <a:rPr lang="fr-FR" sz="1300" dirty="0"/>
              <a:t> </a:t>
            </a:r>
            <a:r>
              <a:rPr lang="fr-FR" sz="1300" dirty="0" err="1"/>
              <a:t>lành</a:t>
            </a:r>
            <a:r>
              <a:rPr lang="fr-FR" sz="1300" dirty="0"/>
              <a:t> </a:t>
            </a:r>
            <a:r>
              <a:rPr lang="fr-FR" sz="1300" dirty="0" err="1"/>
              <a:t>mang</a:t>
            </a:r>
            <a:r>
              <a:rPr lang="fr-FR" sz="1300" dirty="0"/>
              <a:t> </a:t>
            </a:r>
            <a:r>
              <a:rPr lang="fr-FR" sz="1300" dirty="0" err="1"/>
              <a:t>gien</a:t>
            </a:r>
            <a:r>
              <a:rPr lang="fr-FR" sz="1300" dirty="0"/>
              <a:t> </a:t>
            </a:r>
            <a:r>
              <a:rPr lang="fr-FR" sz="1300" dirty="0" err="1"/>
              <a:t>bệnh</a:t>
            </a:r>
            <a:r>
              <a:rPr lang="fr-FR" sz="1300" dirty="0"/>
              <a:t> (</a:t>
            </a:r>
            <a:r>
              <a:rPr lang="fr-FR" sz="1300" dirty="0" err="1"/>
              <a:t>vì</a:t>
            </a:r>
            <a:r>
              <a:rPr lang="fr-FR" sz="1300" dirty="0"/>
              <a:t> </a:t>
            </a:r>
            <a:r>
              <a:rPr lang="fr-FR" sz="1300" dirty="0" err="1"/>
              <a:t>tất</a:t>
            </a:r>
            <a:r>
              <a:rPr lang="fr-FR" sz="1300" dirty="0"/>
              <a:t> </a:t>
            </a:r>
            <a:r>
              <a:rPr lang="fr-FR" sz="1300" dirty="0" err="1"/>
              <a:t>cả</a:t>
            </a:r>
            <a:r>
              <a:rPr lang="fr-FR" sz="1300" dirty="0"/>
              <a:t> con </a:t>
            </a:r>
            <a:r>
              <a:rPr lang="fr-FR" sz="1300" dirty="0" err="1"/>
              <a:t>gái</a:t>
            </a:r>
            <a:r>
              <a:rPr lang="fr-FR" sz="1300" dirty="0"/>
              <a:t> </a:t>
            </a:r>
            <a:r>
              <a:rPr lang="fr-FR" sz="1300" dirty="0" err="1"/>
              <a:t>bắt</a:t>
            </a:r>
            <a:r>
              <a:rPr lang="fr-FR" sz="1300" dirty="0"/>
              <a:t> </a:t>
            </a:r>
            <a:r>
              <a:rPr lang="fr-FR" sz="1300" dirty="0" err="1"/>
              <a:t>buộc</a:t>
            </a:r>
            <a:r>
              <a:rPr lang="fr-FR" sz="1300" dirty="0"/>
              <a:t> </a:t>
            </a:r>
            <a:r>
              <a:rPr lang="fr-FR" sz="1300" dirty="0" err="1"/>
              <a:t>nhận</a:t>
            </a:r>
            <a:r>
              <a:rPr lang="fr-FR" sz="1300" dirty="0"/>
              <a:t> NST X </a:t>
            </a:r>
            <a:r>
              <a:rPr lang="fr-FR" sz="1300" dirty="0" err="1"/>
              <a:t>từ</a:t>
            </a:r>
            <a:r>
              <a:rPr lang="fr-FR" sz="1300" dirty="0"/>
              <a:t> </a:t>
            </a:r>
            <a:r>
              <a:rPr lang="fr-FR" sz="1300" dirty="0" err="1"/>
              <a:t>cha</a:t>
            </a:r>
            <a:r>
              <a:rPr lang="fr-FR" sz="1300" dirty="0"/>
              <a:t>).</a:t>
            </a:r>
            <a:endParaRPr lang="en-US" sz="1300" dirty="0"/>
          </a:p>
          <a:p>
            <a:r>
              <a:rPr lang="fr-FR" sz="1300" b="1" dirty="0" err="1"/>
              <a:t>Bất</a:t>
            </a:r>
            <a:r>
              <a:rPr lang="fr-FR" sz="1300" b="1" dirty="0"/>
              <a:t> </a:t>
            </a:r>
            <a:r>
              <a:rPr lang="fr-FR" sz="1300" b="1" dirty="0" err="1"/>
              <a:t>hoạt</a:t>
            </a:r>
            <a:r>
              <a:rPr lang="fr-FR" sz="1300" b="1" dirty="0"/>
              <a:t> </a:t>
            </a:r>
            <a:r>
              <a:rPr lang="fr-FR" sz="1300" b="1" dirty="0" err="1"/>
              <a:t>ngẫu</a:t>
            </a:r>
            <a:r>
              <a:rPr lang="fr-FR" sz="1300" b="1" dirty="0"/>
              <a:t> </a:t>
            </a:r>
            <a:r>
              <a:rPr lang="fr-FR" sz="1300" b="1" dirty="0" err="1"/>
              <a:t>nhiên</a:t>
            </a:r>
            <a:r>
              <a:rPr lang="fr-FR" sz="1300" b="1" dirty="0"/>
              <a:t> </a:t>
            </a:r>
            <a:r>
              <a:rPr lang="fr-FR" sz="1300" b="1" dirty="0" err="1"/>
              <a:t>một</a:t>
            </a:r>
            <a:r>
              <a:rPr lang="fr-FR" sz="1300" b="1" dirty="0"/>
              <a:t> </a:t>
            </a:r>
            <a:r>
              <a:rPr lang="fr-FR" sz="1300" b="1" dirty="0" err="1"/>
              <a:t>trong</a:t>
            </a:r>
            <a:r>
              <a:rPr lang="fr-FR" sz="1300" b="1" dirty="0"/>
              <a:t> </a:t>
            </a:r>
            <a:r>
              <a:rPr lang="fr-FR" sz="1300" b="1" dirty="0" err="1"/>
              <a:t>hai</a:t>
            </a:r>
            <a:r>
              <a:rPr lang="fr-FR" sz="1300" b="1" dirty="0"/>
              <a:t> NST X ở </a:t>
            </a:r>
            <a:r>
              <a:rPr lang="fr-FR" sz="1300" b="1" dirty="0" err="1"/>
              <a:t>nữ</a:t>
            </a:r>
            <a:r>
              <a:rPr lang="fr-FR" sz="1300" b="1" dirty="0"/>
              <a:t> và “</a:t>
            </a:r>
            <a:r>
              <a:rPr lang="fr-FR" sz="1300" b="1" dirty="0" err="1"/>
              <a:t>khảm</a:t>
            </a:r>
            <a:r>
              <a:rPr lang="fr-FR" sz="1300" b="1" dirty="0"/>
              <a:t> </a:t>
            </a:r>
            <a:r>
              <a:rPr lang="fr-FR" sz="1300" b="1" dirty="0" err="1"/>
              <a:t>sinh</a:t>
            </a:r>
            <a:r>
              <a:rPr lang="fr-FR" sz="1300" b="1" dirty="0"/>
              <a:t> </a:t>
            </a:r>
            <a:r>
              <a:rPr lang="fr-FR" sz="1300" b="1" dirty="0" err="1"/>
              <a:t>lý</a:t>
            </a:r>
            <a:r>
              <a:rPr lang="fr-FR" sz="1300" b="1" dirty="0"/>
              <a:t>”</a:t>
            </a:r>
            <a:endParaRPr lang="en-US" sz="1300" dirty="0"/>
          </a:p>
          <a:p>
            <a:pPr lvl="0"/>
            <a:r>
              <a:rPr lang="fr-FR" sz="1300" dirty="0" err="1"/>
              <a:t>thông</a:t>
            </a:r>
            <a:r>
              <a:rPr lang="fr-FR" sz="1300" dirty="0"/>
              <a:t> </a:t>
            </a:r>
            <a:r>
              <a:rPr lang="fr-FR" sz="1300" dirty="0" err="1"/>
              <a:t>thường</a:t>
            </a:r>
            <a:r>
              <a:rPr lang="fr-FR" sz="1300" dirty="0"/>
              <a:t> </a:t>
            </a:r>
            <a:r>
              <a:rPr lang="fr-FR" sz="1300" dirty="0" err="1"/>
              <a:t>trong</a:t>
            </a:r>
            <a:r>
              <a:rPr lang="fr-FR" sz="1300" dirty="0"/>
              <a:t> </a:t>
            </a:r>
            <a:r>
              <a:rPr lang="fr-FR" sz="1300" dirty="0" err="1"/>
              <a:t>trường</a:t>
            </a:r>
            <a:r>
              <a:rPr lang="fr-FR" sz="1300" dirty="0"/>
              <a:t> </a:t>
            </a:r>
            <a:r>
              <a:rPr lang="fr-FR" sz="1300" dirty="0" err="1"/>
              <a:t>hợp</a:t>
            </a:r>
            <a:r>
              <a:rPr lang="fr-FR" sz="1300" dirty="0"/>
              <a:t> </a:t>
            </a:r>
            <a:r>
              <a:rPr lang="fr-FR" sz="1300" dirty="0" err="1"/>
              <a:t>gien</a:t>
            </a:r>
            <a:r>
              <a:rPr lang="fr-FR" sz="1300" dirty="0"/>
              <a:t> </a:t>
            </a:r>
            <a:r>
              <a:rPr lang="fr-FR" sz="1300" dirty="0" err="1"/>
              <a:t>lặn</a:t>
            </a:r>
            <a:r>
              <a:rPr lang="fr-FR" sz="1300" dirty="0"/>
              <a:t>, </a:t>
            </a:r>
            <a:r>
              <a:rPr lang="fr-FR" sz="1300" dirty="0" err="1"/>
              <a:t>cá</a:t>
            </a:r>
            <a:r>
              <a:rPr lang="fr-FR" sz="1300" dirty="0"/>
              <a:t> </a:t>
            </a:r>
            <a:r>
              <a:rPr lang="fr-FR" sz="1300" dirty="0" err="1"/>
              <a:t>thể</a:t>
            </a:r>
            <a:r>
              <a:rPr lang="fr-FR" sz="1300" dirty="0"/>
              <a:t> </a:t>
            </a:r>
            <a:r>
              <a:rPr lang="fr-FR" sz="1300" dirty="0" err="1"/>
              <a:t>nữ</a:t>
            </a:r>
            <a:r>
              <a:rPr lang="fr-FR" sz="1300" dirty="0"/>
              <a:t> </a:t>
            </a:r>
            <a:r>
              <a:rPr lang="fr-FR" sz="1300" dirty="0" err="1"/>
              <a:t>thường</a:t>
            </a:r>
            <a:r>
              <a:rPr lang="fr-FR" sz="1300" dirty="0"/>
              <a:t> </a:t>
            </a:r>
            <a:r>
              <a:rPr lang="fr-FR" sz="1300" dirty="0" err="1"/>
              <a:t>chỉ</a:t>
            </a:r>
            <a:r>
              <a:rPr lang="fr-FR" sz="1300" dirty="0"/>
              <a:t> </a:t>
            </a:r>
            <a:r>
              <a:rPr lang="fr-FR" sz="1300" dirty="0" err="1"/>
              <a:t>biểu</a:t>
            </a:r>
            <a:r>
              <a:rPr lang="fr-FR" sz="1300" dirty="0"/>
              <a:t> </a:t>
            </a:r>
            <a:r>
              <a:rPr lang="fr-FR" sz="1300" dirty="0" err="1"/>
              <a:t>hiện</a:t>
            </a:r>
            <a:r>
              <a:rPr lang="fr-FR" sz="1300" dirty="0"/>
              <a:t> </a:t>
            </a:r>
            <a:r>
              <a:rPr lang="fr-FR" sz="1300" dirty="0" err="1"/>
              <a:t>bệnh</a:t>
            </a:r>
            <a:r>
              <a:rPr lang="fr-FR" sz="1300" dirty="0"/>
              <a:t> khi </a:t>
            </a:r>
            <a:r>
              <a:rPr lang="fr-FR" sz="1300" dirty="0" err="1"/>
              <a:t>mang</a:t>
            </a:r>
            <a:r>
              <a:rPr lang="fr-FR" sz="1300" dirty="0"/>
              <a:t> </a:t>
            </a:r>
            <a:r>
              <a:rPr lang="fr-FR" sz="1300" dirty="0" err="1"/>
              <a:t>hai</a:t>
            </a:r>
            <a:r>
              <a:rPr lang="fr-FR" sz="1300" dirty="0"/>
              <a:t> </a:t>
            </a:r>
            <a:r>
              <a:rPr lang="fr-FR" sz="1300" dirty="0" err="1"/>
              <a:t>allelle</a:t>
            </a:r>
            <a:r>
              <a:rPr lang="fr-FR" sz="1300" dirty="0"/>
              <a:t> </a:t>
            </a:r>
            <a:r>
              <a:rPr lang="fr-FR" sz="1300" dirty="0" err="1"/>
              <a:t>đột</a:t>
            </a:r>
            <a:r>
              <a:rPr lang="fr-FR" sz="1300" dirty="0"/>
              <a:t> </a:t>
            </a:r>
            <a:r>
              <a:rPr lang="fr-FR" sz="1300" dirty="0" err="1"/>
              <a:t>biến</a:t>
            </a:r>
            <a:r>
              <a:rPr lang="fr-FR" sz="1300" dirty="0"/>
              <a:t> </a:t>
            </a:r>
            <a:r>
              <a:rPr lang="fr-FR" sz="1300" dirty="0" err="1"/>
              <a:t>nhận</a:t>
            </a:r>
            <a:r>
              <a:rPr lang="fr-FR" sz="1300" dirty="0"/>
              <a:t> </a:t>
            </a:r>
            <a:r>
              <a:rPr lang="fr-FR" sz="1300" dirty="0" err="1"/>
              <a:t>từ</a:t>
            </a:r>
            <a:r>
              <a:rPr lang="fr-FR" sz="1300" dirty="0"/>
              <a:t> </a:t>
            </a:r>
            <a:r>
              <a:rPr lang="fr-FR" sz="1300" dirty="0" err="1"/>
              <a:t>cha</a:t>
            </a:r>
            <a:r>
              <a:rPr lang="fr-FR" sz="1300" dirty="0"/>
              <a:t> và </a:t>
            </a:r>
            <a:r>
              <a:rPr lang="fr-FR" sz="1300" dirty="0" err="1"/>
              <a:t>mẹ</a:t>
            </a:r>
            <a:r>
              <a:rPr lang="fr-FR" sz="1300" dirty="0"/>
              <a:t>;</a:t>
            </a:r>
            <a:endParaRPr lang="en-US" sz="1300" dirty="0"/>
          </a:p>
          <a:p>
            <a:pPr lvl="0"/>
            <a:r>
              <a:rPr lang="fr-FR" sz="1300" dirty="0" err="1"/>
              <a:t>tuy</a:t>
            </a:r>
            <a:r>
              <a:rPr lang="fr-FR" sz="1300" dirty="0"/>
              <a:t> </a:t>
            </a:r>
            <a:r>
              <a:rPr lang="fr-FR" sz="1300" dirty="0" err="1"/>
              <a:t>nhiên</a:t>
            </a:r>
            <a:r>
              <a:rPr lang="fr-FR" sz="1300" dirty="0"/>
              <a:t>, </a:t>
            </a:r>
            <a:r>
              <a:rPr lang="fr-FR" sz="1300" dirty="0" err="1"/>
              <a:t>quá</a:t>
            </a:r>
            <a:r>
              <a:rPr lang="fr-FR" sz="1300" dirty="0"/>
              <a:t> </a:t>
            </a:r>
            <a:r>
              <a:rPr lang="fr-FR" sz="1300" dirty="0" err="1"/>
              <a:t>trình</a:t>
            </a:r>
            <a:r>
              <a:rPr lang="fr-FR" sz="1300" dirty="0"/>
              <a:t> </a:t>
            </a:r>
            <a:r>
              <a:rPr lang="fr-FR" sz="1300" dirty="0" err="1"/>
              <a:t>bất</a:t>
            </a:r>
            <a:r>
              <a:rPr lang="fr-FR" sz="1300" dirty="0"/>
              <a:t> </a:t>
            </a:r>
            <a:r>
              <a:rPr lang="fr-FR" sz="1300" dirty="0" err="1"/>
              <a:t>hoạt</a:t>
            </a:r>
            <a:r>
              <a:rPr lang="fr-FR" sz="1300" dirty="0"/>
              <a:t> NST là </a:t>
            </a:r>
            <a:r>
              <a:rPr lang="fr-FR" sz="1300" dirty="0" err="1"/>
              <a:t>ngẫu</a:t>
            </a:r>
            <a:r>
              <a:rPr lang="fr-FR" sz="1300" dirty="0"/>
              <a:t> </a:t>
            </a:r>
            <a:r>
              <a:rPr lang="fr-FR" sz="1300" dirty="0" err="1"/>
              <a:t>nhiên</a:t>
            </a:r>
            <a:r>
              <a:rPr lang="fr-FR" sz="1300" dirty="0"/>
              <a:t>. </a:t>
            </a:r>
            <a:r>
              <a:rPr lang="fr-FR" sz="1300" dirty="0" err="1"/>
              <a:t>Nên</a:t>
            </a:r>
            <a:r>
              <a:rPr lang="fr-FR" sz="1300" dirty="0"/>
              <a:t> ở </a:t>
            </a:r>
            <a:r>
              <a:rPr lang="fr-FR" sz="1300" dirty="0" err="1"/>
              <a:t>nữ</a:t>
            </a:r>
            <a:r>
              <a:rPr lang="fr-FR" sz="1300" dirty="0"/>
              <a:t> </a:t>
            </a:r>
            <a:r>
              <a:rPr lang="fr-FR" sz="1300" dirty="0" err="1"/>
              <a:t>dị</a:t>
            </a:r>
            <a:r>
              <a:rPr lang="fr-FR" sz="1300" dirty="0"/>
              <a:t> </a:t>
            </a:r>
            <a:r>
              <a:rPr lang="fr-FR" sz="1300" dirty="0" err="1"/>
              <a:t>hợp</a:t>
            </a:r>
            <a:r>
              <a:rPr lang="fr-FR" sz="1300" dirty="0"/>
              <a:t> </a:t>
            </a:r>
            <a:r>
              <a:rPr lang="fr-FR" sz="1300" dirty="0" err="1"/>
              <a:t>về</a:t>
            </a:r>
            <a:r>
              <a:rPr lang="fr-FR" sz="1300" dirty="0"/>
              <a:t> </a:t>
            </a:r>
            <a:r>
              <a:rPr lang="fr-FR" sz="1300" dirty="0" err="1"/>
              <a:t>allelle</a:t>
            </a:r>
            <a:r>
              <a:rPr lang="fr-FR" sz="1300" dirty="0"/>
              <a:t> </a:t>
            </a:r>
            <a:r>
              <a:rPr lang="fr-FR" sz="1300" dirty="0" err="1"/>
              <a:t>đang</a:t>
            </a:r>
            <a:r>
              <a:rPr lang="fr-FR" sz="1300" dirty="0"/>
              <a:t> </a:t>
            </a:r>
            <a:r>
              <a:rPr lang="fr-FR" sz="1300" dirty="0" err="1"/>
              <a:t>xem</a:t>
            </a:r>
            <a:r>
              <a:rPr lang="fr-FR" sz="1300" dirty="0"/>
              <a:t> </a:t>
            </a:r>
            <a:r>
              <a:rPr lang="fr-FR" sz="1300" dirty="0" err="1"/>
              <a:t>xét</a:t>
            </a:r>
            <a:r>
              <a:rPr lang="fr-FR" sz="1300" dirty="0"/>
              <a:t>, </a:t>
            </a:r>
            <a:r>
              <a:rPr lang="fr-FR" sz="1300" dirty="0" err="1"/>
              <a:t>có</a:t>
            </a:r>
            <a:r>
              <a:rPr lang="fr-FR" sz="1300" dirty="0"/>
              <a:t> </a:t>
            </a:r>
            <a:r>
              <a:rPr lang="fr-FR" sz="1300" dirty="0" err="1"/>
              <a:t>một</a:t>
            </a:r>
            <a:r>
              <a:rPr lang="fr-FR" sz="1300" dirty="0"/>
              <a:t> </a:t>
            </a:r>
            <a:r>
              <a:rPr lang="fr-FR" sz="1300" dirty="0" err="1"/>
              <a:t>tỷ</a:t>
            </a:r>
            <a:r>
              <a:rPr lang="fr-FR" sz="1300" dirty="0"/>
              <a:t> </a:t>
            </a:r>
            <a:r>
              <a:rPr lang="fr-FR" sz="1300" dirty="0" err="1"/>
              <a:t>lệ</a:t>
            </a:r>
            <a:r>
              <a:rPr lang="fr-FR" sz="1300" dirty="0"/>
              <a:t> </a:t>
            </a:r>
            <a:r>
              <a:rPr lang="fr-FR" sz="1300" dirty="0" err="1"/>
              <a:t>nào</a:t>
            </a:r>
            <a:r>
              <a:rPr lang="fr-FR" sz="1300" dirty="0"/>
              <a:t> </a:t>
            </a:r>
            <a:r>
              <a:rPr lang="fr-FR" sz="1300" dirty="0" err="1"/>
              <a:t>đó</a:t>
            </a:r>
            <a:r>
              <a:rPr lang="fr-FR" sz="1300" dirty="0"/>
              <a:t> </a:t>
            </a:r>
            <a:r>
              <a:rPr lang="fr-FR" sz="1300" dirty="0" err="1"/>
              <a:t>các</a:t>
            </a:r>
            <a:r>
              <a:rPr lang="fr-FR" sz="1300" dirty="0"/>
              <a:t> </a:t>
            </a:r>
            <a:r>
              <a:rPr lang="fr-FR" sz="1300" dirty="0" err="1"/>
              <a:t>tế</a:t>
            </a:r>
            <a:r>
              <a:rPr lang="fr-FR" sz="1300" dirty="0"/>
              <a:t> </a:t>
            </a:r>
            <a:r>
              <a:rPr lang="fr-FR" sz="1300" dirty="0" err="1"/>
              <a:t>bào</a:t>
            </a:r>
            <a:r>
              <a:rPr lang="fr-FR" sz="1300" dirty="0"/>
              <a:t> </a:t>
            </a:r>
            <a:r>
              <a:rPr lang="fr-FR" sz="1300" dirty="0" err="1"/>
              <a:t>có</a:t>
            </a:r>
            <a:r>
              <a:rPr lang="fr-FR" sz="1300" dirty="0"/>
              <a:t> </a:t>
            </a:r>
            <a:r>
              <a:rPr lang="fr-FR" sz="1300" dirty="0" err="1"/>
              <a:t>mang</a:t>
            </a:r>
            <a:r>
              <a:rPr lang="fr-FR" sz="1300" dirty="0"/>
              <a:t> </a:t>
            </a:r>
            <a:r>
              <a:rPr lang="fr-FR" sz="1300" dirty="0" err="1"/>
              <a:t>allelle</a:t>
            </a:r>
            <a:r>
              <a:rPr lang="fr-FR" sz="1300" dirty="0"/>
              <a:t> </a:t>
            </a:r>
            <a:r>
              <a:rPr lang="fr-FR" sz="1300" dirty="0" err="1"/>
              <a:t>đột</a:t>
            </a:r>
            <a:r>
              <a:rPr lang="fr-FR" sz="1300" dirty="0"/>
              <a:t> </a:t>
            </a:r>
            <a:r>
              <a:rPr lang="fr-FR" sz="1300" dirty="0" err="1"/>
              <a:t>biến</a:t>
            </a:r>
            <a:r>
              <a:rPr lang="fr-FR" sz="1300" dirty="0"/>
              <a:t> </a:t>
            </a:r>
            <a:r>
              <a:rPr lang="fr-FR" sz="1300" dirty="0" err="1"/>
              <a:t>không</a:t>
            </a:r>
            <a:r>
              <a:rPr lang="fr-FR" sz="1300" dirty="0"/>
              <a:t> </a:t>
            </a:r>
            <a:r>
              <a:rPr lang="fr-FR" sz="1300" dirty="0" err="1"/>
              <a:t>bị</a:t>
            </a:r>
            <a:r>
              <a:rPr lang="fr-FR" sz="1300" dirty="0"/>
              <a:t> </a:t>
            </a:r>
            <a:r>
              <a:rPr lang="fr-FR" sz="1300" dirty="0" err="1"/>
              <a:t>bất</a:t>
            </a:r>
            <a:r>
              <a:rPr lang="fr-FR" sz="1300" dirty="0"/>
              <a:t> </a:t>
            </a:r>
            <a:r>
              <a:rPr lang="fr-FR" sz="1300" dirty="0" err="1"/>
              <a:t>hoạt</a:t>
            </a:r>
            <a:r>
              <a:rPr lang="fr-FR" sz="1300" dirty="0"/>
              <a:t> và </a:t>
            </a:r>
            <a:r>
              <a:rPr lang="fr-FR" sz="1300" dirty="0" err="1"/>
              <a:t>biểu</a:t>
            </a:r>
            <a:r>
              <a:rPr lang="fr-FR" sz="1300" dirty="0"/>
              <a:t> </a:t>
            </a:r>
            <a:r>
              <a:rPr lang="fr-FR" sz="1300" dirty="0" err="1"/>
              <a:t>hiện</a:t>
            </a:r>
            <a:r>
              <a:rPr lang="fr-FR" sz="1300" dirty="0"/>
              <a:t> </a:t>
            </a:r>
            <a:r>
              <a:rPr lang="fr-FR" sz="1300" dirty="0" err="1"/>
              <a:t>thành</a:t>
            </a:r>
            <a:r>
              <a:rPr lang="fr-FR" sz="1300" dirty="0"/>
              <a:t> </a:t>
            </a:r>
            <a:r>
              <a:rPr lang="fr-FR" sz="1300" dirty="0" err="1"/>
              <a:t>bệnh</a:t>
            </a:r>
            <a:r>
              <a:rPr lang="fr-FR" sz="1300" dirty="0"/>
              <a:t> </a:t>
            </a:r>
            <a:r>
              <a:rPr lang="fr-FR" sz="1300" dirty="0" err="1"/>
              <a:t>lý</a:t>
            </a:r>
            <a:r>
              <a:rPr lang="fr-FR" sz="1300" dirty="0"/>
              <a:t>;</a:t>
            </a:r>
            <a:endParaRPr lang="en-US" sz="1300" dirty="0"/>
          </a:p>
          <a:p>
            <a:pPr lvl="0"/>
            <a:r>
              <a:rPr lang="fr-FR" sz="1300" dirty="0"/>
              <a:t>do </a:t>
            </a:r>
            <a:r>
              <a:rPr lang="fr-FR" sz="1300" dirty="0" err="1"/>
              <a:t>đó</a:t>
            </a:r>
            <a:r>
              <a:rPr lang="fr-FR" sz="1300" dirty="0"/>
              <a:t>, </a:t>
            </a:r>
            <a:r>
              <a:rPr lang="fr-FR" sz="1300" dirty="0" err="1"/>
              <a:t>hiện</a:t>
            </a:r>
            <a:r>
              <a:rPr lang="fr-FR" sz="1300" dirty="0"/>
              <a:t> </a:t>
            </a:r>
            <a:r>
              <a:rPr lang="fr-FR" sz="1300" dirty="0" err="1"/>
              <a:t>tượng</a:t>
            </a:r>
            <a:r>
              <a:rPr lang="fr-FR" sz="1300" dirty="0"/>
              <a:t> </a:t>
            </a:r>
            <a:r>
              <a:rPr lang="fr-FR" sz="1300" dirty="0" err="1"/>
              <a:t>bất</a:t>
            </a:r>
            <a:r>
              <a:rPr lang="fr-FR" sz="1300" dirty="0"/>
              <a:t> </a:t>
            </a:r>
            <a:r>
              <a:rPr lang="fr-FR" sz="1300" dirty="0" err="1"/>
              <a:t>hoạt</a:t>
            </a:r>
            <a:r>
              <a:rPr lang="fr-FR" sz="1300" dirty="0"/>
              <a:t> </a:t>
            </a:r>
            <a:r>
              <a:rPr lang="fr-FR" sz="1300" dirty="0" err="1"/>
              <a:t>một</a:t>
            </a:r>
            <a:r>
              <a:rPr lang="fr-FR" sz="1300" dirty="0"/>
              <a:t> NST X ở </a:t>
            </a:r>
            <a:r>
              <a:rPr lang="fr-FR" sz="1300" dirty="0" err="1"/>
              <a:t>nữ</a:t>
            </a:r>
            <a:r>
              <a:rPr lang="fr-FR" sz="1300" dirty="0"/>
              <a:t> </a:t>
            </a:r>
            <a:r>
              <a:rPr lang="fr-FR" sz="1300" dirty="0" err="1"/>
              <a:t>kéo</a:t>
            </a:r>
            <a:r>
              <a:rPr lang="fr-FR" sz="1300" dirty="0"/>
              <a:t> </a:t>
            </a:r>
            <a:r>
              <a:rPr lang="fr-FR" sz="1300" dirty="0" err="1"/>
              <a:t>theo</a:t>
            </a:r>
            <a:r>
              <a:rPr lang="fr-FR" sz="1300" dirty="0"/>
              <a:t> </a:t>
            </a:r>
            <a:r>
              <a:rPr lang="fr-FR" sz="1300" dirty="0" err="1"/>
              <a:t>bệnh</a:t>
            </a:r>
            <a:r>
              <a:rPr lang="fr-FR" sz="1300" dirty="0"/>
              <a:t> </a:t>
            </a:r>
            <a:r>
              <a:rPr lang="fr-FR" sz="1300" dirty="0" err="1"/>
              <a:t>lý</a:t>
            </a:r>
            <a:r>
              <a:rPr lang="fr-FR" sz="1300" dirty="0"/>
              <a:t> </a:t>
            </a:r>
            <a:r>
              <a:rPr lang="fr-FR" sz="1300" dirty="0" err="1"/>
              <a:t>luôn</a:t>
            </a:r>
            <a:r>
              <a:rPr lang="fr-FR" sz="1300" dirty="0"/>
              <a:t> </a:t>
            </a:r>
            <a:r>
              <a:rPr lang="fr-FR" sz="1300" dirty="0" err="1"/>
              <a:t>được</a:t>
            </a:r>
            <a:r>
              <a:rPr lang="fr-FR" sz="1300" dirty="0"/>
              <a:t> </a:t>
            </a:r>
            <a:r>
              <a:rPr lang="fr-FR" sz="1300" dirty="0" err="1"/>
              <a:t>biểu</a:t>
            </a:r>
            <a:r>
              <a:rPr lang="fr-FR" sz="1300" dirty="0"/>
              <a:t> </a:t>
            </a:r>
            <a:r>
              <a:rPr lang="fr-FR" sz="1300" dirty="0" err="1"/>
              <a:t>hiện</a:t>
            </a:r>
            <a:r>
              <a:rPr lang="fr-FR" sz="1300" dirty="0"/>
              <a:t> ở </a:t>
            </a:r>
            <a:r>
              <a:rPr lang="fr-FR" sz="1300" dirty="0" err="1"/>
              <a:t>một</a:t>
            </a:r>
            <a:r>
              <a:rPr lang="fr-FR" sz="1300" dirty="0"/>
              <a:t> </a:t>
            </a:r>
            <a:r>
              <a:rPr lang="fr-FR" sz="1300" dirty="0" err="1"/>
              <a:t>mức</a:t>
            </a:r>
            <a:r>
              <a:rPr lang="fr-FR" sz="1300" dirty="0"/>
              <a:t> </a:t>
            </a:r>
            <a:r>
              <a:rPr lang="fr-FR" sz="1300" dirty="0" err="1"/>
              <a:t>độ</a:t>
            </a:r>
            <a:r>
              <a:rPr lang="fr-FR" sz="1300" dirty="0"/>
              <a:t> </a:t>
            </a:r>
            <a:r>
              <a:rPr lang="fr-FR" sz="1300" dirty="0" err="1"/>
              <a:t>nào</a:t>
            </a:r>
            <a:r>
              <a:rPr lang="fr-FR" sz="1300" dirty="0"/>
              <a:t> </a:t>
            </a:r>
            <a:r>
              <a:rPr lang="fr-FR" sz="1300" dirty="0" err="1"/>
              <a:t>đó</a:t>
            </a:r>
            <a:r>
              <a:rPr lang="fr-FR" sz="1300" dirty="0"/>
              <a:t>, </a:t>
            </a:r>
            <a:r>
              <a:rPr lang="fr-FR" sz="1300" dirty="0" err="1"/>
              <a:t>thay</a:t>
            </a:r>
            <a:r>
              <a:rPr lang="fr-FR" sz="1300" dirty="0"/>
              <a:t> </a:t>
            </a:r>
            <a:r>
              <a:rPr lang="fr-FR" sz="1300" dirty="0" err="1"/>
              <a:t>đổi</a:t>
            </a:r>
            <a:r>
              <a:rPr lang="fr-FR" sz="1300" dirty="0"/>
              <a:t> </a:t>
            </a:r>
            <a:r>
              <a:rPr lang="fr-FR" sz="1300" dirty="0" err="1"/>
              <a:t>tùy</a:t>
            </a:r>
            <a:r>
              <a:rPr lang="fr-FR" sz="1300" dirty="0"/>
              <a:t> </a:t>
            </a:r>
            <a:r>
              <a:rPr lang="fr-FR" sz="1300" dirty="0" err="1"/>
              <a:t>cá</a:t>
            </a:r>
            <a:r>
              <a:rPr lang="fr-FR" sz="1300" dirty="0"/>
              <a:t> </a:t>
            </a:r>
            <a:r>
              <a:rPr lang="fr-FR" sz="1300" dirty="0" err="1"/>
              <a:t>nhân</a:t>
            </a:r>
            <a:r>
              <a:rPr lang="fr-FR" sz="1300" dirty="0"/>
              <a:t>, </a:t>
            </a:r>
            <a:r>
              <a:rPr lang="fr-FR" sz="1300" dirty="0" err="1"/>
              <a:t>thường</a:t>
            </a:r>
            <a:r>
              <a:rPr lang="fr-FR" sz="1300" dirty="0"/>
              <a:t> </a:t>
            </a:r>
            <a:r>
              <a:rPr lang="fr-FR" sz="1300" dirty="0" err="1"/>
              <a:t>nhẹ</a:t>
            </a:r>
            <a:r>
              <a:rPr lang="fr-FR" sz="1300" dirty="0"/>
              <a:t> (</a:t>
            </a:r>
            <a:r>
              <a:rPr lang="fr-FR" sz="1300" dirty="0" err="1"/>
              <a:t>so</a:t>
            </a:r>
            <a:r>
              <a:rPr lang="fr-FR" sz="1300" dirty="0"/>
              <a:t> </a:t>
            </a:r>
            <a:r>
              <a:rPr lang="fr-FR" sz="1300" dirty="0" err="1"/>
              <a:t>với</a:t>
            </a:r>
            <a:r>
              <a:rPr lang="fr-FR" sz="1300" dirty="0"/>
              <a:t> </a:t>
            </a:r>
            <a:r>
              <a:rPr lang="fr-FR" sz="1300" dirty="0" err="1"/>
              <a:t>các</a:t>
            </a:r>
            <a:r>
              <a:rPr lang="fr-FR" sz="1300" dirty="0"/>
              <a:t> </a:t>
            </a:r>
            <a:r>
              <a:rPr lang="fr-FR" sz="1300" dirty="0" err="1"/>
              <a:t>cá</a:t>
            </a:r>
            <a:r>
              <a:rPr lang="fr-FR" sz="1300" dirty="0"/>
              <a:t> </a:t>
            </a:r>
            <a:r>
              <a:rPr lang="fr-FR" sz="1300" dirty="0" err="1"/>
              <a:t>thể</a:t>
            </a:r>
            <a:r>
              <a:rPr lang="fr-FR" sz="1300" dirty="0"/>
              <a:t> </a:t>
            </a:r>
            <a:r>
              <a:rPr lang="fr-FR" sz="1300" dirty="0" err="1"/>
              <a:t>nam</a:t>
            </a:r>
            <a:r>
              <a:rPr lang="fr-FR" sz="1300" dirty="0"/>
              <a:t> </a:t>
            </a:r>
            <a:r>
              <a:rPr lang="fr-FR" sz="1300" dirty="0" err="1"/>
              <a:t>mắc</a:t>
            </a:r>
            <a:r>
              <a:rPr lang="fr-FR" sz="1300" dirty="0"/>
              <a:t> </a:t>
            </a:r>
            <a:r>
              <a:rPr lang="fr-FR" sz="1300" dirty="0" err="1"/>
              <a:t>bệnh</a:t>
            </a:r>
            <a:r>
              <a:rPr lang="fr-FR" sz="1300" dirty="0"/>
              <a:t>) </a:t>
            </a:r>
            <a:r>
              <a:rPr lang="fr-FR" sz="1300" dirty="0" err="1"/>
              <a:t>nên</a:t>
            </a:r>
            <a:r>
              <a:rPr lang="fr-FR" sz="1300" dirty="0"/>
              <a:t> </a:t>
            </a:r>
            <a:r>
              <a:rPr lang="fr-FR" sz="1300" dirty="0" err="1"/>
              <a:t>dễ</a:t>
            </a:r>
            <a:r>
              <a:rPr lang="fr-FR" sz="1300" dirty="0"/>
              <a:t> </a:t>
            </a:r>
            <a:r>
              <a:rPr lang="fr-FR" sz="1300" dirty="0" err="1"/>
              <a:t>bị</a:t>
            </a:r>
            <a:r>
              <a:rPr lang="fr-FR" sz="1300" dirty="0"/>
              <a:t> </a:t>
            </a:r>
            <a:r>
              <a:rPr lang="fr-FR" sz="1300" dirty="0" err="1"/>
              <a:t>bỏ</a:t>
            </a:r>
            <a:r>
              <a:rPr lang="fr-FR" sz="1300" dirty="0"/>
              <a:t> qua.</a:t>
            </a:r>
            <a:endParaRPr lang="en-US" sz="1300" dirty="0"/>
          </a:p>
          <a:p>
            <a:r>
              <a:rPr lang="fr-FR" sz="1300" dirty="0"/>
              <a:t>Do </a:t>
            </a:r>
            <a:r>
              <a:rPr lang="fr-FR" sz="1300" dirty="0" err="1"/>
              <a:t>đó</a:t>
            </a:r>
            <a:r>
              <a:rPr lang="fr-FR" sz="1300" dirty="0"/>
              <a:t>, </a:t>
            </a:r>
            <a:r>
              <a:rPr lang="fr-FR" sz="1300" dirty="0" err="1"/>
              <a:t>có</a:t>
            </a:r>
            <a:r>
              <a:rPr lang="fr-FR" sz="1300" dirty="0"/>
              <a:t> </a:t>
            </a:r>
            <a:r>
              <a:rPr lang="fr-FR" sz="1300" dirty="0" err="1"/>
              <a:t>thể</a:t>
            </a:r>
            <a:r>
              <a:rPr lang="fr-FR" sz="1300" dirty="0"/>
              <a:t> </a:t>
            </a:r>
            <a:r>
              <a:rPr lang="fr-FR" sz="1300" dirty="0" err="1"/>
              <a:t>nói</a:t>
            </a:r>
            <a:r>
              <a:rPr lang="fr-FR" sz="1300" dirty="0"/>
              <a:t> </a:t>
            </a:r>
            <a:r>
              <a:rPr lang="fr-FR" sz="1300" dirty="0" err="1"/>
              <a:t>rằng</a:t>
            </a:r>
            <a:r>
              <a:rPr lang="fr-FR" sz="1300" dirty="0"/>
              <a:t> </a:t>
            </a:r>
            <a:r>
              <a:rPr lang="fr-FR" sz="1300" dirty="0" err="1"/>
              <a:t>đối</a:t>
            </a:r>
            <a:r>
              <a:rPr lang="fr-FR" sz="1300" dirty="0"/>
              <a:t> </a:t>
            </a:r>
            <a:r>
              <a:rPr lang="fr-FR" sz="1300" dirty="0" err="1"/>
              <a:t>với</a:t>
            </a:r>
            <a:r>
              <a:rPr lang="fr-FR" sz="1300" dirty="0"/>
              <a:t> </a:t>
            </a:r>
            <a:r>
              <a:rPr lang="fr-FR" sz="1300" dirty="0" err="1"/>
              <a:t>các</a:t>
            </a:r>
            <a:r>
              <a:rPr lang="fr-FR" sz="1300" dirty="0"/>
              <a:t> </a:t>
            </a:r>
            <a:r>
              <a:rPr lang="fr-FR" sz="1300" dirty="0" err="1"/>
              <a:t>gien</a:t>
            </a:r>
            <a:r>
              <a:rPr lang="fr-FR" sz="1300" dirty="0"/>
              <a:t> </a:t>
            </a:r>
            <a:r>
              <a:rPr lang="fr-FR" sz="1300" dirty="0" err="1"/>
              <a:t>nằm</a:t>
            </a:r>
            <a:r>
              <a:rPr lang="fr-FR" sz="1300" dirty="0"/>
              <a:t> </a:t>
            </a:r>
            <a:r>
              <a:rPr lang="fr-FR" sz="1300" dirty="0" err="1"/>
              <a:t>trên</a:t>
            </a:r>
            <a:r>
              <a:rPr lang="fr-FR" sz="1300" dirty="0"/>
              <a:t> NST X, </a:t>
            </a:r>
            <a:r>
              <a:rPr lang="fr-FR" sz="1300" dirty="0" err="1"/>
              <a:t>các</a:t>
            </a:r>
            <a:r>
              <a:rPr lang="fr-FR" sz="1300" dirty="0"/>
              <a:t> </a:t>
            </a:r>
            <a:r>
              <a:rPr lang="fr-FR" sz="1300" dirty="0" err="1"/>
              <a:t>cá</a:t>
            </a:r>
            <a:r>
              <a:rPr lang="fr-FR" sz="1300" dirty="0"/>
              <a:t> </a:t>
            </a:r>
            <a:r>
              <a:rPr lang="fr-FR" sz="1300" dirty="0" err="1"/>
              <a:t>thể</a:t>
            </a:r>
            <a:r>
              <a:rPr lang="fr-FR" sz="1300" dirty="0"/>
              <a:t> </a:t>
            </a:r>
            <a:r>
              <a:rPr lang="fr-FR" sz="1300" dirty="0" err="1"/>
              <a:t>nữ</a:t>
            </a:r>
            <a:r>
              <a:rPr lang="fr-FR" sz="1300" dirty="0"/>
              <a:t> </a:t>
            </a:r>
            <a:r>
              <a:rPr lang="fr-FR" sz="1300" dirty="0" err="1"/>
              <a:t>được</a:t>
            </a:r>
            <a:r>
              <a:rPr lang="fr-FR" sz="1300" dirty="0"/>
              <a:t> </a:t>
            </a:r>
            <a:r>
              <a:rPr lang="fr-FR" sz="1300" dirty="0" err="1"/>
              <a:t>xem</a:t>
            </a:r>
            <a:r>
              <a:rPr lang="fr-FR" sz="1300" dirty="0"/>
              <a:t> </a:t>
            </a:r>
            <a:r>
              <a:rPr lang="fr-FR" sz="1300" dirty="0" err="1"/>
              <a:t>như</a:t>
            </a:r>
            <a:r>
              <a:rPr lang="fr-FR" sz="1300" dirty="0"/>
              <a:t> </a:t>
            </a:r>
            <a:r>
              <a:rPr lang="fr-FR" sz="1300" dirty="0" err="1"/>
              <a:t>các</a:t>
            </a:r>
            <a:r>
              <a:rPr lang="fr-FR" sz="1300" dirty="0"/>
              <a:t> </a:t>
            </a:r>
            <a:r>
              <a:rPr lang="fr-FR" sz="1300" dirty="0" err="1"/>
              <a:t>cơ</a:t>
            </a:r>
            <a:r>
              <a:rPr lang="fr-FR" sz="1300" dirty="0"/>
              <a:t> </a:t>
            </a:r>
            <a:r>
              <a:rPr lang="fr-FR" sz="1300" dirty="0" err="1"/>
              <a:t>thể</a:t>
            </a:r>
            <a:r>
              <a:rPr lang="fr-FR" sz="1300" dirty="0"/>
              <a:t> “</a:t>
            </a:r>
            <a:r>
              <a:rPr lang="fr-FR" sz="1300" dirty="0" err="1"/>
              <a:t>khảm</a:t>
            </a:r>
            <a:r>
              <a:rPr lang="fr-FR" sz="1300" dirty="0"/>
              <a:t> </a:t>
            </a:r>
            <a:r>
              <a:rPr lang="fr-FR" sz="1300" dirty="0" err="1"/>
              <a:t>sinh</a:t>
            </a:r>
            <a:r>
              <a:rPr lang="fr-FR" sz="1300" dirty="0"/>
              <a:t> </a:t>
            </a:r>
            <a:r>
              <a:rPr lang="fr-FR" sz="1300" dirty="0" err="1"/>
              <a:t>lý</a:t>
            </a:r>
            <a:r>
              <a:rPr lang="fr-FR" sz="1300" dirty="0"/>
              <a:t>”, ở </a:t>
            </a:r>
            <a:r>
              <a:rPr lang="fr-FR" sz="1300" dirty="0" err="1"/>
              <a:t>một</a:t>
            </a:r>
            <a:r>
              <a:rPr lang="fr-FR" sz="1300" dirty="0"/>
              <a:t> </a:t>
            </a:r>
            <a:r>
              <a:rPr lang="fr-FR" sz="1300" dirty="0" err="1"/>
              <a:t>số</a:t>
            </a:r>
            <a:r>
              <a:rPr lang="fr-FR" sz="1300" dirty="0"/>
              <a:t> </a:t>
            </a:r>
            <a:r>
              <a:rPr lang="fr-FR" sz="1300" dirty="0" err="1"/>
              <a:t>tế</a:t>
            </a:r>
            <a:r>
              <a:rPr lang="fr-FR" sz="1300" dirty="0"/>
              <a:t> </a:t>
            </a:r>
            <a:r>
              <a:rPr lang="fr-FR" sz="1300" dirty="0" err="1"/>
              <a:t>bào</a:t>
            </a:r>
            <a:r>
              <a:rPr lang="fr-FR" sz="1300" dirty="0"/>
              <a:t> </a:t>
            </a:r>
            <a:r>
              <a:rPr lang="fr-FR" sz="1300" dirty="0" err="1"/>
              <a:t>thì</a:t>
            </a:r>
            <a:r>
              <a:rPr lang="fr-FR" sz="1300" dirty="0"/>
              <a:t> </a:t>
            </a:r>
            <a:r>
              <a:rPr lang="fr-FR" sz="1300" dirty="0" err="1"/>
              <a:t>allelle</a:t>
            </a:r>
            <a:r>
              <a:rPr lang="fr-FR" sz="1300" dirty="0"/>
              <a:t> </a:t>
            </a:r>
            <a:r>
              <a:rPr lang="fr-FR" sz="1300" dirty="0" err="1"/>
              <a:t>trên</a:t>
            </a:r>
            <a:r>
              <a:rPr lang="fr-FR" sz="1300" dirty="0"/>
              <a:t> NST X </a:t>
            </a:r>
            <a:r>
              <a:rPr lang="fr-FR" sz="1300" dirty="0" err="1"/>
              <a:t>này</a:t>
            </a:r>
            <a:r>
              <a:rPr lang="fr-FR" sz="1300" dirty="0"/>
              <a:t> </a:t>
            </a:r>
            <a:r>
              <a:rPr lang="fr-FR" sz="1300" dirty="0" err="1"/>
              <a:t>biểu</a:t>
            </a:r>
            <a:r>
              <a:rPr lang="fr-FR" sz="1300" dirty="0"/>
              <a:t> </a:t>
            </a:r>
            <a:r>
              <a:rPr lang="fr-FR" sz="1300" dirty="0" err="1"/>
              <a:t>hiện</a:t>
            </a:r>
            <a:r>
              <a:rPr lang="fr-FR" sz="1300" dirty="0"/>
              <a:t>, ở </a:t>
            </a:r>
            <a:r>
              <a:rPr lang="fr-FR" sz="1300" dirty="0" err="1"/>
              <a:t>các</a:t>
            </a:r>
            <a:r>
              <a:rPr lang="fr-FR" sz="1300" dirty="0"/>
              <a:t> </a:t>
            </a:r>
            <a:r>
              <a:rPr lang="fr-FR" sz="1300" dirty="0" err="1"/>
              <a:t>tế</a:t>
            </a:r>
            <a:r>
              <a:rPr lang="fr-FR" sz="1300" dirty="0"/>
              <a:t> </a:t>
            </a:r>
            <a:r>
              <a:rPr lang="fr-FR" sz="1300" dirty="0" err="1"/>
              <a:t>bào</a:t>
            </a:r>
            <a:r>
              <a:rPr lang="fr-FR" sz="1300" dirty="0"/>
              <a:t> </a:t>
            </a:r>
            <a:r>
              <a:rPr lang="fr-FR" sz="1300" dirty="0" err="1"/>
              <a:t>còn</a:t>
            </a:r>
            <a:r>
              <a:rPr lang="fr-FR" sz="1300" dirty="0"/>
              <a:t> </a:t>
            </a:r>
            <a:r>
              <a:rPr lang="fr-FR" sz="1300" dirty="0" err="1"/>
              <a:t>lại</a:t>
            </a:r>
            <a:r>
              <a:rPr lang="fr-FR" sz="1300" dirty="0"/>
              <a:t> là </a:t>
            </a:r>
            <a:r>
              <a:rPr lang="fr-FR" sz="1300" dirty="0" err="1"/>
              <a:t>allelle</a:t>
            </a:r>
            <a:r>
              <a:rPr lang="fr-FR" sz="1300" dirty="0"/>
              <a:t> </a:t>
            </a:r>
            <a:r>
              <a:rPr lang="fr-FR" sz="1300" dirty="0" err="1"/>
              <a:t>kia</a:t>
            </a:r>
            <a:r>
              <a:rPr lang="fr-FR" sz="1300" dirty="0"/>
              <a:t>. </a:t>
            </a:r>
            <a:r>
              <a:rPr lang="fr-FR" sz="1300" dirty="0" err="1"/>
              <a:t>Tỷ</a:t>
            </a:r>
            <a:r>
              <a:rPr lang="fr-FR" sz="1300" dirty="0"/>
              <a:t> </a:t>
            </a:r>
            <a:r>
              <a:rPr lang="fr-FR" sz="1300" dirty="0" err="1"/>
              <a:t>lệ</a:t>
            </a:r>
            <a:r>
              <a:rPr lang="fr-FR" sz="1300" dirty="0"/>
              <a:t> </a:t>
            </a:r>
            <a:r>
              <a:rPr lang="fr-FR" sz="1300" dirty="0" err="1"/>
              <a:t>biểu</a:t>
            </a:r>
            <a:r>
              <a:rPr lang="fr-FR" sz="1300" dirty="0"/>
              <a:t> </a:t>
            </a:r>
            <a:r>
              <a:rPr lang="fr-FR" sz="1300" dirty="0" err="1"/>
              <a:t>hiện</a:t>
            </a:r>
            <a:r>
              <a:rPr lang="fr-FR" sz="1300" dirty="0"/>
              <a:t> </a:t>
            </a:r>
            <a:r>
              <a:rPr lang="fr-FR" sz="1300" dirty="0" err="1"/>
              <a:t>của</a:t>
            </a:r>
            <a:r>
              <a:rPr lang="fr-FR" sz="1300" dirty="0"/>
              <a:t> </a:t>
            </a:r>
            <a:r>
              <a:rPr lang="fr-FR" sz="1300" dirty="0" err="1"/>
              <a:t>allelle</a:t>
            </a:r>
            <a:r>
              <a:rPr lang="fr-FR" sz="1300" dirty="0"/>
              <a:t> </a:t>
            </a:r>
            <a:r>
              <a:rPr lang="fr-FR" sz="1300" dirty="0" err="1"/>
              <a:t>đột</a:t>
            </a:r>
            <a:r>
              <a:rPr lang="fr-FR" sz="1300" dirty="0"/>
              <a:t> </a:t>
            </a:r>
            <a:r>
              <a:rPr lang="fr-FR" sz="1300" dirty="0" err="1"/>
              <a:t>biến</a:t>
            </a:r>
            <a:r>
              <a:rPr lang="fr-FR" sz="1300" dirty="0"/>
              <a:t> / </a:t>
            </a:r>
            <a:r>
              <a:rPr lang="fr-FR" sz="1300" dirty="0" err="1"/>
              <a:t>allelle</a:t>
            </a:r>
            <a:r>
              <a:rPr lang="fr-FR" sz="1300" dirty="0"/>
              <a:t> </a:t>
            </a:r>
            <a:r>
              <a:rPr lang="fr-FR" sz="1300" dirty="0" err="1"/>
              <a:t>bình</a:t>
            </a:r>
            <a:r>
              <a:rPr lang="fr-FR" sz="1300" dirty="0"/>
              <a:t> </a:t>
            </a:r>
            <a:r>
              <a:rPr lang="fr-FR" sz="1300" dirty="0" err="1"/>
              <a:t>thường</a:t>
            </a:r>
            <a:r>
              <a:rPr lang="fr-FR" sz="1300" dirty="0"/>
              <a:t> là </a:t>
            </a:r>
            <a:r>
              <a:rPr lang="fr-FR" sz="1300" dirty="0" err="1"/>
              <a:t>ngẫu</a:t>
            </a:r>
            <a:r>
              <a:rPr lang="fr-FR" sz="1300" dirty="0"/>
              <a:t> </a:t>
            </a:r>
            <a:r>
              <a:rPr lang="fr-FR" sz="1300" dirty="0" err="1"/>
              <a:t>nhiên</a:t>
            </a:r>
            <a:r>
              <a:rPr lang="fr-FR" sz="1300" dirty="0"/>
              <a:t>.</a:t>
            </a:r>
            <a:endParaRPr lang="en-US" sz="1300" dirty="0"/>
          </a:p>
          <a:p>
            <a:pPr lvl="0" fontAlgn="base"/>
            <a:r>
              <a:rPr lang="en-US" sz="1300" b="1" i="1" dirty="0" err="1"/>
              <a:t>Nguy</a:t>
            </a:r>
            <a:r>
              <a:rPr lang="en-US" sz="1300" b="1" i="1" dirty="0"/>
              <a:t> </a:t>
            </a:r>
            <a:r>
              <a:rPr lang="en-US" sz="1300" b="1" i="1" dirty="0" err="1"/>
              <a:t>cơ</a:t>
            </a:r>
            <a:r>
              <a:rPr lang="en-US" sz="1300" b="1" i="1" dirty="0"/>
              <a:t> </a:t>
            </a:r>
            <a:r>
              <a:rPr lang="en-US" sz="1300" b="1" i="1" dirty="0" err="1"/>
              <a:t>sinh</a:t>
            </a:r>
            <a:r>
              <a:rPr lang="en-US" sz="1300" b="1" i="1" dirty="0"/>
              <a:t> con </a:t>
            </a:r>
            <a:r>
              <a:rPr lang="en-US" sz="1300" b="1" i="1" dirty="0" err="1"/>
              <a:t>mắc</a:t>
            </a:r>
            <a:r>
              <a:rPr lang="en-US" sz="1300" b="1" i="1" dirty="0"/>
              <a:t> </a:t>
            </a:r>
            <a:r>
              <a:rPr lang="en-US" sz="1300" b="1" i="1" dirty="0" err="1"/>
              <a:t>bệnh</a:t>
            </a:r>
            <a:r>
              <a:rPr lang="en-US" sz="1300" b="1" i="1" dirty="0"/>
              <a:t> (recurrence risk)</a:t>
            </a:r>
          </a:p>
          <a:p>
            <a:r>
              <a:rPr lang="en-US" sz="1300" dirty="0"/>
              <a:t>Cha </a:t>
            </a:r>
            <a:r>
              <a:rPr lang="en-US" sz="1300" dirty="0" err="1"/>
              <a:t>mắc</a:t>
            </a:r>
            <a:r>
              <a:rPr lang="en-US" sz="1300" dirty="0"/>
              <a:t> </a:t>
            </a:r>
            <a:r>
              <a:rPr lang="en-US" sz="1300" dirty="0" err="1"/>
              <a:t>bệnh</a:t>
            </a:r>
            <a:r>
              <a:rPr lang="en-US" sz="1300" dirty="0"/>
              <a:t> </a:t>
            </a:r>
            <a:r>
              <a:rPr lang="en-US" sz="1300" dirty="0" err="1"/>
              <a:t>có</a:t>
            </a:r>
            <a:r>
              <a:rPr lang="en-US" sz="1300" dirty="0"/>
              <a:t> </a:t>
            </a:r>
            <a:r>
              <a:rPr lang="en-US" sz="1300" dirty="0" err="1"/>
              <a:t>nguy</a:t>
            </a:r>
            <a:r>
              <a:rPr lang="en-US" sz="1300" dirty="0"/>
              <a:t> </a:t>
            </a:r>
            <a:r>
              <a:rPr lang="en-US" sz="1300" dirty="0" err="1"/>
              <a:t>cơ</a:t>
            </a:r>
            <a:r>
              <a:rPr lang="en-US" sz="1300" dirty="0"/>
              <a:t> 100% </a:t>
            </a:r>
            <a:r>
              <a:rPr lang="en-US" sz="1300" dirty="0" err="1"/>
              <a:t>truyền</a:t>
            </a:r>
            <a:r>
              <a:rPr lang="en-US" sz="1300" dirty="0"/>
              <a:t> </a:t>
            </a:r>
            <a:r>
              <a:rPr lang="en-US" sz="1300" dirty="0" err="1"/>
              <a:t>một</a:t>
            </a:r>
            <a:r>
              <a:rPr lang="en-US" sz="1300" dirty="0"/>
              <a:t> </a:t>
            </a:r>
            <a:r>
              <a:rPr lang="en-US" sz="1300" dirty="0" err="1"/>
              <a:t>allelle</a:t>
            </a:r>
            <a:r>
              <a:rPr lang="en-US" sz="1300" dirty="0"/>
              <a:t> </a:t>
            </a:r>
            <a:r>
              <a:rPr lang="en-US" sz="1300" dirty="0" err="1"/>
              <a:t>đột</a:t>
            </a:r>
            <a:r>
              <a:rPr lang="en-US" sz="1300" dirty="0"/>
              <a:t> </a:t>
            </a:r>
            <a:r>
              <a:rPr lang="en-US" sz="1300" dirty="0" err="1"/>
              <a:t>biến</a:t>
            </a:r>
            <a:r>
              <a:rPr lang="en-US" sz="1300" dirty="0"/>
              <a:t> </a:t>
            </a:r>
            <a:r>
              <a:rPr lang="en-US" sz="1300" dirty="0" err="1"/>
              <a:t>cho</a:t>
            </a:r>
            <a:r>
              <a:rPr lang="en-US" sz="1300" dirty="0"/>
              <a:t> con </a:t>
            </a:r>
            <a:r>
              <a:rPr lang="en-US" sz="1300" dirty="0" err="1"/>
              <a:t>gái</a:t>
            </a:r>
            <a:r>
              <a:rPr lang="en-US" sz="1300" dirty="0"/>
              <a:t>, và 0% </a:t>
            </a:r>
            <a:r>
              <a:rPr lang="en-US" sz="1300" dirty="0" err="1"/>
              <a:t>nguy</a:t>
            </a:r>
            <a:r>
              <a:rPr lang="en-US" sz="1300" dirty="0"/>
              <a:t> </a:t>
            </a:r>
            <a:r>
              <a:rPr lang="en-US" sz="1300" dirty="0" err="1"/>
              <a:t>cơ</a:t>
            </a:r>
            <a:r>
              <a:rPr lang="en-US" sz="1300" dirty="0"/>
              <a:t> </a:t>
            </a:r>
            <a:r>
              <a:rPr lang="en-US" sz="1300" dirty="0" err="1"/>
              <a:t>truyền</a:t>
            </a:r>
            <a:r>
              <a:rPr lang="en-US" sz="1300" dirty="0"/>
              <a:t> </a:t>
            </a:r>
            <a:r>
              <a:rPr lang="en-US" sz="1300" dirty="0" err="1"/>
              <a:t>allelle</a:t>
            </a:r>
            <a:r>
              <a:rPr lang="en-US" sz="1300" dirty="0"/>
              <a:t> </a:t>
            </a:r>
            <a:r>
              <a:rPr lang="en-US" sz="1300" dirty="0" err="1"/>
              <a:t>đột</a:t>
            </a:r>
            <a:r>
              <a:rPr lang="en-US" sz="1300" dirty="0"/>
              <a:t> </a:t>
            </a:r>
            <a:r>
              <a:rPr lang="en-US" sz="1300" dirty="0" err="1"/>
              <a:t>biến</a:t>
            </a:r>
            <a:r>
              <a:rPr lang="en-US" sz="1300" dirty="0"/>
              <a:t> </a:t>
            </a:r>
            <a:r>
              <a:rPr lang="en-US" sz="1300" dirty="0" err="1"/>
              <a:t>cho</a:t>
            </a:r>
            <a:r>
              <a:rPr lang="en-US" sz="1300" dirty="0"/>
              <a:t> con </a:t>
            </a:r>
            <a:r>
              <a:rPr lang="en-US" sz="1300" dirty="0" err="1"/>
              <a:t>trai</a:t>
            </a:r>
            <a:r>
              <a:rPr lang="en-US" sz="1300" dirty="0"/>
              <a:t>; </a:t>
            </a:r>
          </a:p>
          <a:p>
            <a:r>
              <a:rPr lang="en-US" sz="1300" dirty="0" err="1"/>
              <a:t>Mẹ</a:t>
            </a:r>
            <a:r>
              <a:rPr lang="en-US" sz="1300" dirty="0"/>
              <a:t> </a:t>
            </a:r>
            <a:r>
              <a:rPr lang="en-US" sz="1300" dirty="0" err="1"/>
              <a:t>mang</a:t>
            </a:r>
            <a:r>
              <a:rPr lang="en-US" sz="1300" dirty="0"/>
              <a:t> </a:t>
            </a:r>
            <a:r>
              <a:rPr lang="en-US" sz="1300" dirty="0" err="1"/>
              <a:t>một</a:t>
            </a:r>
            <a:r>
              <a:rPr lang="en-US" sz="1300" dirty="0"/>
              <a:t> </a:t>
            </a:r>
            <a:r>
              <a:rPr lang="en-US" sz="1300" dirty="0" err="1"/>
              <a:t>allelle</a:t>
            </a:r>
            <a:r>
              <a:rPr lang="en-US" sz="1300" dirty="0"/>
              <a:t> </a:t>
            </a:r>
            <a:r>
              <a:rPr lang="en-US" sz="1300" dirty="0" err="1"/>
              <a:t>bệnh</a:t>
            </a:r>
            <a:r>
              <a:rPr lang="en-US" sz="1300" dirty="0"/>
              <a:t> </a:t>
            </a:r>
            <a:r>
              <a:rPr lang="en-US" sz="1300" dirty="0" err="1"/>
              <a:t>có</a:t>
            </a:r>
            <a:r>
              <a:rPr lang="en-US" sz="1300" dirty="0"/>
              <a:t> 50% </a:t>
            </a:r>
            <a:r>
              <a:rPr lang="en-US" sz="1300" dirty="0" err="1"/>
              <a:t>nguy</a:t>
            </a:r>
            <a:r>
              <a:rPr lang="en-US" sz="1300" dirty="0"/>
              <a:t> </a:t>
            </a:r>
            <a:r>
              <a:rPr lang="en-US" sz="1300" dirty="0" err="1"/>
              <a:t>cơ</a:t>
            </a:r>
            <a:r>
              <a:rPr lang="en-US" sz="1300" dirty="0"/>
              <a:t> </a:t>
            </a:r>
            <a:r>
              <a:rPr lang="en-US" sz="1300" dirty="0" err="1"/>
              <a:t>truyền</a:t>
            </a:r>
            <a:r>
              <a:rPr lang="en-US" sz="1300" dirty="0"/>
              <a:t> </a:t>
            </a:r>
            <a:r>
              <a:rPr lang="en-US" sz="1300" dirty="0" err="1"/>
              <a:t>allelle</a:t>
            </a:r>
            <a:r>
              <a:rPr lang="en-US" sz="1300" dirty="0"/>
              <a:t> </a:t>
            </a:r>
            <a:r>
              <a:rPr lang="en-US" sz="1300" dirty="0" err="1"/>
              <a:t>bệnh</a:t>
            </a:r>
            <a:r>
              <a:rPr lang="en-US" sz="1300" dirty="0"/>
              <a:t> </a:t>
            </a:r>
            <a:r>
              <a:rPr lang="en-US" sz="1300" dirty="0" err="1"/>
              <a:t>cho</a:t>
            </a:r>
            <a:r>
              <a:rPr lang="en-US" sz="1300" dirty="0"/>
              <a:t> con </a:t>
            </a:r>
            <a:r>
              <a:rPr lang="en-US" sz="1300" dirty="0" err="1"/>
              <a:t>gái</a:t>
            </a:r>
            <a:r>
              <a:rPr lang="en-US" sz="1300" dirty="0"/>
              <a:t> và con </a:t>
            </a:r>
            <a:r>
              <a:rPr lang="en-US" sz="1300" dirty="0" err="1"/>
              <a:t>trai</a:t>
            </a:r>
            <a:r>
              <a:rPr lang="en-US" sz="1300" dirty="0"/>
              <a:t> </a:t>
            </a:r>
            <a:r>
              <a:rPr lang="en-US" sz="1300" dirty="0" err="1"/>
              <a:t>không</a:t>
            </a:r>
            <a:r>
              <a:rPr lang="en-US" sz="1300" dirty="0"/>
              <a:t> </a:t>
            </a:r>
            <a:r>
              <a:rPr lang="en-US" sz="1300" dirty="0" err="1"/>
              <a:t>phân</a:t>
            </a:r>
            <a:r>
              <a:rPr lang="en-US" sz="1300" dirty="0"/>
              <a:t> </a:t>
            </a:r>
            <a:r>
              <a:rPr lang="en-US" sz="1300" dirty="0" err="1"/>
              <a:t>biệt</a:t>
            </a:r>
            <a:r>
              <a:rPr lang="en-US" sz="1300" dirty="0"/>
              <a:t>.</a:t>
            </a:r>
          </a:p>
          <a:p>
            <a:r>
              <a:rPr lang="en-US" sz="1300" i="1" dirty="0" err="1"/>
              <a:t>Trường</a:t>
            </a:r>
            <a:r>
              <a:rPr lang="en-US" sz="1300" i="1" dirty="0"/>
              <a:t> </a:t>
            </a:r>
            <a:r>
              <a:rPr lang="en-US" sz="1300" i="1" dirty="0" err="1"/>
              <a:t>hợp</a:t>
            </a:r>
            <a:r>
              <a:rPr lang="en-US" sz="1300" i="1" dirty="0"/>
              <a:t> </a:t>
            </a:r>
            <a:r>
              <a:rPr lang="en-US" sz="1300" i="1" dirty="0" err="1"/>
              <a:t>mẹ</a:t>
            </a:r>
            <a:r>
              <a:rPr lang="en-US" sz="1300" i="1" dirty="0"/>
              <a:t> </a:t>
            </a:r>
            <a:r>
              <a:rPr lang="en-US" sz="1300" i="1" dirty="0" err="1"/>
              <a:t>đồng</a:t>
            </a:r>
            <a:r>
              <a:rPr lang="en-US" sz="1300" i="1" dirty="0"/>
              <a:t> </a:t>
            </a:r>
            <a:r>
              <a:rPr lang="en-US" sz="1300" i="1" dirty="0" err="1"/>
              <a:t>hợp</a:t>
            </a:r>
            <a:r>
              <a:rPr lang="en-US" sz="1300" i="1" dirty="0"/>
              <a:t> </a:t>
            </a:r>
            <a:r>
              <a:rPr lang="en-US" sz="1300" i="1" dirty="0" err="1"/>
              <a:t>lặn</a:t>
            </a:r>
            <a:r>
              <a:rPr lang="en-US" sz="1300" i="1" dirty="0"/>
              <a:t> </a:t>
            </a:r>
            <a:r>
              <a:rPr lang="en-US" sz="1300" i="1" dirty="0" err="1"/>
              <a:t>rất</a:t>
            </a:r>
            <a:r>
              <a:rPr lang="en-US" sz="1300" i="1" dirty="0"/>
              <a:t> </a:t>
            </a:r>
            <a:r>
              <a:rPr lang="en-US" sz="1300" i="1" dirty="0" err="1"/>
              <a:t>hiếm</a:t>
            </a:r>
            <a:r>
              <a:rPr lang="en-US" sz="1300" dirty="0"/>
              <a:t>. </a:t>
            </a:r>
            <a:r>
              <a:rPr lang="en-US" sz="1300" dirty="0" err="1"/>
              <a:t>Trong</a:t>
            </a:r>
            <a:r>
              <a:rPr lang="en-US" sz="1300" dirty="0"/>
              <a:t> </a:t>
            </a:r>
            <a:r>
              <a:rPr lang="en-US" sz="1300" dirty="0" err="1"/>
              <a:t>trường</a:t>
            </a:r>
            <a:r>
              <a:rPr lang="en-US" sz="1300" dirty="0"/>
              <a:t> </a:t>
            </a:r>
            <a:r>
              <a:rPr lang="en-US" sz="1300" dirty="0" err="1"/>
              <a:t>hợp</a:t>
            </a:r>
            <a:r>
              <a:rPr lang="en-US" sz="1300" dirty="0"/>
              <a:t> </a:t>
            </a:r>
            <a:r>
              <a:rPr lang="en-US" sz="1300" dirty="0" err="1"/>
              <a:t>này</a:t>
            </a:r>
            <a:r>
              <a:rPr lang="en-US" sz="1300" dirty="0"/>
              <a:t>, </a:t>
            </a:r>
            <a:r>
              <a:rPr lang="en-US" sz="1300" dirty="0" err="1"/>
              <a:t>mẹ</a:t>
            </a:r>
            <a:r>
              <a:rPr lang="en-US" sz="1300" dirty="0"/>
              <a:t> </a:t>
            </a:r>
            <a:r>
              <a:rPr lang="en-US" sz="1300" dirty="0" err="1"/>
              <a:t>mắc</a:t>
            </a:r>
            <a:r>
              <a:rPr lang="en-US" sz="1300" dirty="0"/>
              <a:t> </a:t>
            </a:r>
            <a:r>
              <a:rPr lang="en-US" sz="1300" dirty="0" err="1"/>
              <a:t>bệnh</a:t>
            </a:r>
            <a:r>
              <a:rPr lang="en-US" sz="1300" dirty="0"/>
              <a:t> </a:t>
            </a:r>
            <a:r>
              <a:rPr lang="en-US" sz="1300" dirty="0" err="1"/>
              <a:t>sẽ</a:t>
            </a:r>
            <a:r>
              <a:rPr lang="en-US" sz="1300" dirty="0"/>
              <a:t> </a:t>
            </a:r>
            <a:r>
              <a:rPr lang="en-US" sz="1300" dirty="0" err="1"/>
              <a:t>có</a:t>
            </a:r>
            <a:r>
              <a:rPr lang="en-US" sz="1300" dirty="0"/>
              <a:t> 100% </a:t>
            </a:r>
            <a:r>
              <a:rPr lang="en-US" sz="1300" dirty="0" err="1"/>
              <a:t>khả</a:t>
            </a:r>
            <a:r>
              <a:rPr lang="en-US" sz="1300" dirty="0"/>
              <a:t> </a:t>
            </a:r>
            <a:r>
              <a:rPr lang="en-US" sz="1300" dirty="0" err="1"/>
              <a:t>năng</a:t>
            </a:r>
            <a:r>
              <a:rPr lang="en-US" sz="1300" dirty="0"/>
              <a:t> </a:t>
            </a:r>
            <a:r>
              <a:rPr lang="en-US" sz="1300" dirty="0" err="1"/>
              <a:t>truyền</a:t>
            </a:r>
            <a:r>
              <a:rPr lang="en-US" sz="1300" dirty="0"/>
              <a:t> </a:t>
            </a:r>
            <a:r>
              <a:rPr lang="en-US" sz="1300" dirty="0" err="1"/>
              <a:t>một</a:t>
            </a:r>
            <a:r>
              <a:rPr lang="en-US" sz="1300" dirty="0"/>
              <a:t> </a:t>
            </a:r>
            <a:r>
              <a:rPr lang="en-US" sz="1300" dirty="0" err="1"/>
              <a:t>allelle</a:t>
            </a:r>
            <a:r>
              <a:rPr lang="en-US" sz="1300" dirty="0"/>
              <a:t> </a:t>
            </a:r>
            <a:r>
              <a:rPr lang="en-US" sz="1300" dirty="0" err="1"/>
              <a:t>bệnh</a:t>
            </a:r>
            <a:r>
              <a:rPr lang="en-US" sz="1300" dirty="0"/>
              <a:t> </a:t>
            </a:r>
            <a:r>
              <a:rPr lang="en-US" sz="1300" dirty="0" err="1"/>
              <a:t>cho</a:t>
            </a:r>
            <a:r>
              <a:rPr lang="en-US" sz="1300" dirty="0"/>
              <a:t> con </a:t>
            </a:r>
            <a:r>
              <a:rPr lang="en-US" sz="1300" dirty="0" err="1"/>
              <a:t>gái</a:t>
            </a:r>
            <a:r>
              <a:rPr lang="en-US" sz="1300" dirty="0"/>
              <a:t>, và 100% con </a:t>
            </a:r>
            <a:r>
              <a:rPr lang="en-US" sz="1300" dirty="0" err="1"/>
              <a:t>trai</a:t>
            </a:r>
            <a:r>
              <a:rPr lang="en-US" sz="1300" dirty="0"/>
              <a:t> </a:t>
            </a:r>
            <a:r>
              <a:rPr lang="en-US" sz="1300" dirty="0" err="1"/>
              <a:t>sẽ</a:t>
            </a:r>
            <a:r>
              <a:rPr lang="en-US" sz="1300" dirty="0"/>
              <a:t> </a:t>
            </a:r>
            <a:r>
              <a:rPr lang="en-US" sz="1300" dirty="0" err="1"/>
              <a:t>biểu</a:t>
            </a:r>
            <a:r>
              <a:rPr lang="en-US" sz="1300" dirty="0"/>
              <a:t> </a:t>
            </a:r>
            <a:r>
              <a:rPr lang="en-US" sz="1300" dirty="0" err="1"/>
              <a:t>hiện</a:t>
            </a:r>
            <a:r>
              <a:rPr lang="en-US" sz="1300" dirty="0"/>
              <a:t> </a:t>
            </a:r>
            <a:r>
              <a:rPr lang="en-US" sz="1300" dirty="0" err="1"/>
              <a:t>bệnh</a:t>
            </a:r>
            <a:r>
              <a:rPr lang="en-US" sz="1300" dirty="0"/>
              <a:t>.</a:t>
            </a:r>
          </a:p>
          <a:p>
            <a:endParaRPr lang="en-US" dirty="0"/>
          </a:p>
        </p:txBody>
      </p:sp>
      <p:sp>
        <p:nvSpPr>
          <p:cNvPr id="4" name="Slide Number Placeholder 3"/>
          <p:cNvSpPr>
            <a:spLocks noGrp="1"/>
          </p:cNvSpPr>
          <p:nvPr>
            <p:ph type="sldNum" sz="quarter" idx="10"/>
          </p:nvPr>
        </p:nvSpPr>
        <p:spPr/>
        <p:txBody>
          <a:bodyPr/>
          <a:lstStyle/>
          <a:p>
            <a:fld id="{A086A00B-3905-4961-B116-93B66E6E521F}" type="slidenum">
              <a:rPr lang="en-US" smtClean="0"/>
              <a:pPr/>
              <a:t>34</a:t>
            </a:fld>
            <a:endParaRPr lang="en-US"/>
          </a:p>
        </p:txBody>
      </p:sp>
    </p:spTree>
    <p:extLst>
      <p:ext uri="{BB962C8B-B14F-4D97-AF65-F5344CB8AC3E}">
        <p14:creationId xmlns:p14="http://schemas.microsoft.com/office/powerpoint/2010/main" val="24029442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effectLst/>
              </a:rPr>
              <a:t>Bệnh</a:t>
            </a:r>
            <a:r>
              <a:rPr lang="en-GB" dirty="0">
                <a:effectLst/>
              </a:rPr>
              <a:t> do </a:t>
            </a:r>
            <a:r>
              <a:rPr lang="en-GB" dirty="0" err="1">
                <a:effectLst/>
              </a:rPr>
              <a:t>đột</a:t>
            </a:r>
            <a:r>
              <a:rPr lang="en-GB" dirty="0">
                <a:effectLst/>
              </a:rPr>
              <a:t> </a:t>
            </a:r>
            <a:r>
              <a:rPr lang="en-GB" dirty="0" err="1">
                <a:effectLst/>
              </a:rPr>
              <a:t>biến</a:t>
            </a:r>
            <a:r>
              <a:rPr lang="en-GB" dirty="0">
                <a:effectLst/>
              </a:rPr>
              <a:t> </a:t>
            </a:r>
            <a:r>
              <a:rPr lang="en-GB" dirty="0" err="1">
                <a:effectLst/>
              </a:rPr>
              <a:t>gien</a:t>
            </a:r>
            <a:r>
              <a:rPr lang="en-GB" dirty="0">
                <a:effectLst/>
              </a:rPr>
              <a:t> </a:t>
            </a:r>
            <a:r>
              <a:rPr lang="en-GB" i="1" dirty="0">
                <a:effectLst/>
              </a:rPr>
              <a:t>FVIII</a:t>
            </a:r>
            <a:r>
              <a:rPr lang="en-GB" dirty="0">
                <a:effectLst/>
              </a:rPr>
              <a:t> </a:t>
            </a:r>
            <a:r>
              <a:rPr lang="en-GB" dirty="0" err="1">
                <a:effectLst/>
              </a:rPr>
              <a:t>quy</a:t>
            </a:r>
            <a:r>
              <a:rPr lang="en-GB" dirty="0">
                <a:effectLst/>
              </a:rPr>
              <a:t> </a:t>
            </a:r>
            <a:r>
              <a:rPr lang="en-GB" dirty="0" err="1">
                <a:effectLst/>
              </a:rPr>
              <a:t>định</a:t>
            </a:r>
            <a:r>
              <a:rPr lang="en-GB" dirty="0">
                <a:effectLst/>
              </a:rPr>
              <a:t> </a:t>
            </a:r>
            <a:r>
              <a:rPr lang="en-GB" dirty="0" err="1">
                <a:effectLst/>
              </a:rPr>
              <a:t>yếu</a:t>
            </a:r>
            <a:r>
              <a:rPr lang="en-GB" dirty="0">
                <a:effectLst/>
              </a:rPr>
              <a:t> </a:t>
            </a:r>
            <a:r>
              <a:rPr lang="en-GB" dirty="0" err="1">
                <a:effectLst/>
              </a:rPr>
              <a:t>tố</a:t>
            </a:r>
            <a:r>
              <a:rPr lang="en-GB" dirty="0">
                <a:effectLst/>
              </a:rPr>
              <a:t> </a:t>
            </a:r>
            <a:r>
              <a:rPr lang="en-GB" dirty="0" err="1">
                <a:effectLst/>
              </a:rPr>
              <a:t>đông</a:t>
            </a:r>
            <a:r>
              <a:rPr lang="en-GB" dirty="0">
                <a:effectLst/>
              </a:rPr>
              <a:t> </a:t>
            </a:r>
            <a:r>
              <a:rPr lang="en-GB" dirty="0" err="1">
                <a:effectLst/>
              </a:rPr>
              <a:t>máu</a:t>
            </a:r>
            <a:r>
              <a:rPr lang="en-GB" dirty="0">
                <a:effectLst/>
              </a:rPr>
              <a:t> VIII (</a:t>
            </a:r>
            <a:r>
              <a:rPr lang="en-GB" dirty="0" err="1">
                <a:effectLst/>
              </a:rPr>
              <a:t>nằm</a:t>
            </a:r>
            <a:r>
              <a:rPr lang="en-GB" dirty="0">
                <a:effectLst/>
              </a:rPr>
              <a:t> </a:t>
            </a:r>
            <a:r>
              <a:rPr lang="en-GB" dirty="0" err="1">
                <a:effectLst/>
              </a:rPr>
              <a:t>trên</a:t>
            </a:r>
            <a:r>
              <a:rPr lang="en-GB" dirty="0">
                <a:effectLst/>
              </a:rPr>
              <a:t> NST X, q28), </a:t>
            </a:r>
            <a:r>
              <a:rPr lang="en-GB" dirty="0" err="1">
                <a:effectLst/>
              </a:rPr>
              <a:t>gây</a:t>
            </a:r>
            <a:r>
              <a:rPr lang="en-GB" dirty="0">
                <a:effectLst/>
              </a:rPr>
              <a:t> </a:t>
            </a:r>
            <a:r>
              <a:rPr lang="en-GB" dirty="0" err="1">
                <a:effectLst/>
              </a:rPr>
              <a:t>giảm</a:t>
            </a:r>
            <a:r>
              <a:rPr lang="en-GB" dirty="0">
                <a:effectLst/>
              </a:rPr>
              <a:t> </a:t>
            </a:r>
            <a:r>
              <a:rPr lang="en-GB" dirty="0" err="1">
                <a:effectLst/>
              </a:rPr>
              <a:t>hoạt</a:t>
            </a:r>
            <a:r>
              <a:rPr lang="en-GB" dirty="0">
                <a:effectLst/>
              </a:rPr>
              <a:t> </a:t>
            </a:r>
            <a:r>
              <a:rPr lang="en-GB" dirty="0" err="1">
                <a:effectLst/>
              </a:rPr>
              <a:t>động</a:t>
            </a:r>
            <a:r>
              <a:rPr lang="en-GB" dirty="0">
                <a:effectLst/>
              </a:rPr>
              <a:t> </a:t>
            </a:r>
            <a:r>
              <a:rPr lang="en-GB" dirty="0" err="1">
                <a:effectLst/>
              </a:rPr>
              <a:t>của</a:t>
            </a:r>
            <a:r>
              <a:rPr lang="en-GB" dirty="0">
                <a:effectLst/>
              </a:rPr>
              <a:t> protein </a:t>
            </a:r>
            <a:r>
              <a:rPr lang="en-GB" dirty="0" err="1">
                <a:effectLst/>
              </a:rPr>
              <a:t>antihemophilic</a:t>
            </a:r>
            <a:r>
              <a:rPr lang="en-GB" dirty="0">
                <a:effectLst/>
              </a:rPr>
              <a:t> globulin, </a:t>
            </a:r>
            <a:r>
              <a:rPr lang="en-GB" dirty="0" err="1">
                <a:effectLst/>
              </a:rPr>
              <a:t>hoặc</a:t>
            </a:r>
            <a:r>
              <a:rPr lang="en-GB" dirty="0">
                <a:effectLst/>
              </a:rPr>
              <a:t> </a:t>
            </a:r>
            <a:r>
              <a:rPr lang="en-GB" dirty="0" err="1">
                <a:effectLst/>
              </a:rPr>
              <a:t>giảm</a:t>
            </a:r>
            <a:r>
              <a:rPr lang="en-GB" dirty="0">
                <a:effectLst/>
              </a:rPr>
              <a:t> </a:t>
            </a:r>
            <a:r>
              <a:rPr lang="en-GB" dirty="0" err="1">
                <a:effectLst/>
              </a:rPr>
              <a:t>lượng</a:t>
            </a:r>
            <a:r>
              <a:rPr lang="en-GB" dirty="0">
                <a:effectLst/>
              </a:rPr>
              <a:t> protein </a:t>
            </a:r>
            <a:r>
              <a:rPr lang="en-GB" dirty="0" err="1">
                <a:effectLst/>
              </a:rPr>
              <a:t>này</a:t>
            </a:r>
            <a:r>
              <a:rPr lang="en-GB" dirty="0">
                <a:effectLst/>
              </a:rPr>
              <a:t> </a:t>
            </a:r>
            <a:r>
              <a:rPr lang="en-GB" dirty="0" err="1">
                <a:effectLst/>
              </a:rPr>
              <a:t>được</a:t>
            </a:r>
            <a:r>
              <a:rPr lang="en-GB" dirty="0">
                <a:effectLst/>
              </a:rPr>
              <a:t> </a:t>
            </a:r>
            <a:r>
              <a:rPr lang="en-GB" dirty="0" err="1">
                <a:effectLst/>
              </a:rPr>
              <a:t>sản</a:t>
            </a:r>
            <a:r>
              <a:rPr lang="en-GB" dirty="0">
                <a:effectLst/>
              </a:rPr>
              <a:t> </a:t>
            </a:r>
            <a:r>
              <a:rPr lang="en-GB" dirty="0" err="1">
                <a:effectLst/>
              </a:rPr>
              <a:t>xuất</a:t>
            </a:r>
            <a:r>
              <a:rPr lang="en-GB" dirty="0">
                <a:effectLst/>
              </a:rPr>
              <a:t>.</a:t>
            </a:r>
            <a:endParaRPr lang="en-US" dirty="0">
              <a:effectLst/>
            </a:endParaRPr>
          </a:p>
          <a:p>
            <a:r>
              <a:rPr lang="en-GB" dirty="0" err="1">
                <a:effectLst/>
              </a:rPr>
              <a:t>Tần</a:t>
            </a:r>
            <a:r>
              <a:rPr lang="en-GB" dirty="0">
                <a:effectLst/>
              </a:rPr>
              <a:t> </a:t>
            </a:r>
            <a:r>
              <a:rPr lang="en-GB" dirty="0" err="1">
                <a:effectLst/>
              </a:rPr>
              <a:t>suất</a:t>
            </a:r>
            <a:r>
              <a:rPr lang="en-GB" dirty="0">
                <a:effectLst/>
              </a:rPr>
              <a:t> </a:t>
            </a:r>
            <a:r>
              <a:rPr lang="en-GB" dirty="0" err="1">
                <a:effectLst/>
              </a:rPr>
              <a:t>khoảng</a:t>
            </a:r>
            <a:r>
              <a:rPr lang="en-GB" dirty="0">
                <a:effectLst/>
              </a:rPr>
              <a:t> 1/5000 </a:t>
            </a:r>
            <a:r>
              <a:rPr lang="en-GB" dirty="0" err="1">
                <a:effectLst/>
              </a:rPr>
              <a:t>nam</a:t>
            </a:r>
            <a:r>
              <a:rPr lang="en-GB" dirty="0">
                <a:effectLst/>
              </a:rPr>
              <a:t>. </a:t>
            </a:r>
            <a:r>
              <a:rPr lang="en-GB" dirty="0" err="1">
                <a:effectLst/>
              </a:rPr>
              <a:t>Rất</a:t>
            </a:r>
            <a:r>
              <a:rPr lang="en-GB" dirty="0">
                <a:effectLst/>
              </a:rPr>
              <a:t> </a:t>
            </a:r>
            <a:r>
              <a:rPr lang="en-GB" dirty="0" err="1">
                <a:effectLst/>
              </a:rPr>
              <a:t>hiếm</a:t>
            </a:r>
            <a:r>
              <a:rPr lang="en-GB" dirty="0">
                <a:effectLst/>
              </a:rPr>
              <a:t> </a:t>
            </a:r>
            <a:r>
              <a:rPr lang="en-GB" dirty="0" err="1">
                <a:effectLst/>
              </a:rPr>
              <a:t>gặp</a:t>
            </a:r>
            <a:r>
              <a:rPr lang="en-GB" dirty="0">
                <a:effectLst/>
              </a:rPr>
              <a:t> </a:t>
            </a:r>
            <a:r>
              <a:rPr lang="en-GB" dirty="0" err="1">
                <a:effectLst/>
              </a:rPr>
              <a:t>nữ</a:t>
            </a:r>
            <a:r>
              <a:rPr lang="en-GB" dirty="0">
                <a:effectLst/>
              </a:rPr>
              <a:t> </a:t>
            </a:r>
            <a:r>
              <a:rPr lang="en-GB" dirty="0" err="1">
                <a:effectLst/>
              </a:rPr>
              <a:t>mắc</a:t>
            </a:r>
            <a:r>
              <a:rPr lang="en-GB" dirty="0">
                <a:effectLst/>
              </a:rPr>
              <a:t> </a:t>
            </a:r>
            <a:r>
              <a:rPr lang="en-GB" dirty="0" err="1">
                <a:effectLst/>
              </a:rPr>
              <a:t>bệnh</a:t>
            </a:r>
            <a:r>
              <a:rPr lang="en-GB" dirty="0">
                <a:effectLst/>
              </a:rPr>
              <a:t>.</a:t>
            </a:r>
          </a:p>
          <a:p>
            <a:endParaRPr lang="en-US" dirty="0">
              <a:effectLst/>
            </a:endParaRPr>
          </a:p>
          <a:p>
            <a:pPr defTabSz="966612">
              <a:defRPr/>
            </a:pPr>
            <a:r>
              <a:rPr lang="en-US" sz="1300" dirty="0"/>
              <a:t>T</a:t>
            </a:r>
            <a:r>
              <a:rPr lang="vi-VN" sz="1300" dirty="0"/>
              <a:t>heo tạp chí </a:t>
            </a:r>
            <a:r>
              <a:rPr lang="vi-VN" sz="1300" i="1" dirty="0"/>
              <a:t>Science</a:t>
            </a:r>
            <a:r>
              <a:rPr lang="vi-VN" sz="1300" dirty="0"/>
              <a:t>của Hiệp hội khoa học công nghệ cao Mỹ, hậu duệ Nữ hoàng Anh Victoria, đặc biệt là đàn ông hay mắc phải căn bệnh hiếm gặp này. Ví dụ, con trai Leopold Công tước xứ Albany chết vì mất máu sau khi bị ngã. Cháu trai Friedrich chảy máu ở tuổi lên 2, hai người cháu trai khác là Leopold và Maurice, lần lượt mắc bệnh và qua đời ở tuổi 32 và 23. Vì vậy tại châu Âu, Hemophilia thường được gọi là “căn bệnh Hoàng gia” (Royal disease), xuất hiện ở những người thừa kế của Victoria kết hôn với các gia đình hoàng tộc trên khắp châu Âu.</a:t>
            </a:r>
            <a:endParaRPr lang="en-US" dirty="0"/>
          </a:p>
          <a:p>
            <a:endParaRPr lang="en-US" sz="1300" dirty="0"/>
          </a:p>
          <a:p>
            <a:r>
              <a:rPr lang="vi-VN" sz="1300" dirty="0"/>
              <a:t>Trong bệnh ưa chảy máu, cơ thể không có đủ các yếu tố đông máu. Cơ thể chúng ta có 13 yếu tố đông máu hoạt động cùng nhau để thành lập cục máu đông. Các yếu tố đông máu này được đặt tên theo số La Mã từ I đến XIII, hay 1 đến 13. Có quá ít yếu tố VIII (8) hoặc IX (9) sẽ gây ra bệnh ưa chảy máu.</a:t>
            </a:r>
          </a:p>
          <a:p>
            <a:r>
              <a:rPr lang="vi-VN" sz="1300" dirty="0"/>
              <a:t>Có hai thể bệnh ưa chảy máu chính: hemophilia A và hemophilia B. </a:t>
            </a:r>
            <a:r>
              <a:rPr lang="vi-VN" sz="1300" b="1" dirty="0"/>
              <a:t>Khoảng 80% trường hợp là hemophilia A với sự thiếu hụt yếu tố VIII.</a:t>
            </a:r>
            <a:r>
              <a:rPr lang="vi-VN" sz="1300" dirty="0"/>
              <a:t> Hemophilia B là khi có quá ít yếu tố IX.</a:t>
            </a:r>
          </a:p>
          <a:p>
            <a:r>
              <a:rPr lang="vi-VN" sz="1300" dirty="0"/>
              <a:t>Bệnh ưa chảy máu có thể nhẹ, trung bình, hoặc nặng, </a:t>
            </a:r>
            <a:r>
              <a:rPr lang="vi-VN" sz="1300" b="1" dirty="0"/>
              <a:t>dựa trên số lượng yếu tố đông máu hiện diện</a:t>
            </a:r>
            <a:r>
              <a:rPr lang="vi-VN" sz="1300" dirty="0"/>
              <a:t>:</a:t>
            </a:r>
          </a:p>
          <a:p>
            <a:r>
              <a:rPr lang="vi-VN" sz="1300" i="1" dirty="0"/>
              <a:t>Bệnh ưa chảy máu nhẹ </a:t>
            </a:r>
            <a:r>
              <a:rPr lang="vi-VN" sz="1300" dirty="0"/>
              <a:t>: yếu tố đông máu bị ảnh hưởng có số lượng từ 6% đến 50%</a:t>
            </a:r>
          </a:p>
          <a:p>
            <a:r>
              <a:rPr lang="vi-VN" sz="1300" i="1" dirty="0"/>
              <a:t>Bệnh ưa chảy máu trung bình </a:t>
            </a:r>
            <a:r>
              <a:rPr lang="vi-VN" sz="1300" dirty="0"/>
              <a:t>: yếu tố đông máu bị ảnh hưởng có số lượng từ 2% đến 5%</a:t>
            </a:r>
          </a:p>
          <a:p>
            <a:r>
              <a:rPr lang="vi-VN" sz="1300" i="1" dirty="0"/>
              <a:t>Bệnh ưa chảy máu nặng </a:t>
            </a:r>
            <a:r>
              <a:rPr lang="vi-VN" sz="1300" dirty="0"/>
              <a:t>: yếu tố đông máu bị ảnh hưởng có số lượng &lt;1%</a:t>
            </a:r>
          </a:p>
          <a:p>
            <a:r>
              <a:rPr lang="vi-VN" sz="1300" dirty="0"/>
              <a:t>Nhìn chung, một người bị bệnh ưa chảy máu nhẹ hơn có thể thỉnh thoảng bị chảy máu nhiều. Trong khi đó, một người bị bệnh ưa chảy máu nặng có nguy cơ chảy máu thường xuyên hơn.</a:t>
            </a:r>
          </a:p>
          <a:p>
            <a:endParaRPr lang="en-US" dirty="0"/>
          </a:p>
        </p:txBody>
      </p:sp>
      <p:sp>
        <p:nvSpPr>
          <p:cNvPr id="4" name="Slide Number Placeholder 3"/>
          <p:cNvSpPr>
            <a:spLocks noGrp="1"/>
          </p:cNvSpPr>
          <p:nvPr>
            <p:ph type="sldNum" sz="quarter" idx="10"/>
          </p:nvPr>
        </p:nvSpPr>
        <p:spPr/>
        <p:txBody>
          <a:bodyPr/>
          <a:lstStyle/>
          <a:p>
            <a:fld id="{A086A00B-3905-4961-B116-93B66E6E521F}" type="slidenum">
              <a:rPr lang="en-US" smtClean="0"/>
              <a:pPr/>
              <a:t>35</a:t>
            </a:fld>
            <a:endParaRPr lang="en-US"/>
          </a:p>
        </p:txBody>
      </p:sp>
    </p:spTree>
    <p:extLst>
      <p:ext uri="{BB962C8B-B14F-4D97-AF65-F5344CB8AC3E}">
        <p14:creationId xmlns:p14="http://schemas.microsoft.com/office/powerpoint/2010/main" val="30685663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Hình</a:t>
            </a:r>
            <a:r>
              <a:rPr lang="en-US" dirty="0"/>
              <a:t> </a:t>
            </a:r>
            <a:r>
              <a:rPr lang="en-US" dirty="0" err="1"/>
              <a:t>ảnh</a:t>
            </a:r>
            <a:r>
              <a:rPr lang="en-US" dirty="0"/>
              <a:t> </a:t>
            </a:r>
            <a:r>
              <a:rPr lang="en-US" dirty="0" err="1"/>
              <a:t>bệnh</a:t>
            </a:r>
            <a:r>
              <a:rPr lang="en-US" dirty="0"/>
              <a:t> </a:t>
            </a:r>
            <a:r>
              <a:rPr lang="en-US" dirty="0" err="1"/>
              <a:t>nhân</a:t>
            </a:r>
            <a:r>
              <a:rPr lang="en-US" dirty="0"/>
              <a:t>  </a:t>
            </a:r>
            <a:r>
              <a:rPr lang="en-US" dirty="0" err="1"/>
              <a:t>bệnh</a:t>
            </a:r>
            <a:r>
              <a:rPr lang="en-US" dirty="0"/>
              <a:t> </a:t>
            </a:r>
            <a:r>
              <a:rPr lang="vi-VN" dirty="0"/>
              <a:t>ư</a:t>
            </a:r>
            <a:r>
              <a:rPr lang="en-US" dirty="0"/>
              <a:t>a </a:t>
            </a:r>
            <a:r>
              <a:rPr lang="en-US" dirty="0" err="1"/>
              <a:t>chảy</a:t>
            </a:r>
            <a:r>
              <a:rPr lang="en-US" dirty="0"/>
              <a:t> </a:t>
            </a:r>
            <a:r>
              <a:rPr lang="en-US" dirty="0" err="1"/>
              <a:t>máu</a:t>
            </a:r>
            <a:r>
              <a:rPr lang="en-US" dirty="0"/>
              <a:t>: </a:t>
            </a:r>
            <a:r>
              <a:rPr lang="en-US" dirty="0" err="1"/>
              <a:t>làm</a:t>
            </a:r>
            <a:r>
              <a:rPr lang="en-US" dirty="0"/>
              <a:t> </a:t>
            </a:r>
            <a:r>
              <a:rPr lang="en-US" dirty="0" err="1"/>
              <a:t>sao</a:t>
            </a:r>
            <a:r>
              <a:rPr lang="en-US" dirty="0"/>
              <a:t> </a:t>
            </a:r>
            <a:r>
              <a:rPr lang="en-US" dirty="0" err="1"/>
              <a:t>thay</a:t>
            </a:r>
            <a:r>
              <a:rPr lang="en-US" dirty="0"/>
              <a:t> </a:t>
            </a:r>
            <a:r>
              <a:rPr lang="en-US" dirty="0" err="1"/>
              <a:t>thế</a:t>
            </a:r>
            <a:r>
              <a:rPr lang="en-US" dirty="0"/>
              <a:t> </a:t>
            </a:r>
            <a:r>
              <a:rPr lang="en-US" dirty="0" err="1"/>
              <a:t>yếu</a:t>
            </a:r>
            <a:r>
              <a:rPr lang="en-US" dirty="0"/>
              <a:t> </a:t>
            </a:r>
            <a:r>
              <a:rPr lang="en-US" dirty="0" err="1"/>
              <a:t>tố</a:t>
            </a:r>
            <a:r>
              <a:rPr lang="en-US" dirty="0"/>
              <a:t> </a:t>
            </a:r>
            <a:r>
              <a:rPr lang="en-US" dirty="0" err="1"/>
              <a:t>đông</a:t>
            </a:r>
            <a:r>
              <a:rPr lang="en-US" dirty="0"/>
              <a:t> </a:t>
            </a:r>
            <a:r>
              <a:rPr lang="en-US" dirty="0" err="1"/>
              <a:t>máu</a:t>
            </a:r>
            <a:endParaRPr lang="en-US" dirty="0"/>
          </a:p>
          <a:p>
            <a:r>
              <a:rPr lang="en-US" dirty="0"/>
              <a:t> </a:t>
            </a:r>
            <a:r>
              <a:rPr lang="en-US" dirty="0" err="1"/>
              <a:t>chữa</a:t>
            </a:r>
            <a:r>
              <a:rPr lang="en-US" dirty="0"/>
              <a:t> </a:t>
            </a:r>
            <a:r>
              <a:rPr lang="en-US" dirty="0" err="1"/>
              <a:t>trị</a:t>
            </a:r>
            <a:r>
              <a:rPr lang="en-US" dirty="0"/>
              <a:t> </a:t>
            </a:r>
            <a:r>
              <a:rPr lang="en-US" dirty="0" err="1"/>
              <a:t>bằng</a:t>
            </a:r>
            <a:r>
              <a:rPr lang="en-US" dirty="0"/>
              <a:t> </a:t>
            </a:r>
            <a:r>
              <a:rPr lang="en-US" dirty="0" err="1"/>
              <a:t>cách</a:t>
            </a:r>
            <a:r>
              <a:rPr lang="en-US" dirty="0"/>
              <a:t> </a:t>
            </a:r>
            <a:r>
              <a:rPr lang="en-US" dirty="0" err="1"/>
              <a:t>tiêm</a:t>
            </a:r>
            <a:r>
              <a:rPr lang="en-US" dirty="0"/>
              <a:t> </a:t>
            </a:r>
            <a:r>
              <a:rPr lang="en-US" dirty="0" err="1"/>
              <a:t>chất</a:t>
            </a:r>
            <a:r>
              <a:rPr lang="en-US" dirty="0"/>
              <a:t> </a:t>
            </a:r>
            <a:r>
              <a:rPr lang="en-US" dirty="0" err="1"/>
              <a:t>sinh</a:t>
            </a:r>
            <a:r>
              <a:rPr lang="en-US" dirty="0"/>
              <a:t> </a:t>
            </a:r>
            <a:r>
              <a:rPr lang="en-US" dirty="0" err="1"/>
              <a:t>sợi</a:t>
            </a:r>
            <a:r>
              <a:rPr lang="en-US" dirty="0"/>
              <a:t> </a:t>
            </a:r>
            <a:r>
              <a:rPr lang="en-US" dirty="0" err="1"/>
              <a:t>huyết</a:t>
            </a:r>
            <a:endParaRPr lang="en-US" dirty="0"/>
          </a:p>
          <a:p>
            <a:endParaRPr lang="en-US" dirty="0"/>
          </a:p>
          <a:p>
            <a:r>
              <a:rPr lang="vi-VN" sz="1300" dirty="0"/>
              <a:t>Bệnh ưa chảy máu hay chảy máu kéo dài là do lỗi một gen điều tiết cơ chế đông máu của cơ thể, những người mắc bệnh rất dễ bị chảy máu tự phát cũng như chảy máu nghiêm trọng khi bị chấn thương hoặc sau phẫu thuật. Bệnh này hiện vẫn chưa có thuốc đặc trị, người bệnh thường xuyên phải tiêm protein đông máu</a:t>
            </a:r>
            <a:endParaRPr lang="en-US" dirty="0"/>
          </a:p>
        </p:txBody>
      </p:sp>
      <p:sp>
        <p:nvSpPr>
          <p:cNvPr id="4" name="Slide Number Placeholder 3"/>
          <p:cNvSpPr>
            <a:spLocks noGrp="1"/>
          </p:cNvSpPr>
          <p:nvPr>
            <p:ph type="sldNum" sz="quarter" idx="5"/>
          </p:nvPr>
        </p:nvSpPr>
        <p:spPr/>
        <p:txBody>
          <a:bodyPr/>
          <a:lstStyle/>
          <a:p>
            <a:fld id="{A086A00B-3905-4961-B116-93B66E6E521F}" type="slidenum">
              <a:rPr lang="en-US" smtClean="0"/>
              <a:pPr/>
              <a:t>36</a:t>
            </a:fld>
            <a:endParaRPr lang="en-US"/>
          </a:p>
        </p:txBody>
      </p:sp>
    </p:spTree>
    <p:extLst>
      <p:ext uri="{BB962C8B-B14F-4D97-AF65-F5344CB8AC3E}">
        <p14:creationId xmlns:p14="http://schemas.microsoft.com/office/powerpoint/2010/main" val="11543830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300" dirty="0"/>
              <a:t>Thiếu máu do thiếu men glucose-6-phosphate dehydrogenase (G6PD) là một rối loạn trao đổi chất di truyền, liên quan đến giới tính đặc trưng bởi một khiếm khuyết enzyme gây ra sự phá hủy các tế bào hồng cầu khi tiếp xúc với các tác động có liên quan với một số bệnh nhiễm trùng do vi khuẩn hoặc các loại thuốc nhất định. Sự thiếu hụt enzyme này có thể sớm tiêu diệt các tế bào hồng cầu (thiếu máu tán huyết cấp tính hoặc bệnh hồng cầu hình cầu mạn tính) khi một cá nhân tiếp xúc với thuốc hoặc hóa chất nhất định, trải qua một số bệnh nhiễm trùng do vi khuẩn hoặc virus, hít phải phấn hoa hoặc ăn đậu dâu tằm.</a:t>
            </a:r>
          </a:p>
          <a:p>
            <a:r>
              <a:rPr lang="vi-VN" sz="1300" dirty="0"/>
              <a:t>Thiếu máu tán huyết hình thành khi các tế bào hồng cầu bị phá hủy nhanh hơn các tế bào mới được cơ thể sản sinh ra, kết quả là lượng oxy đến các cơ quan và mô giảm, điều này gây ra mệt mỏi, vàng da và mắt và khó thở.</a:t>
            </a:r>
          </a:p>
          <a:p>
            <a:r>
              <a:rPr lang="en-US" dirty="0" err="1"/>
              <a:t>Xét</a:t>
            </a:r>
            <a:r>
              <a:rPr lang="en-US" dirty="0"/>
              <a:t> </a:t>
            </a:r>
            <a:r>
              <a:rPr lang="en-US" dirty="0" err="1"/>
              <a:t>nghiệm</a:t>
            </a:r>
            <a:r>
              <a:rPr lang="en-US" dirty="0"/>
              <a:t>: </a:t>
            </a:r>
            <a:r>
              <a:rPr lang="en-US" dirty="0" err="1"/>
              <a:t>nhi</a:t>
            </a:r>
            <a:r>
              <a:rPr lang="en-US" dirty="0"/>
              <a:t> khoa: </a:t>
            </a:r>
            <a:r>
              <a:rPr lang="en-US" dirty="0" err="1"/>
              <a:t>lấy</a:t>
            </a:r>
            <a:r>
              <a:rPr lang="en-US" dirty="0"/>
              <a:t> </a:t>
            </a:r>
            <a:r>
              <a:rPr lang="en-US" dirty="0" err="1"/>
              <a:t>giọt</a:t>
            </a:r>
            <a:r>
              <a:rPr lang="en-US" dirty="0"/>
              <a:t> </a:t>
            </a:r>
            <a:r>
              <a:rPr lang="en-US" dirty="0" err="1"/>
              <a:t>máu</a:t>
            </a:r>
            <a:r>
              <a:rPr lang="en-US" dirty="0"/>
              <a:t> </a:t>
            </a:r>
            <a:r>
              <a:rPr lang="en-US" dirty="0" err="1"/>
              <a:t>khô</a:t>
            </a:r>
            <a:r>
              <a:rPr lang="en-US" dirty="0"/>
              <a:t> ở </a:t>
            </a:r>
            <a:r>
              <a:rPr lang="en-US" dirty="0" err="1"/>
              <a:t>gót</a:t>
            </a:r>
            <a:r>
              <a:rPr lang="en-US" dirty="0"/>
              <a:t> </a:t>
            </a:r>
            <a:r>
              <a:rPr lang="en-US" dirty="0" err="1"/>
              <a:t>chân</a:t>
            </a:r>
            <a:r>
              <a:rPr lang="en-US" dirty="0"/>
              <a:t> </a:t>
            </a:r>
            <a:r>
              <a:rPr lang="en-US" dirty="0" err="1"/>
              <a:t>trẻ</a:t>
            </a:r>
            <a:r>
              <a:rPr lang="en-US" dirty="0"/>
              <a:t> s</a:t>
            </a:r>
            <a:r>
              <a:rPr lang="vi-VN" dirty="0"/>
              <a:t>ơ</a:t>
            </a:r>
            <a:r>
              <a:rPr lang="en-US" dirty="0"/>
              <a:t> </a:t>
            </a:r>
            <a:r>
              <a:rPr lang="en-US" dirty="0" err="1"/>
              <a:t>sinh</a:t>
            </a:r>
            <a:endParaRPr lang="en-US" dirty="0"/>
          </a:p>
        </p:txBody>
      </p:sp>
      <p:sp>
        <p:nvSpPr>
          <p:cNvPr id="4" name="Slide Number Placeholder 3"/>
          <p:cNvSpPr>
            <a:spLocks noGrp="1"/>
          </p:cNvSpPr>
          <p:nvPr>
            <p:ph type="sldNum" sz="quarter" idx="5"/>
          </p:nvPr>
        </p:nvSpPr>
        <p:spPr/>
        <p:txBody>
          <a:bodyPr/>
          <a:lstStyle/>
          <a:p>
            <a:fld id="{A086A00B-3905-4961-B116-93B66E6E521F}" type="slidenum">
              <a:rPr lang="en-US" smtClean="0"/>
              <a:pPr/>
              <a:t>37</a:t>
            </a:fld>
            <a:endParaRPr lang="en-US"/>
          </a:p>
        </p:txBody>
      </p:sp>
    </p:spTree>
    <p:extLst>
      <p:ext uri="{BB962C8B-B14F-4D97-AF65-F5344CB8AC3E}">
        <p14:creationId xmlns:p14="http://schemas.microsoft.com/office/powerpoint/2010/main" val="10098305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US" sz="1300" b="1" i="1" dirty="0" err="1"/>
              <a:t>Ví</a:t>
            </a:r>
            <a:r>
              <a:rPr lang="en-US" sz="1300" b="1" i="1" dirty="0"/>
              <a:t> </a:t>
            </a:r>
            <a:r>
              <a:rPr lang="en-US" sz="1300" b="1" i="1" dirty="0" err="1"/>
              <a:t>dụ</a:t>
            </a:r>
            <a:r>
              <a:rPr lang="en-US" sz="1300" b="1" i="1" dirty="0"/>
              <a:t> </a:t>
            </a:r>
            <a:r>
              <a:rPr lang="en-US" sz="1300" b="1" i="1" dirty="0" err="1"/>
              <a:t>bệnh</a:t>
            </a:r>
            <a:r>
              <a:rPr lang="en-US" sz="1300" b="1" i="1" dirty="0"/>
              <a:t> </a:t>
            </a:r>
            <a:r>
              <a:rPr lang="en-US" sz="1300" b="1" i="1" dirty="0" err="1"/>
              <a:t>lý</a:t>
            </a:r>
            <a:endParaRPr lang="en-US" sz="1300" b="1" i="1" dirty="0"/>
          </a:p>
          <a:p>
            <a:r>
              <a:rPr lang="fr-FR" sz="1300" dirty="0"/>
              <a:t>NST Y </a:t>
            </a:r>
            <a:r>
              <a:rPr lang="fr-FR" sz="1300" dirty="0" err="1"/>
              <a:t>chứa</a:t>
            </a:r>
            <a:r>
              <a:rPr lang="fr-FR" sz="1300" dirty="0"/>
              <a:t> </a:t>
            </a:r>
            <a:r>
              <a:rPr lang="fr-FR" sz="1300" dirty="0" err="1"/>
              <a:t>rất</a:t>
            </a:r>
            <a:r>
              <a:rPr lang="fr-FR" sz="1300" dirty="0"/>
              <a:t> </a:t>
            </a:r>
            <a:r>
              <a:rPr lang="fr-FR" sz="1300" dirty="0" err="1"/>
              <a:t>ít</a:t>
            </a:r>
            <a:r>
              <a:rPr lang="fr-FR" sz="1300" dirty="0"/>
              <a:t> </a:t>
            </a:r>
            <a:r>
              <a:rPr lang="fr-FR" sz="1300" dirty="0" err="1"/>
              <a:t>gien</a:t>
            </a:r>
            <a:r>
              <a:rPr lang="fr-FR" sz="1300" dirty="0"/>
              <a:t>. </a:t>
            </a:r>
            <a:r>
              <a:rPr lang="fr-FR" sz="1300" dirty="0" err="1"/>
              <a:t>Ngoại</a:t>
            </a:r>
            <a:r>
              <a:rPr lang="fr-FR" sz="1300" dirty="0"/>
              <a:t> </a:t>
            </a:r>
            <a:r>
              <a:rPr lang="fr-FR" sz="1300" dirty="0" err="1"/>
              <a:t>trừ</a:t>
            </a:r>
            <a:r>
              <a:rPr lang="fr-FR" sz="1300" dirty="0"/>
              <a:t> </a:t>
            </a:r>
            <a:r>
              <a:rPr lang="fr-FR" sz="1300" dirty="0" err="1"/>
              <a:t>phần</a:t>
            </a:r>
            <a:r>
              <a:rPr lang="fr-FR" sz="1300" dirty="0"/>
              <a:t> “</a:t>
            </a:r>
            <a:r>
              <a:rPr lang="fr-FR" sz="1300" dirty="0" err="1"/>
              <a:t>giống</a:t>
            </a:r>
            <a:r>
              <a:rPr lang="fr-FR" sz="1300" dirty="0"/>
              <a:t> NST </a:t>
            </a:r>
            <a:r>
              <a:rPr lang="fr-FR" sz="1300" dirty="0" err="1"/>
              <a:t>thường</a:t>
            </a:r>
            <a:r>
              <a:rPr lang="fr-FR" sz="1300" dirty="0"/>
              <a:t>” (</a:t>
            </a:r>
            <a:r>
              <a:rPr lang="fr-FR" sz="1300" dirty="0" err="1"/>
              <a:t>có</a:t>
            </a:r>
            <a:r>
              <a:rPr lang="fr-FR" sz="1300" dirty="0"/>
              <a:t> </a:t>
            </a:r>
            <a:r>
              <a:rPr lang="fr-FR" sz="1300" dirty="0" err="1"/>
              <a:t>tương</a:t>
            </a:r>
            <a:r>
              <a:rPr lang="fr-FR" sz="1300" dirty="0"/>
              <a:t> </a:t>
            </a:r>
            <a:r>
              <a:rPr lang="fr-FR" sz="1300" dirty="0" err="1"/>
              <a:t>đồng</a:t>
            </a:r>
            <a:r>
              <a:rPr lang="fr-FR" sz="1300" dirty="0"/>
              <a:t> </a:t>
            </a:r>
            <a:r>
              <a:rPr lang="fr-FR" sz="1300" dirty="0" err="1"/>
              <a:t>trên</a:t>
            </a:r>
            <a:r>
              <a:rPr lang="fr-FR" sz="1300" dirty="0"/>
              <a:t> NST X), </a:t>
            </a:r>
            <a:r>
              <a:rPr lang="fr-FR" sz="1300" dirty="0" err="1"/>
              <a:t>gien</a:t>
            </a:r>
            <a:r>
              <a:rPr lang="fr-FR" sz="1300" dirty="0"/>
              <a:t> </a:t>
            </a:r>
            <a:r>
              <a:rPr lang="fr-FR" sz="1300" dirty="0" err="1"/>
              <a:t>quan</a:t>
            </a:r>
            <a:r>
              <a:rPr lang="fr-FR" sz="1300" dirty="0"/>
              <a:t> </a:t>
            </a:r>
            <a:r>
              <a:rPr lang="fr-FR" sz="1300" dirty="0" err="1"/>
              <a:t>trọng</a:t>
            </a:r>
            <a:r>
              <a:rPr lang="fr-FR" sz="1300" dirty="0"/>
              <a:t> </a:t>
            </a:r>
            <a:r>
              <a:rPr lang="fr-FR" sz="1300" dirty="0" err="1"/>
              <a:t>của</a:t>
            </a:r>
            <a:r>
              <a:rPr lang="fr-FR" sz="1300" dirty="0"/>
              <a:t> NST Y là SRY, </a:t>
            </a:r>
            <a:r>
              <a:rPr lang="fr-FR" sz="1300" dirty="0" err="1"/>
              <a:t>quy</a:t>
            </a:r>
            <a:r>
              <a:rPr lang="fr-FR" sz="1300" dirty="0"/>
              <a:t> </a:t>
            </a:r>
            <a:r>
              <a:rPr lang="fr-FR" sz="1300" dirty="0" err="1"/>
              <a:t>định</a:t>
            </a:r>
            <a:r>
              <a:rPr lang="fr-FR" sz="1300" dirty="0"/>
              <a:t> </a:t>
            </a:r>
            <a:r>
              <a:rPr lang="fr-FR" sz="1300" dirty="0" err="1"/>
              <a:t>các</a:t>
            </a:r>
            <a:r>
              <a:rPr lang="fr-FR" sz="1300" dirty="0"/>
              <a:t> </a:t>
            </a:r>
            <a:r>
              <a:rPr lang="fr-FR" sz="1300" dirty="0" err="1"/>
              <a:t>tính</a:t>
            </a:r>
            <a:r>
              <a:rPr lang="fr-FR" sz="1300" dirty="0"/>
              <a:t> </a:t>
            </a:r>
            <a:r>
              <a:rPr lang="fr-FR" sz="1300" dirty="0" err="1"/>
              <a:t>trạng</a:t>
            </a:r>
            <a:r>
              <a:rPr lang="fr-FR" sz="1300" dirty="0"/>
              <a:t> </a:t>
            </a:r>
            <a:r>
              <a:rPr lang="fr-FR" sz="1300" dirty="0" err="1"/>
              <a:t>liên</a:t>
            </a:r>
            <a:r>
              <a:rPr lang="fr-FR" sz="1300" dirty="0"/>
              <a:t> </a:t>
            </a:r>
            <a:r>
              <a:rPr lang="fr-FR" sz="1300" dirty="0" err="1"/>
              <a:t>quan</a:t>
            </a:r>
            <a:r>
              <a:rPr lang="fr-FR" sz="1300" dirty="0"/>
              <a:t> </a:t>
            </a:r>
            <a:r>
              <a:rPr lang="fr-FR" sz="1300" dirty="0" err="1"/>
              <a:t>đến</a:t>
            </a:r>
            <a:r>
              <a:rPr lang="fr-FR" sz="1300" dirty="0"/>
              <a:t> </a:t>
            </a:r>
            <a:r>
              <a:rPr lang="fr-FR" sz="1300" dirty="0" err="1"/>
              <a:t>giới</a:t>
            </a:r>
            <a:r>
              <a:rPr lang="fr-FR" sz="1300" dirty="0"/>
              <a:t> </a:t>
            </a:r>
            <a:r>
              <a:rPr lang="fr-FR" sz="1300" dirty="0" err="1"/>
              <a:t>tính</a:t>
            </a:r>
            <a:r>
              <a:rPr lang="fr-FR" sz="1300" dirty="0"/>
              <a:t> </a:t>
            </a:r>
            <a:r>
              <a:rPr lang="fr-FR" sz="1300" dirty="0" err="1"/>
              <a:t>nam</a:t>
            </a:r>
            <a:r>
              <a:rPr lang="fr-FR" sz="1300" dirty="0"/>
              <a:t>. </a:t>
            </a:r>
            <a:r>
              <a:rPr lang="fr-FR" sz="1300" dirty="0" err="1"/>
              <a:t>Cá</a:t>
            </a:r>
            <a:r>
              <a:rPr lang="fr-FR" sz="1300" dirty="0"/>
              <a:t> </a:t>
            </a:r>
            <a:r>
              <a:rPr lang="fr-FR" sz="1300" dirty="0" err="1"/>
              <a:t>thể</a:t>
            </a:r>
            <a:r>
              <a:rPr lang="fr-FR" sz="1300" dirty="0"/>
              <a:t> 46,XY </a:t>
            </a:r>
            <a:r>
              <a:rPr lang="fr-FR" sz="1300" dirty="0" err="1"/>
              <a:t>có</a:t>
            </a:r>
            <a:r>
              <a:rPr lang="fr-FR" sz="1300" dirty="0"/>
              <a:t> </a:t>
            </a:r>
            <a:r>
              <a:rPr lang="fr-FR" sz="1300" dirty="0" err="1"/>
              <a:t>mang</a:t>
            </a:r>
            <a:r>
              <a:rPr lang="fr-FR" sz="1300" dirty="0"/>
              <a:t> </a:t>
            </a:r>
            <a:r>
              <a:rPr lang="fr-FR" sz="1300" dirty="0" err="1"/>
              <a:t>đột</a:t>
            </a:r>
            <a:r>
              <a:rPr lang="fr-FR" sz="1300" dirty="0"/>
              <a:t> </a:t>
            </a:r>
            <a:r>
              <a:rPr lang="fr-FR" sz="1300" dirty="0" err="1"/>
              <a:t>biến</a:t>
            </a:r>
            <a:r>
              <a:rPr lang="fr-FR" sz="1300" dirty="0"/>
              <a:t> </a:t>
            </a:r>
            <a:r>
              <a:rPr lang="fr-FR" sz="1300" dirty="0" err="1"/>
              <a:t>gien</a:t>
            </a:r>
            <a:r>
              <a:rPr lang="fr-FR" sz="1300" dirty="0"/>
              <a:t> SRY </a:t>
            </a:r>
            <a:r>
              <a:rPr lang="fr-FR" sz="1300" dirty="0" err="1"/>
              <a:t>sẽ</a:t>
            </a:r>
            <a:r>
              <a:rPr lang="fr-FR" sz="1300" dirty="0"/>
              <a:t> </a:t>
            </a:r>
            <a:r>
              <a:rPr lang="fr-FR" sz="1300" dirty="0" err="1"/>
              <a:t>có</a:t>
            </a:r>
            <a:r>
              <a:rPr lang="fr-FR" sz="1300" dirty="0"/>
              <a:t> </a:t>
            </a:r>
            <a:r>
              <a:rPr lang="fr-FR" sz="1300" dirty="0" err="1"/>
              <a:t>bất</a:t>
            </a:r>
            <a:r>
              <a:rPr lang="fr-FR" sz="1300" dirty="0"/>
              <a:t> </a:t>
            </a:r>
            <a:r>
              <a:rPr lang="fr-FR" sz="1300" dirty="0" err="1"/>
              <a:t>thường</a:t>
            </a:r>
            <a:r>
              <a:rPr lang="fr-FR" sz="1300" dirty="0"/>
              <a:t> </a:t>
            </a:r>
            <a:r>
              <a:rPr lang="fr-FR" sz="1300" dirty="0" err="1"/>
              <a:t>phát</a:t>
            </a:r>
            <a:r>
              <a:rPr lang="fr-FR" sz="1300" dirty="0"/>
              <a:t> </a:t>
            </a:r>
            <a:r>
              <a:rPr lang="fr-FR" sz="1300" dirty="0" err="1"/>
              <a:t>triển</a:t>
            </a:r>
            <a:r>
              <a:rPr lang="fr-FR" sz="1300" dirty="0"/>
              <a:t> </a:t>
            </a:r>
            <a:r>
              <a:rPr lang="fr-FR" sz="1300" dirty="0" err="1"/>
              <a:t>giới</a:t>
            </a:r>
            <a:r>
              <a:rPr lang="fr-FR" sz="1300" dirty="0"/>
              <a:t> </a:t>
            </a:r>
            <a:r>
              <a:rPr lang="fr-FR" sz="1300" dirty="0" err="1"/>
              <a:t>tính</a:t>
            </a:r>
            <a:r>
              <a:rPr lang="fr-FR" sz="1300" dirty="0"/>
              <a:t>. Khi SRY </a:t>
            </a:r>
            <a:r>
              <a:rPr lang="fr-FR" sz="1300" dirty="0" err="1"/>
              <a:t>không</a:t>
            </a:r>
            <a:r>
              <a:rPr lang="fr-FR" sz="1300" dirty="0"/>
              <a:t> </a:t>
            </a:r>
            <a:r>
              <a:rPr lang="fr-FR" sz="1300" dirty="0" err="1"/>
              <a:t>hoạt</a:t>
            </a:r>
            <a:r>
              <a:rPr lang="fr-FR" sz="1300" dirty="0"/>
              <a:t> </a:t>
            </a:r>
            <a:r>
              <a:rPr lang="fr-FR" sz="1300" dirty="0" err="1"/>
              <a:t>động</a:t>
            </a:r>
            <a:r>
              <a:rPr lang="fr-FR" sz="1300" dirty="0"/>
              <a:t>, </a:t>
            </a:r>
            <a:r>
              <a:rPr lang="fr-FR" sz="1300" dirty="0" err="1"/>
              <a:t>cá</a:t>
            </a:r>
            <a:r>
              <a:rPr lang="fr-FR" sz="1300" dirty="0"/>
              <a:t> </a:t>
            </a:r>
            <a:r>
              <a:rPr lang="fr-FR" sz="1300" dirty="0" err="1"/>
              <a:t>thể</a:t>
            </a:r>
            <a:r>
              <a:rPr lang="fr-FR" sz="1300" dirty="0"/>
              <a:t> </a:t>
            </a:r>
            <a:r>
              <a:rPr lang="fr-FR" sz="1300" dirty="0" err="1"/>
              <a:t>có</a:t>
            </a:r>
            <a:r>
              <a:rPr lang="fr-FR" sz="1300" dirty="0"/>
              <a:t> </a:t>
            </a:r>
            <a:r>
              <a:rPr lang="fr-FR" sz="1300" dirty="0" err="1"/>
              <a:t>bộ</a:t>
            </a:r>
            <a:r>
              <a:rPr lang="fr-FR" sz="1300" dirty="0"/>
              <a:t> NST </a:t>
            </a:r>
            <a:r>
              <a:rPr lang="fr-FR" sz="1300" dirty="0" err="1"/>
              <a:t>nam</a:t>
            </a:r>
            <a:r>
              <a:rPr lang="fr-FR" sz="1300" dirty="0"/>
              <a:t> 46,XY </a:t>
            </a:r>
            <a:r>
              <a:rPr lang="fr-FR" sz="1300" dirty="0" err="1"/>
              <a:t>nhưng</a:t>
            </a:r>
            <a:r>
              <a:rPr lang="fr-FR" sz="1300" dirty="0"/>
              <a:t> </a:t>
            </a:r>
            <a:r>
              <a:rPr lang="fr-FR" sz="1300" dirty="0" err="1"/>
              <a:t>kiểu</a:t>
            </a:r>
            <a:r>
              <a:rPr lang="fr-FR" sz="1300" dirty="0"/>
              <a:t> </a:t>
            </a:r>
            <a:r>
              <a:rPr lang="fr-FR" sz="1300" dirty="0" err="1"/>
              <a:t>hình</a:t>
            </a:r>
            <a:r>
              <a:rPr lang="fr-FR" sz="1300" dirty="0"/>
              <a:t> </a:t>
            </a:r>
            <a:r>
              <a:rPr lang="fr-FR" sz="1300" dirty="0" err="1"/>
              <a:t>phát</a:t>
            </a:r>
            <a:r>
              <a:rPr lang="fr-FR" sz="1300" dirty="0"/>
              <a:t> </a:t>
            </a:r>
            <a:r>
              <a:rPr lang="fr-FR" sz="1300" dirty="0" err="1"/>
              <a:t>triển</a:t>
            </a:r>
            <a:r>
              <a:rPr lang="fr-FR" sz="1300" dirty="0"/>
              <a:t> là </a:t>
            </a:r>
            <a:r>
              <a:rPr lang="fr-FR" sz="1300" dirty="0" err="1"/>
              <a:t>nữ</a:t>
            </a:r>
            <a:r>
              <a:rPr lang="fr-FR" sz="1300" dirty="0"/>
              <a:t>.</a:t>
            </a:r>
            <a:endParaRPr lang="en-US" sz="1300" dirty="0"/>
          </a:p>
          <a:p>
            <a:r>
              <a:rPr lang="fr-FR" sz="1300" dirty="0" err="1"/>
              <a:t>Một</a:t>
            </a:r>
            <a:r>
              <a:rPr lang="fr-FR" sz="1300" dirty="0"/>
              <a:t> </a:t>
            </a:r>
            <a:r>
              <a:rPr lang="fr-FR" sz="1300" dirty="0" err="1"/>
              <a:t>số</a:t>
            </a:r>
            <a:r>
              <a:rPr lang="fr-FR" sz="1300" dirty="0"/>
              <a:t> </a:t>
            </a:r>
            <a:r>
              <a:rPr lang="fr-FR" sz="1300" dirty="0" err="1"/>
              <a:t>ví</a:t>
            </a:r>
            <a:r>
              <a:rPr lang="fr-FR" sz="1300" dirty="0"/>
              <a:t> </a:t>
            </a:r>
            <a:r>
              <a:rPr lang="fr-FR" sz="1300" dirty="0" err="1"/>
              <a:t>dụ</a:t>
            </a:r>
            <a:r>
              <a:rPr lang="fr-FR" sz="1300" dirty="0"/>
              <a:t> </a:t>
            </a:r>
            <a:r>
              <a:rPr lang="fr-FR" sz="1300" dirty="0" err="1"/>
              <a:t>về</a:t>
            </a:r>
            <a:r>
              <a:rPr lang="fr-FR" sz="1300" dirty="0"/>
              <a:t> di </a:t>
            </a:r>
            <a:r>
              <a:rPr lang="fr-FR" sz="1300" dirty="0" err="1"/>
              <a:t>truyền</a:t>
            </a:r>
            <a:r>
              <a:rPr lang="fr-FR" sz="1300" dirty="0"/>
              <a:t> </a:t>
            </a:r>
            <a:r>
              <a:rPr lang="fr-FR" sz="1300" dirty="0" err="1"/>
              <a:t>liên</a:t>
            </a:r>
            <a:r>
              <a:rPr lang="fr-FR" sz="1300" dirty="0"/>
              <a:t> </a:t>
            </a:r>
            <a:r>
              <a:rPr lang="fr-FR" sz="1300" dirty="0" err="1"/>
              <a:t>kết</a:t>
            </a:r>
            <a:r>
              <a:rPr lang="fr-FR" sz="1300" dirty="0"/>
              <a:t> NST Y: </a:t>
            </a:r>
            <a:r>
              <a:rPr lang="fr-FR" sz="1300" dirty="0" err="1"/>
              <a:t>bệnh</a:t>
            </a:r>
            <a:r>
              <a:rPr lang="fr-FR" sz="1300" dirty="0"/>
              <a:t> </a:t>
            </a:r>
            <a:r>
              <a:rPr lang="fr-FR" sz="1300" dirty="0" err="1"/>
              <a:t>dày</a:t>
            </a:r>
            <a:r>
              <a:rPr lang="fr-FR" sz="1300" dirty="0"/>
              <a:t> </a:t>
            </a:r>
            <a:r>
              <a:rPr lang="fr-FR" sz="1300" dirty="0" err="1"/>
              <a:t>sừng</a:t>
            </a:r>
            <a:r>
              <a:rPr lang="fr-FR" sz="1300" dirty="0"/>
              <a:t> </a:t>
            </a:r>
            <a:r>
              <a:rPr lang="fr-FR" sz="1300" dirty="0" err="1"/>
              <a:t>lòng</a:t>
            </a:r>
            <a:r>
              <a:rPr lang="fr-FR" sz="1300" dirty="0"/>
              <a:t> </a:t>
            </a:r>
            <a:r>
              <a:rPr lang="fr-FR" sz="1300" dirty="0" err="1"/>
              <a:t>bàn</a:t>
            </a:r>
            <a:r>
              <a:rPr lang="fr-FR" sz="1300" dirty="0"/>
              <a:t> </a:t>
            </a:r>
            <a:r>
              <a:rPr lang="fr-FR" sz="1300" dirty="0" err="1"/>
              <a:t>tay</a:t>
            </a:r>
            <a:r>
              <a:rPr lang="fr-FR" sz="1300" dirty="0"/>
              <a:t>, </a:t>
            </a:r>
            <a:r>
              <a:rPr lang="fr-FR" sz="1300" dirty="0" err="1"/>
              <a:t>bệnh</a:t>
            </a:r>
            <a:r>
              <a:rPr lang="fr-FR" sz="1300" dirty="0"/>
              <a:t> da </a:t>
            </a:r>
            <a:r>
              <a:rPr lang="fr-FR" sz="1300" dirty="0" err="1"/>
              <a:t>vảy</a:t>
            </a:r>
            <a:r>
              <a:rPr lang="fr-FR" sz="1300" dirty="0"/>
              <a:t> </a:t>
            </a:r>
            <a:r>
              <a:rPr lang="fr-FR" sz="1300" dirty="0" err="1"/>
              <a:t>cá</a:t>
            </a:r>
            <a:r>
              <a:rPr lang="fr-FR" sz="1300" dirty="0"/>
              <a:t> </a:t>
            </a:r>
            <a:r>
              <a:rPr lang="fr-FR" sz="1300" dirty="0" err="1"/>
              <a:t>nặng</a:t>
            </a:r>
            <a:r>
              <a:rPr lang="fr-FR" sz="1300" dirty="0"/>
              <a:t>.</a:t>
            </a:r>
            <a:endParaRPr lang="en-US" sz="1300" dirty="0"/>
          </a:p>
          <a:p>
            <a:endParaRPr lang="en-US" dirty="0"/>
          </a:p>
        </p:txBody>
      </p:sp>
      <p:sp>
        <p:nvSpPr>
          <p:cNvPr id="4" name="Slide Number Placeholder 3"/>
          <p:cNvSpPr>
            <a:spLocks noGrp="1"/>
          </p:cNvSpPr>
          <p:nvPr>
            <p:ph type="sldNum" sz="quarter" idx="10"/>
          </p:nvPr>
        </p:nvSpPr>
        <p:spPr/>
        <p:txBody>
          <a:bodyPr/>
          <a:lstStyle/>
          <a:p>
            <a:fld id="{A086A00B-3905-4961-B116-93B66E6E521F}" type="slidenum">
              <a:rPr lang="en-US" smtClean="0"/>
              <a:pPr/>
              <a:t>38</a:t>
            </a:fld>
            <a:endParaRPr lang="en-US"/>
          </a:p>
        </p:txBody>
      </p:sp>
    </p:spTree>
    <p:extLst>
      <p:ext uri="{BB962C8B-B14F-4D97-AF65-F5344CB8AC3E}">
        <p14:creationId xmlns:p14="http://schemas.microsoft.com/office/powerpoint/2010/main" val="16571438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US" sz="1300" b="1" i="1" dirty="0" err="1"/>
              <a:t>Đặc</a:t>
            </a:r>
            <a:r>
              <a:rPr lang="en-US" sz="1300" b="1" i="1" dirty="0"/>
              <a:t> </a:t>
            </a:r>
            <a:r>
              <a:rPr lang="en-US" sz="1300" b="1" i="1" dirty="0" err="1"/>
              <a:t>điểm</a:t>
            </a:r>
            <a:endParaRPr lang="en-US" sz="1300" b="1" i="1" dirty="0"/>
          </a:p>
          <a:p>
            <a:r>
              <a:rPr lang="en-US" sz="1300" dirty="0"/>
              <a:t>Di </a:t>
            </a:r>
            <a:r>
              <a:rPr lang="en-US" sz="1300" dirty="0" err="1"/>
              <a:t>truyền</a:t>
            </a:r>
            <a:r>
              <a:rPr lang="en-US" sz="1300" dirty="0"/>
              <a:t> </a:t>
            </a:r>
            <a:r>
              <a:rPr lang="en-US" sz="1300" dirty="0" err="1"/>
              <a:t>liên</a:t>
            </a:r>
            <a:r>
              <a:rPr lang="en-US" sz="1300" dirty="0"/>
              <a:t> </a:t>
            </a:r>
            <a:r>
              <a:rPr lang="en-US" sz="1300" dirty="0" err="1"/>
              <a:t>kết</a:t>
            </a:r>
            <a:r>
              <a:rPr lang="en-US" sz="1300" dirty="0"/>
              <a:t> NST Y </a:t>
            </a:r>
            <a:r>
              <a:rPr lang="en-US" sz="1300" dirty="0" err="1"/>
              <a:t>là</a:t>
            </a:r>
            <a:r>
              <a:rPr lang="en-US" sz="1300" dirty="0"/>
              <a:t> </a:t>
            </a:r>
            <a:r>
              <a:rPr lang="en-US" sz="1300" dirty="0" err="1"/>
              <a:t>hiện</a:t>
            </a:r>
            <a:r>
              <a:rPr lang="en-US" sz="1300" dirty="0"/>
              <a:t> </a:t>
            </a:r>
            <a:r>
              <a:rPr lang="en-US" sz="1300" dirty="0" err="1"/>
              <a:t>tượng</a:t>
            </a:r>
            <a:endParaRPr lang="en-US" sz="1300" dirty="0"/>
          </a:p>
          <a:p>
            <a:pPr lvl="0"/>
            <a:r>
              <a:rPr lang="en-US" sz="1300" dirty="0" err="1"/>
              <a:t>bệnh</a:t>
            </a:r>
            <a:r>
              <a:rPr lang="en-US" sz="1300" dirty="0"/>
              <a:t> </a:t>
            </a:r>
            <a:r>
              <a:rPr lang="en-US" sz="1300" dirty="0" err="1"/>
              <a:t>lý</a:t>
            </a:r>
            <a:r>
              <a:rPr lang="en-US" sz="1300" dirty="0"/>
              <a:t> do </a:t>
            </a:r>
            <a:r>
              <a:rPr lang="en-US" sz="1300" dirty="0" err="1"/>
              <a:t>đột</a:t>
            </a:r>
            <a:r>
              <a:rPr lang="en-US" sz="1300" dirty="0"/>
              <a:t> </a:t>
            </a:r>
            <a:r>
              <a:rPr lang="en-US" sz="1300" dirty="0" err="1"/>
              <a:t>biến</a:t>
            </a:r>
            <a:r>
              <a:rPr lang="en-US" sz="1300" dirty="0"/>
              <a:t> </a:t>
            </a:r>
            <a:r>
              <a:rPr lang="en-US" sz="1300" dirty="0" err="1"/>
              <a:t>gien</a:t>
            </a:r>
            <a:r>
              <a:rPr lang="en-US" sz="1300" dirty="0"/>
              <a:t> </a:t>
            </a:r>
            <a:r>
              <a:rPr lang="en-US" sz="1300" dirty="0" err="1"/>
              <a:t>nằm</a:t>
            </a:r>
            <a:r>
              <a:rPr lang="en-US" sz="1300" dirty="0"/>
              <a:t> </a:t>
            </a:r>
            <a:r>
              <a:rPr lang="en-US" sz="1300" dirty="0" err="1"/>
              <a:t>trên</a:t>
            </a:r>
            <a:r>
              <a:rPr lang="en-US" sz="1300" dirty="0"/>
              <a:t> NST Y</a:t>
            </a:r>
          </a:p>
          <a:p>
            <a:pPr lvl="0"/>
            <a:r>
              <a:rPr lang="en-US" sz="1300" dirty="0" err="1"/>
              <a:t>bệnh</a:t>
            </a:r>
            <a:r>
              <a:rPr lang="en-US" sz="1300" dirty="0"/>
              <a:t> </a:t>
            </a:r>
            <a:r>
              <a:rPr lang="en-US" sz="1300" dirty="0" err="1"/>
              <a:t>lý</a:t>
            </a:r>
            <a:r>
              <a:rPr lang="en-US" sz="1300" dirty="0"/>
              <a:t> </a:t>
            </a:r>
            <a:r>
              <a:rPr lang="en-US" sz="1300" dirty="0" err="1"/>
              <a:t>chỉ</a:t>
            </a:r>
            <a:r>
              <a:rPr lang="en-US" sz="1300" dirty="0"/>
              <a:t> </a:t>
            </a:r>
            <a:r>
              <a:rPr lang="en-US" sz="1300" dirty="0" err="1"/>
              <a:t>xuất</a:t>
            </a:r>
            <a:r>
              <a:rPr lang="en-US" sz="1300" dirty="0"/>
              <a:t> </a:t>
            </a:r>
            <a:r>
              <a:rPr lang="en-US" sz="1300" dirty="0" err="1"/>
              <a:t>hiện</a:t>
            </a:r>
            <a:r>
              <a:rPr lang="en-US" sz="1300" dirty="0"/>
              <a:t> ở </a:t>
            </a:r>
            <a:r>
              <a:rPr lang="en-US" sz="1300" dirty="0" err="1"/>
              <a:t>nam</a:t>
            </a:r>
            <a:endParaRPr lang="en-US" sz="1300" dirty="0"/>
          </a:p>
          <a:p>
            <a:pPr lvl="0"/>
            <a:r>
              <a:rPr lang="en-US" sz="1300" dirty="0" err="1"/>
              <a:t>người</a:t>
            </a:r>
            <a:r>
              <a:rPr lang="en-US" sz="1300" dirty="0"/>
              <a:t> </a:t>
            </a:r>
            <a:r>
              <a:rPr lang="en-US" sz="1300" dirty="0" err="1"/>
              <a:t>bệnh</a:t>
            </a:r>
            <a:r>
              <a:rPr lang="en-US" sz="1300" dirty="0"/>
              <a:t> </a:t>
            </a:r>
            <a:r>
              <a:rPr lang="en-US" sz="1300" dirty="0" err="1"/>
              <a:t>nam</a:t>
            </a:r>
            <a:r>
              <a:rPr lang="en-US" sz="1300" dirty="0"/>
              <a:t> </a:t>
            </a:r>
            <a:r>
              <a:rPr lang="en-US" sz="1300" dirty="0" err="1"/>
              <a:t>luôn</a:t>
            </a:r>
            <a:r>
              <a:rPr lang="en-US" sz="1300" dirty="0"/>
              <a:t> </a:t>
            </a:r>
            <a:r>
              <a:rPr lang="en-US" sz="1300" dirty="0" err="1"/>
              <a:t>luôn</a:t>
            </a:r>
            <a:r>
              <a:rPr lang="en-US" sz="1300" dirty="0"/>
              <a:t> </a:t>
            </a:r>
            <a:r>
              <a:rPr lang="en-US" sz="1300" dirty="0" err="1"/>
              <a:t>truyền</a:t>
            </a:r>
            <a:r>
              <a:rPr lang="en-US" sz="1300" dirty="0"/>
              <a:t> </a:t>
            </a:r>
            <a:r>
              <a:rPr lang="en-US" sz="1300" dirty="0" err="1"/>
              <a:t>bệnh</a:t>
            </a:r>
            <a:r>
              <a:rPr lang="en-US" sz="1300" dirty="0"/>
              <a:t> </a:t>
            </a:r>
            <a:r>
              <a:rPr lang="en-US" sz="1300" dirty="0" err="1"/>
              <a:t>cho</a:t>
            </a:r>
            <a:r>
              <a:rPr lang="en-US" sz="1300" dirty="0"/>
              <a:t> </a:t>
            </a:r>
            <a:r>
              <a:rPr lang="en-US" sz="1300" dirty="0" err="1"/>
              <a:t>các</a:t>
            </a:r>
            <a:r>
              <a:rPr lang="en-US" sz="1300" dirty="0"/>
              <a:t> con </a:t>
            </a:r>
            <a:r>
              <a:rPr lang="en-US" sz="1300" dirty="0" err="1"/>
              <a:t>trai</a:t>
            </a:r>
            <a:endParaRPr lang="en-US" sz="1300" dirty="0"/>
          </a:p>
          <a:p>
            <a:r>
              <a:rPr lang="en-GB" sz="1300" b="1" dirty="0" err="1"/>
              <a:t>Cây</a:t>
            </a:r>
            <a:r>
              <a:rPr lang="en-GB" sz="1300" b="1" dirty="0"/>
              <a:t> </a:t>
            </a:r>
            <a:r>
              <a:rPr lang="en-GB" sz="1300" b="1" dirty="0" err="1"/>
              <a:t>gia</a:t>
            </a:r>
            <a:r>
              <a:rPr lang="en-GB" sz="1300" b="1" dirty="0"/>
              <a:t> </a:t>
            </a:r>
            <a:r>
              <a:rPr lang="en-GB" sz="1300" b="1" dirty="0" err="1"/>
              <a:t>hệ</a:t>
            </a:r>
            <a:r>
              <a:rPr lang="en-GB" sz="1300" b="1" dirty="0"/>
              <a:t> </a:t>
            </a:r>
            <a:r>
              <a:rPr lang="en-GB" sz="1300" b="1" dirty="0" err="1"/>
              <a:t>có</a:t>
            </a:r>
            <a:r>
              <a:rPr lang="en-GB" sz="1300" b="1" dirty="0"/>
              <a:t> </a:t>
            </a:r>
            <a:r>
              <a:rPr lang="en-GB" sz="1300" b="1" dirty="0" err="1"/>
              <a:t>dạng</a:t>
            </a:r>
            <a:r>
              <a:rPr lang="en-GB" sz="1300" b="1" dirty="0"/>
              <a:t> </a:t>
            </a:r>
            <a:r>
              <a:rPr lang="en-GB" sz="1300" b="1" dirty="0" err="1"/>
              <a:t>dọc</a:t>
            </a:r>
            <a:r>
              <a:rPr lang="en-GB" sz="1300" b="1" dirty="0"/>
              <a:t>: </a:t>
            </a:r>
            <a:r>
              <a:rPr lang="en-GB" sz="1300" b="1" dirty="0" err="1"/>
              <a:t>nam</a:t>
            </a:r>
            <a:r>
              <a:rPr lang="en-GB" sz="1300" b="1" dirty="0"/>
              <a:t> - </a:t>
            </a:r>
            <a:r>
              <a:rPr lang="en-GB" sz="1300" b="1" dirty="0" err="1"/>
              <a:t>nam</a:t>
            </a:r>
            <a:endParaRPr lang="en-US" sz="1300" dirty="0"/>
          </a:p>
          <a:p>
            <a:pPr lvl="0" fontAlgn="base"/>
            <a:r>
              <a:rPr lang="en-US" sz="1300" b="1" i="1" dirty="0" err="1"/>
              <a:t>Nguy</a:t>
            </a:r>
            <a:r>
              <a:rPr lang="en-US" sz="1300" b="1" i="1" dirty="0"/>
              <a:t> </a:t>
            </a:r>
            <a:r>
              <a:rPr lang="en-US" sz="1300" b="1" i="1" dirty="0" err="1"/>
              <a:t>cơ</a:t>
            </a:r>
            <a:r>
              <a:rPr lang="en-US" sz="1300" b="1" i="1" dirty="0"/>
              <a:t> </a:t>
            </a:r>
            <a:r>
              <a:rPr lang="en-US" sz="1300" b="1" i="1" dirty="0" err="1"/>
              <a:t>sinh</a:t>
            </a:r>
            <a:r>
              <a:rPr lang="en-US" sz="1300" b="1" i="1" dirty="0"/>
              <a:t> con </a:t>
            </a:r>
            <a:r>
              <a:rPr lang="en-US" sz="1300" b="1" i="1" dirty="0" err="1"/>
              <a:t>mắc</a:t>
            </a:r>
            <a:r>
              <a:rPr lang="en-US" sz="1300" b="1" i="1" dirty="0"/>
              <a:t> </a:t>
            </a:r>
            <a:r>
              <a:rPr lang="en-US" sz="1300" b="1" i="1" dirty="0" err="1"/>
              <a:t>bệnh</a:t>
            </a:r>
            <a:r>
              <a:rPr lang="en-US" sz="1300" b="1" i="1" dirty="0"/>
              <a:t> (recurrence risk)</a:t>
            </a:r>
          </a:p>
          <a:p>
            <a:r>
              <a:rPr lang="en-US" sz="1300" dirty="0"/>
              <a:t>Cha </a:t>
            </a:r>
            <a:r>
              <a:rPr lang="en-US" sz="1300" dirty="0" err="1"/>
              <a:t>bệnh</a:t>
            </a:r>
            <a:r>
              <a:rPr lang="en-US" sz="1300" dirty="0"/>
              <a:t> </a:t>
            </a:r>
            <a:r>
              <a:rPr lang="en-US" sz="1300" dirty="0" err="1"/>
              <a:t>sẽ</a:t>
            </a:r>
            <a:r>
              <a:rPr lang="en-US" sz="1300" dirty="0"/>
              <a:t> </a:t>
            </a:r>
            <a:r>
              <a:rPr lang="en-US" sz="1300" dirty="0" err="1"/>
              <a:t>có</a:t>
            </a:r>
            <a:r>
              <a:rPr lang="en-US" sz="1300" dirty="0"/>
              <a:t> 100% </a:t>
            </a:r>
            <a:r>
              <a:rPr lang="en-US" sz="1300" dirty="0" err="1"/>
              <a:t>sinh</a:t>
            </a:r>
            <a:r>
              <a:rPr lang="en-US" sz="1300" dirty="0"/>
              <a:t> con </a:t>
            </a:r>
            <a:r>
              <a:rPr lang="en-US" sz="1300" dirty="0" err="1"/>
              <a:t>trai</a:t>
            </a:r>
            <a:r>
              <a:rPr lang="en-US" sz="1300" dirty="0"/>
              <a:t> </a:t>
            </a:r>
            <a:r>
              <a:rPr lang="en-US" sz="1300" dirty="0" err="1"/>
              <a:t>bệnh</a:t>
            </a:r>
            <a:r>
              <a:rPr lang="en-US" sz="1300" dirty="0"/>
              <a:t>, và 0% </a:t>
            </a:r>
            <a:r>
              <a:rPr lang="en-US" sz="1300" dirty="0" err="1"/>
              <a:t>sinh</a:t>
            </a:r>
            <a:r>
              <a:rPr lang="en-US" sz="1300" dirty="0"/>
              <a:t> con </a:t>
            </a:r>
            <a:r>
              <a:rPr lang="en-US" sz="1300" dirty="0" err="1"/>
              <a:t>gái</a:t>
            </a:r>
            <a:r>
              <a:rPr lang="en-US" sz="1300" dirty="0"/>
              <a:t> </a:t>
            </a:r>
            <a:r>
              <a:rPr lang="en-US" sz="1300" dirty="0" err="1"/>
              <a:t>bệnh</a:t>
            </a:r>
            <a:r>
              <a:rPr lang="en-US" sz="1300" dirty="0"/>
              <a:t>.</a:t>
            </a:r>
          </a:p>
          <a:p>
            <a:pPr lvl="0" fontAlgn="base"/>
            <a:r>
              <a:rPr lang="en-US" sz="1300" b="1" i="1" dirty="0" err="1"/>
              <a:t>Ví</a:t>
            </a:r>
            <a:r>
              <a:rPr lang="en-US" sz="1300" b="1" i="1" dirty="0"/>
              <a:t> </a:t>
            </a:r>
            <a:r>
              <a:rPr lang="en-US" sz="1300" b="1" i="1" dirty="0" err="1"/>
              <a:t>dụ</a:t>
            </a:r>
            <a:r>
              <a:rPr lang="en-US" sz="1300" b="1" i="1" dirty="0"/>
              <a:t> </a:t>
            </a:r>
            <a:r>
              <a:rPr lang="en-US" sz="1300" b="1" i="1" dirty="0" err="1"/>
              <a:t>bệnh</a:t>
            </a:r>
            <a:r>
              <a:rPr lang="en-US" sz="1300" b="1" i="1" dirty="0"/>
              <a:t> </a:t>
            </a:r>
            <a:r>
              <a:rPr lang="en-US" sz="1300" b="1" i="1" dirty="0" err="1"/>
              <a:t>lý</a:t>
            </a:r>
            <a:endParaRPr lang="en-US" sz="1300" b="1" i="1" dirty="0"/>
          </a:p>
          <a:p>
            <a:r>
              <a:rPr lang="fr-FR" sz="1300" dirty="0"/>
              <a:t>NST Y </a:t>
            </a:r>
            <a:r>
              <a:rPr lang="fr-FR" sz="1300" dirty="0" err="1"/>
              <a:t>chứa</a:t>
            </a:r>
            <a:r>
              <a:rPr lang="fr-FR" sz="1300" dirty="0"/>
              <a:t> </a:t>
            </a:r>
            <a:r>
              <a:rPr lang="fr-FR" sz="1300" dirty="0" err="1"/>
              <a:t>rất</a:t>
            </a:r>
            <a:r>
              <a:rPr lang="fr-FR" sz="1300" dirty="0"/>
              <a:t> </a:t>
            </a:r>
            <a:r>
              <a:rPr lang="fr-FR" sz="1300" dirty="0" err="1"/>
              <a:t>ít</a:t>
            </a:r>
            <a:r>
              <a:rPr lang="fr-FR" sz="1300" dirty="0"/>
              <a:t> </a:t>
            </a:r>
            <a:r>
              <a:rPr lang="fr-FR" sz="1300" dirty="0" err="1"/>
              <a:t>gien</a:t>
            </a:r>
            <a:r>
              <a:rPr lang="fr-FR" sz="1300" dirty="0"/>
              <a:t>. </a:t>
            </a:r>
            <a:r>
              <a:rPr lang="fr-FR" sz="1300" dirty="0" err="1"/>
              <a:t>Ngoại</a:t>
            </a:r>
            <a:r>
              <a:rPr lang="fr-FR" sz="1300" dirty="0"/>
              <a:t> </a:t>
            </a:r>
            <a:r>
              <a:rPr lang="fr-FR" sz="1300" dirty="0" err="1"/>
              <a:t>trừ</a:t>
            </a:r>
            <a:r>
              <a:rPr lang="fr-FR" sz="1300" dirty="0"/>
              <a:t> </a:t>
            </a:r>
            <a:r>
              <a:rPr lang="fr-FR" sz="1300" dirty="0" err="1"/>
              <a:t>phần</a:t>
            </a:r>
            <a:r>
              <a:rPr lang="fr-FR" sz="1300" dirty="0"/>
              <a:t> “</a:t>
            </a:r>
            <a:r>
              <a:rPr lang="fr-FR" sz="1300" dirty="0" err="1"/>
              <a:t>giống</a:t>
            </a:r>
            <a:r>
              <a:rPr lang="fr-FR" sz="1300" dirty="0"/>
              <a:t> NST </a:t>
            </a:r>
            <a:r>
              <a:rPr lang="fr-FR" sz="1300" dirty="0" err="1"/>
              <a:t>thường</a:t>
            </a:r>
            <a:r>
              <a:rPr lang="fr-FR" sz="1300" dirty="0"/>
              <a:t>” (</a:t>
            </a:r>
            <a:r>
              <a:rPr lang="fr-FR" sz="1300" dirty="0" err="1"/>
              <a:t>có</a:t>
            </a:r>
            <a:r>
              <a:rPr lang="fr-FR" sz="1300" dirty="0"/>
              <a:t> </a:t>
            </a:r>
            <a:r>
              <a:rPr lang="fr-FR" sz="1300" dirty="0" err="1"/>
              <a:t>tương</a:t>
            </a:r>
            <a:r>
              <a:rPr lang="fr-FR" sz="1300" dirty="0"/>
              <a:t> </a:t>
            </a:r>
            <a:r>
              <a:rPr lang="fr-FR" sz="1300" dirty="0" err="1"/>
              <a:t>đồng</a:t>
            </a:r>
            <a:r>
              <a:rPr lang="fr-FR" sz="1300" dirty="0"/>
              <a:t> </a:t>
            </a:r>
            <a:r>
              <a:rPr lang="fr-FR" sz="1300" dirty="0" err="1"/>
              <a:t>trên</a:t>
            </a:r>
            <a:r>
              <a:rPr lang="fr-FR" sz="1300" dirty="0"/>
              <a:t> NST X), </a:t>
            </a:r>
            <a:r>
              <a:rPr lang="fr-FR" sz="1300" dirty="0" err="1"/>
              <a:t>gien</a:t>
            </a:r>
            <a:r>
              <a:rPr lang="fr-FR" sz="1300" dirty="0"/>
              <a:t> </a:t>
            </a:r>
            <a:r>
              <a:rPr lang="fr-FR" sz="1300" dirty="0" err="1"/>
              <a:t>quan</a:t>
            </a:r>
            <a:r>
              <a:rPr lang="fr-FR" sz="1300" dirty="0"/>
              <a:t> </a:t>
            </a:r>
            <a:r>
              <a:rPr lang="fr-FR" sz="1300" dirty="0" err="1"/>
              <a:t>trọng</a:t>
            </a:r>
            <a:r>
              <a:rPr lang="fr-FR" sz="1300" dirty="0"/>
              <a:t> </a:t>
            </a:r>
            <a:r>
              <a:rPr lang="fr-FR" sz="1300" dirty="0" err="1"/>
              <a:t>của</a:t>
            </a:r>
            <a:r>
              <a:rPr lang="fr-FR" sz="1300" dirty="0"/>
              <a:t> NST Y là SRY, </a:t>
            </a:r>
            <a:r>
              <a:rPr lang="fr-FR" sz="1300" dirty="0" err="1"/>
              <a:t>quy</a:t>
            </a:r>
            <a:r>
              <a:rPr lang="fr-FR" sz="1300" dirty="0"/>
              <a:t> </a:t>
            </a:r>
            <a:r>
              <a:rPr lang="fr-FR" sz="1300" dirty="0" err="1"/>
              <a:t>định</a:t>
            </a:r>
            <a:r>
              <a:rPr lang="fr-FR" sz="1300" dirty="0"/>
              <a:t> </a:t>
            </a:r>
            <a:r>
              <a:rPr lang="fr-FR" sz="1300" dirty="0" err="1"/>
              <a:t>các</a:t>
            </a:r>
            <a:r>
              <a:rPr lang="fr-FR" sz="1300" dirty="0"/>
              <a:t> </a:t>
            </a:r>
            <a:r>
              <a:rPr lang="fr-FR" sz="1300" dirty="0" err="1"/>
              <a:t>tính</a:t>
            </a:r>
            <a:r>
              <a:rPr lang="fr-FR" sz="1300" dirty="0"/>
              <a:t> </a:t>
            </a:r>
            <a:r>
              <a:rPr lang="fr-FR" sz="1300" dirty="0" err="1"/>
              <a:t>trạng</a:t>
            </a:r>
            <a:r>
              <a:rPr lang="fr-FR" sz="1300" dirty="0"/>
              <a:t> </a:t>
            </a:r>
            <a:r>
              <a:rPr lang="fr-FR" sz="1300" dirty="0" err="1"/>
              <a:t>liên</a:t>
            </a:r>
            <a:r>
              <a:rPr lang="fr-FR" sz="1300" dirty="0"/>
              <a:t> </a:t>
            </a:r>
            <a:r>
              <a:rPr lang="fr-FR" sz="1300" dirty="0" err="1"/>
              <a:t>quan</a:t>
            </a:r>
            <a:r>
              <a:rPr lang="fr-FR" sz="1300" dirty="0"/>
              <a:t> </a:t>
            </a:r>
            <a:r>
              <a:rPr lang="fr-FR" sz="1300" dirty="0" err="1"/>
              <a:t>đến</a:t>
            </a:r>
            <a:r>
              <a:rPr lang="fr-FR" sz="1300" dirty="0"/>
              <a:t> </a:t>
            </a:r>
            <a:r>
              <a:rPr lang="fr-FR" sz="1300" dirty="0" err="1"/>
              <a:t>giới</a:t>
            </a:r>
            <a:r>
              <a:rPr lang="fr-FR" sz="1300" dirty="0"/>
              <a:t> </a:t>
            </a:r>
            <a:r>
              <a:rPr lang="fr-FR" sz="1300" dirty="0" err="1"/>
              <a:t>tính</a:t>
            </a:r>
            <a:r>
              <a:rPr lang="fr-FR" sz="1300" dirty="0"/>
              <a:t> </a:t>
            </a:r>
            <a:r>
              <a:rPr lang="fr-FR" sz="1300" dirty="0" err="1"/>
              <a:t>nam</a:t>
            </a:r>
            <a:r>
              <a:rPr lang="fr-FR" sz="1300" dirty="0"/>
              <a:t>. </a:t>
            </a:r>
            <a:r>
              <a:rPr lang="fr-FR" sz="1300" dirty="0" err="1"/>
              <a:t>Cá</a:t>
            </a:r>
            <a:r>
              <a:rPr lang="fr-FR" sz="1300" dirty="0"/>
              <a:t> </a:t>
            </a:r>
            <a:r>
              <a:rPr lang="fr-FR" sz="1300" dirty="0" err="1"/>
              <a:t>thể</a:t>
            </a:r>
            <a:r>
              <a:rPr lang="fr-FR" sz="1300" dirty="0"/>
              <a:t> 46,XY </a:t>
            </a:r>
            <a:r>
              <a:rPr lang="fr-FR" sz="1300" dirty="0" err="1"/>
              <a:t>có</a:t>
            </a:r>
            <a:r>
              <a:rPr lang="fr-FR" sz="1300" dirty="0"/>
              <a:t> </a:t>
            </a:r>
            <a:r>
              <a:rPr lang="fr-FR" sz="1300" dirty="0" err="1"/>
              <a:t>mang</a:t>
            </a:r>
            <a:r>
              <a:rPr lang="fr-FR" sz="1300" dirty="0"/>
              <a:t> </a:t>
            </a:r>
            <a:r>
              <a:rPr lang="fr-FR" sz="1300" dirty="0" err="1"/>
              <a:t>đột</a:t>
            </a:r>
            <a:r>
              <a:rPr lang="fr-FR" sz="1300" dirty="0"/>
              <a:t> </a:t>
            </a:r>
            <a:r>
              <a:rPr lang="fr-FR" sz="1300" dirty="0" err="1"/>
              <a:t>biến</a:t>
            </a:r>
            <a:r>
              <a:rPr lang="fr-FR" sz="1300" dirty="0"/>
              <a:t> </a:t>
            </a:r>
            <a:r>
              <a:rPr lang="fr-FR" sz="1300" dirty="0" err="1"/>
              <a:t>gien</a:t>
            </a:r>
            <a:r>
              <a:rPr lang="fr-FR" sz="1300" dirty="0"/>
              <a:t> SRY </a:t>
            </a:r>
            <a:r>
              <a:rPr lang="fr-FR" sz="1300" dirty="0" err="1"/>
              <a:t>sẽ</a:t>
            </a:r>
            <a:r>
              <a:rPr lang="fr-FR" sz="1300" dirty="0"/>
              <a:t> </a:t>
            </a:r>
            <a:r>
              <a:rPr lang="fr-FR" sz="1300" dirty="0" err="1"/>
              <a:t>có</a:t>
            </a:r>
            <a:r>
              <a:rPr lang="fr-FR" sz="1300" dirty="0"/>
              <a:t> </a:t>
            </a:r>
            <a:r>
              <a:rPr lang="fr-FR" sz="1300" dirty="0" err="1"/>
              <a:t>bất</a:t>
            </a:r>
            <a:r>
              <a:rPr lang="fr-FR" sz="1300" dirty="0"/>
              <a:t> </a:t>
            </a:r>
            <a:r>
              <a:rPr lang="fr-FR" sz="1300" dirty="0" err="1"/>
              <a:t>thường</a:t>
            </a:r>
            <a:r>
              <a:rPr lang="fr-FR" sz="1300" dirty="0"/>
              <a:t> </a:t>
            </a:r>
            <a:r>
              <a:rPr lang="fr-FR" sz="1300" dirty="0" err="1"/>
              <a:t>phát</a:t>
            </a:r>
            <a:r>
              <a:rPr lang="fr-FR" sz="1300" dirty="0"/>
              <a:t> </a:t>
            </a:r>
            <a:r>
              <a:rPr lang="fr-FR" sz="1300" dirty="0" err="1"/>
              <a:t>triển</a:t>
            </a:r>
            <a:r>
              <a:rPr lang="fr-FR" sz="1300" dirty="0"/>
              <a:t> </a:t>
            </a:r>
            <a:r>
              <a:rPr lang="fr-FR" sz="1300" dirty="0" err="1"/>
              <a:t>giới</a:t>
            </a:r>
            <a:r>
              <a:rPr lang="fr-FR" sz="1300" dirty="0"/>
              <a:t> </a:t>
            </a:r>
            <a:r>
              <a:rPr lang="fr-FR" sz="1300" dirty="0" err="1"/>
              <a:t>tính</a:t>
            </a:r>
            <a:r>
              <a:rPr lang="fr-FR" sz="1300" dirty="0"/>
              <a:t>. Khi SRY </a:t>
            </a:r>
            <a:r>
              <a:rPr lang="fr-FR" sz="1300" dirty="0" err="1"/>
              <a:t>không</a:t>
            </a:r>
            <a:r>
              <a:rPr lang="fr-FR" sz="1300" dirty="0"/>
              <a:t> </a:t>
            </a:r>
            <a:r>
              <a:rPr lang="fr-FR" sz="1300" dirty="0" err="1"/>
              <a:t>hoạt</a:t>
            </a:r>
            <a:r>
              <a:rPr lang="fr-FR" sz="1300" dirty="0"/>
              <a:t> </a:t>
            </a:r>
            <a:r>
              <a:rPr lang="fr-FR" sz="1300" dirty="0" err="1"/>
              <a:t>động</a:t>
            </a:r>
            <a:r>
              <a:rPr lang="fr-FR" sz="1300" dirty="0"/>
              <a:t>, </a:t>
            </a:r>
            <a:r>
              <a:rPr lang="fr-FR" sz="1300" dirty="0" err="1"/>
              <a:t>cá</a:t>
            </a:r>
            <a:r>
              <a:rPr lang="fr-FR" sz="1300" dirty="0"/>
              <a:t> </a:t>
            </a:r>
            <a:r>
              <a:rPr lang="fr-FR" sz="1300" dirty="0" err="1"/>
              <a:t>thể</a:t>
            </a:r>
            <a:r>
              <a:rPr lang="fr-FR" sz="1300" dirty="0"/>
              <a:t> </a:t>
            </a:r>
            <a:r>
              <a:rPr lang="fr-FR" sz="1300" dirty="0" err="1"/>
              <a:t>có</a:t>
            </a:r>
            <a:r>
              <a:rPr lang="fr-FR" sz="1300" dirty="0"/>
              <a:t> </a:t>
            </a:r>
            <a:r>
              <a:rPr lang="fr-FR" sz="1300" dirty="0" err="1"/>
              <a:t>bộ</a:t>
            </a:r>
            <a:r>
              <a:rPr lang="fr-FR" sz="1300" dirty="0"/>
              <a:t> NST </a:t>
            </a:r>
            <a:r>
              <a:rPr lang="fr-FR" sz="1300" dirty="0" err="1"/>
              <a:t>nam</a:t>
            </a:r>
            <a:r>
              <a:rPr lang="fr-FR" sz="1300" dirty="0"/>
              <a:t> 46,XY </a:t>
            </a:r>
            <a:r>
              <a:rPr lang="fr-FR" sz="1300" dirty="0" err="1"/>
              <a:t>nhưng</a:t>
            </a:r>
            <a:r>
              <a:rPr lang="fr-FR" sz="1300" dirty="0"/>
              <a:t> </a:t>
            </a:r>
            <a:r>
              <a:rPr lang="fr-FR" sz="1300" dirty="0" err="1"/>
              <a:t>kiểu</a:t>
            </a:r>
            <a:r>
              <a:rPr lang="fr-FR" sz="1300" dirty="0"/>
              <a:t> </a:t>
            </a:r>
            <a:r>
              <a:rPr lang="fr-FR" sz="1300" dirty="0" err="1"/>
              <a:t>hình</a:t>
            </a:r>
            <a:r>
              <a:rPr lang="fr-FR" sz="1300" dirty="0"/>
              <a:t> </a:t>
            </a:r>
            <a:r>
              <a:rPr lang="fr-FR" sz="1300" dirty="0" err="1"/>
              <a:t>phát</a:t>
            </a:r>
            <a:r>
              <a:rPr lang="fr-FR" sz="1300" dirty="0"/>
              <a:t> </a:t>
            </a:r>
            <a:r>
              <a:rPr lang="fr-FR" sz="1300" dirty="0" err="1"/>
              <a:t>triển</a:t>
            </a:r>
            <a:r>
              <a:rPr lang="fr-FR" sz="1300" dirty="0"/>
              <a:t> là </a:t>
            </a:r>
            <a:r>
              <a:rPr lang="fr-FR" sz="1300" dirty="0" err="1"/>
              <a:t>nữ</a:t>
            </a:r>
            <a:r>
              <a:rPr lang="fr-FR" sz="1300" dirty="0"/>
              <a:t>.</a:t>
            </a:r>
            <a:endParaRPr lang="en-US" sz="1300" dirty="0"/>
          </a:p>
          <a:p>
            <a:r>
              <a:rPr lang="fr-FR" sz="1300" dirty="0" err="1"/>
              <a:t>Một</a:t>
            </a:r>
            <a:r>
              <a:rPr lang="fr-FR" sz="1300" dirty="0"/>
              <a:t> </a:t>
            </a:r>
            <a:r>
              <a:rPr lang="fr-FR" sz="1300" dirty="0" err="1"/>
              <a:t>số</a:t>
            </a:r>
            <a:r>
              <a:rPr lang="fr-FR" sz="1300" dirty="0"/>
              <a:t> </a:t>
            </a:r>
            <a:r>
              <a:rPr lang="fr-FR" sz="1300" dirty="0" err="1"/>
              <a:t>ví</a:t>
            </a:r>
            <a:r>
              <a:rPr lang="fr-FR" sz="1300" dirty="0"/>
              <a:t> </a:t>
            </a:r>
            <a:r>
              <a:rPr lang="fr-FR" sz="1300" dirty="0" err="1"/>
              <a:t>dụ</a:t>
            </a:r>
            <a:r>
              <a:rPr lang="fr-FR" sz="1300" dirty="0"/>
              <a:t> </a:t>
            </a:r>
            <a:r>
              <a:rPr lang="fr-FR" sz="1300" dirty="0" err="1"/>
              <a:t>về</a:t>
            </a:r>
            <a:r>
              <a:rPr lang="fr-FR" sz="1300" dirty="0"/>
              <a:t> di </a:t>
            </a:r>
            <a:r>
              <a:rPr lang="fr-FR" sz="1300" dirty="0" err="1"/>
              <a:t>truyền</a:t>
            </a:r>
            <a:r>
              <a:rPr lang="fr-FR" sz="1300" dirty="0"/>
              <a:t> </a:t>
            </a:r>
            <a:r>
              <a:rPr lang="fr-FR" sz="1300" dirty="0" err="1"/>
              <a:t>liên</a:t>
            </a:r>
            <a:r>
              <a:rPr lang="fr-FR" sz="1300" dirty="0"/>
              <a:t> </a:t>
            </a:r>
            <a:r>
              <a:rPr lang="fr-FR" sz="1300" dirty="0" err="1"/>
              <a:t>kết</a:t>
            </a:r>
            <a:r>
              <a:rPr lang="fr-FR" sz="1300" dirty="0"/>
              <a:t> NST Y: </a:t>
            </a:r>
            <a:r>
              <a:rPr lang="fr-FR" sz="1300" dirty="0" err="1"/>
              <a:t>bệnh</a:t>
            </a:r>
            <a:r>
              <a:rPr lang="fr-FR" sz="1300" dirty="0"/>
              <a:t> </a:t>
            </a:r>
            <a:r>
              <a:rPr lang="fr-FR" sz="1300" dirty="0" err="1"/>
              <a:t>dày</a:t>
            </a:r>
            <a:r>
              <a:rPr lang="fr-FR" sz="1300" dirty="0"/>
              <a:t> </a:t>
            </a:r>
            <a:r>
              <a:rPr lang="fr-FR" sz="1300" dirty="0" err="1"/>
              <a:t>sừng</a:t>
            </a:r>
            <a:r>
              <a:rPr lang="fr-FR" sz="1300" dirty="0"/>
              <a:t> </a:t>
            </a:r>
            <a:r>
              <a:rPr lang="fr-FR" sz="1300" dirty="0" err="1"/>
              <a:t>lòng</a:t>
            </a:r>
            <a:r>
              <a:rPr lang="fr-FR" sz="1300" dirty="0"/>
              <a:t> </a:t>
            </a:r>
            <a:r>
              <a:rPr lang="fr-FR" sz="1300" dirty="0" err="1"/>
              <a:t>bàn</a:t>
            </a:r>
            <a:r>
              <a:rPr lang="fr-FR" sz="1300" dirty="0"/>
              <a:t> </a:t>
            </a:r>
            <a:r>
              <a:rPr lang="fr-FR" sz="1300" dirty="0" err="1"/>
              <a:t>tay</a:t>
            </a:r>
            <a:r>
              <a:rPr lang="fr-FR" sz="1300" dirty="0"/>
              <a:t>, </a:t>
            </a:r>
            <a:r>
              <a:rPr lang="fr-FR" sz="1300" dirty="0" err="1"/>
              <a:t>bệnh</a:t>
            </a:r>
            <a:r>
              <a:rPr lang="fr-FR" sz="1300" dirty="0"/>
              <a:t> da </a:t>
            </a:r>
            <a:r>
              <a:rPr lang="fr-FR" sz="1300" dirty="0" err="1"/>
              <a:t>vảy</a:t>
            </a:r>
            <a:r>
              <a:rPr lang="fr-FR" sz="1300" dirty="0"/>
              <a:t> </a:t>
            </a:r>
            <a:r>
              <a:rPr lang="fr-FR" sz="1300" dirty="0" err="1"/>
              <a:t>cá</a:t>
            </a:r>
            <a:r>
              <a:rPr lang="fr-FR" sz="1300" dirty="0"/>
              <a:t> </a:t>
            </a:r>
            <a:r>
              <a:rPr lang="fr-FR" sz="1300" dirty="0" err="1"/>
              <a:t>nặng</a:t>
            </a:r>
            <a:r>
              <a:rPr lang="fr-FR" sz="1300" dirty="0"/>
              <a:t>.</a:t>
            </a:r>
            <a:endParaRPr lang="en-US" sz="1300" dirty="0"/>
          </a:p>
          <a:p>
            <a:endParaRPr lang="en-US" dirty="0"/>
          </a:p>
        </p:txBody>
      </p:sp>
      <p:sp>
        <p:nvSpPr>
          <p:cNvPr id="4" name="Slide Number Placeholder 3"/>
          <p:cNvSpPr>
            <a:spLocks noGrp="1"/>
          </p:cNvSpPr>
          <p:nvPr>
            <p:ph type="sldNum" sz="quarter" idx="10"/>
          </p:nvPr>
        </p:nvSpPr>
        <p:spPr/>
        <p:txBody>
          <a:bodyPr/>
          <a:lstStyle/>
          <a:p>
            <a:fld id="{A086A00B-3905-4961-B116-93B66E6E521F}" type="slidenum">
              <a:rPr lang="en-US" smtClean="0"/>
              <a:pPr/>
              <a:t>39</a:t>
            </a:fld>
            <a:endParaRPr lang="en-US"/>
          </a:p>
        </p:txBody>
      </p:sp>
    </p:spTree>
    <p:extLst>
      <p:ext uri="{BB962C8B-B14F-4D97-AF65-F5344CB8AC3E}">
        <p14:creationId xmlns:p14="http://schemas.microsoft.com/office/powerpoint/2010/main" val="3239083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b="1" i="1" dirty="0"/>
              <a:t>Di </a:t>
            </a:r>
            <a:r>
              <a:rPr lang="en-US" sz="1300" b="1" i="1" dirty="0" err="1"/>
              <a:t>truyền</a:t>
            </a:r>
            <a:r>
              <a:rPr lang="en-US" sz="1300" b="1" i="1" dirty="0"/>
              <a:t> </a:t>
            </a:r>
            <a:r>
              <a:rPr lang="en-US" sz="1300" b="1" i="1" dirty="0" err="1"/>
              <a:t>hai</a:t>
            </a:r>
            <a:r>
              <a:rPr lang="en-US" sz="1300" b="1" i="1" dirty="0"/>
              <a:t> </a:t>
            </a:r>
            <a:r>
              <a:rPr lang="en-US" sz="1300" b="1" i="1" dirty="0" err="1"/>
              <a:t>allelle</a:t>
            </a:r>
            <a:r>
              <a:rPr lang="en-US" sz="1300" b="1" i="1" dirty="0"/>
              <a:t> </a:t>
            </a:r>
            <a:r>
              <a:rPr lang="en-US" sz="1300" dirty="0" err="1"/>
              <a:t>là</a:t>
            </a:r>
            <a:r>
              <a:rPr lang="en-US" sz="1300" dirty="0"/>
              <a:t> </a:t>
            </a:r>
            <a:r>
              <a:rPr lang="en-US" sz="1300" dirty="0" err="1"/>
              <a:t>dạng</a:t>
            </a:r>
            <a:r>
              <a:rPr lang="en-US" sz="1300" dirty="0"/>
              <a:t> di </a:t>
            </a:r>
            <a:r>
              <a:rPr lang="en-US" sz="1300" dirty="0" err="1"/>
              <a:t>truyền</a:t>
            </a:r>
            <a:r>
              <a:rPr lang="en-US" sz="1300" dirty="0"/>
              <a:t> </a:t>
            </a:r>
            <a:r>
              <a:rPr lang="en-US" sz="1300" dirty="0" err="1"/>
              <a:t>đơn</a:t>
            </a:r>
            <a:r>
              <a:rPr lang="en-US" sz="1300" dirty="0"/>
              <a:t> </a:t>
            </a:r>
            <a:r>
              <a:rPr lang="en-US" sz="1300" dirty="0" err="1"/>
              <a:t>gien</a:t>
            </a:r>
            <a:r>
              <a:rPr lang="en-US" sz="1300" dirty="0"/>
              <a:t> </a:t>
            </a:r>
            <a:r>
              <a:rPr lang="en-US" sz="1300" dirty="0" err="1"/>
              <a:t>trong</a:t>
            </a:r>
            <a:r>
              <a:rPr lang="en-US" sz="1300" dirty="0"/>
              <a:t> </a:t>
            </a:r>
            <a:r>
              <a:rPr lang="en-US" sz="1300" dirty="0" err="1"/>
              <a:t>đó</a:t>
            </a:r>
            <a:r>
              <a:rPr lang="en-US" sz="1300" dirty="0"/>
              <a:t> </a:t>
            </a:r>
            <a:r>
              <a:rPr lang="en-US" sz="1300" dirty="0" err="1"/>
              <a:t>sự</a:t>
            </a:r>
            <a:r>
              <a:rPr lang="en-US" sz="1300" dirty="0"/>
              <a:t> </a:t>
            </a:r>
            <a:r>
              <a:rPr lang="en-US" sz="1300" dirty="0" err="1"/>
              <a:t>quy</a:t>
            </a:r>
            <a:r>
              <a:rPr lang="en-US" sz="1300" dirty="0"/>
              <a:t> </a:t>
            </a:r>
            <a:r>
              <a:rPr lang="en-US" sz="1300" dirty="0" err="1"/>
              <a:t>định</a:t>
            </a:r>
            <a:r>
              <a:rPr lang="en-US" sz="1300" dirty="0"/>
              <a:t> </a:t>
            </a:r>
            <a:r>
              <a:rPr lang="en-US" sz="1300" dirty="0" err="1"/>
              <a:t>một</a:t>
            </a:r>
            <a:r>
              <a:rPr lang="en-US" sz="1300" dirty="0"/>
              <a:t> </a:t>
            </a:r>
            <a:r>
              <a:rPr lang="en-US" sz="1300" dirty="0" err="1"/>
              <a:t>tính</a:t>
            </a:r>
            <a:r>
              <a:rPr lang="en-US" sz="1300" dirty="0"/>
              <a:t> </a:t>
            </a:r>
            <a:r>
              <a:rPr lang="en-US" sz="1300" dirty="0" err="1"/>
              <a:t>trạng</a:t>
            </a:r>
            <a:r>
              <a:rPr lang="en-US" sz="1300" dirty="0"/>
              <a:t> </a:t>
            </a:r>
            <a:r>
              <a:rPr lang="en-US" sz="1300" dirty="0" err="1"/>
              <a:t>nào</a:t>
            </a:r>
            <a:r>
              <a:rPr lang="en-US" sz="1300" dirty="0"/>
              <a:t> </a:t>
            </a:r>
            <a:r>
              <a:rPr lang="en-US" sz="1300" dirty="0" err="1"/>
              <a:t>đó</a:t>
            </a:r>
            <a:r>
              <a:rPr lang="en-US" sz="1300" dirty="0"/>
              <a:t> </a:t>
            </a:r>
            <a:r>
              <a:rPr lang="en-US" sz="1300" dirty="0" err="1"/>
              <a:t>trong</a:t>
            </a:r>
            <a:r>
              <a:rPr lang="en-US" sz="1300" dirty="0"/>
              <a:t> </a:t>
            </a:r>
            <a:r>
              <a:rPr lang="en-US" sz="1300" dirty="0" err="1"/>
              <a:t>quần</a:t>
            </a:r>
            <a:r>
              <a:rPr lang="en-US" sz="1300" dirty="0"/>
              <a:t> </a:t>
            </a:r>
            <a:r>
              <a:rPr lang="en-US" sz="1300" dirty="0" err="1"/>
              <a:t>thể</a:t>
            </a:r>
            <a:r>
              <a:rPr lang="en-US" sz="1300" dirty="0"/>
              <a:t> </a:t>
            </a:r>
            <a:r>
              <a:rPr lang="en-US" sz="1300" dirty="0" err="1"/>
              <a:t>chỉ</a:t>
            </a:r>
            <a:r>
              <a:rPr lang="en-US" sz="1300" dirty="0"/>
              <a:t> do </a:t>
            </a:r>
            <a:r>
              <a:rPr lang="en-US" sz="1300" dirty="0" err="1"/>
              <a:t>hai</a:t>
            </a:r>
            <a:r>
              <a:rPr lang="en-US" sz="1300" dirty="0"/>
              <a:t> </a:t>
            </a:r>
            <a:r>
              <a:rPr lang="en-US" sz="1300" dirty="0" err="1"/>
              <a:t>allelle</a:t>
            </a:r>
            <a:r>
              <a:rPr lang="en-US" sz="1300" dirty="0"/>
              <a:t> (</a:t>
            </a:r>
            <a:r>
              <a:rPr lang="en-US" sz="1300" dirty="0" err="1"/>
              <a:t>Ví</a:t>
            </a:r>
            <a:r>
              <a:rPr lang="en-US" sz="1300" dirty="0"/>
              <a:t> </a:t>
            </a:r>
            <a:r>
              <a:rPr lang="en-US" sz="1300" dirty="0" err="1"/>
              <a:t>dụ</a:t>
            </a:r>
            <a:r>
              <a:rPr lang="en-US" sz="1300" dirty="0"/>
              <a:t>: A1 và A2) </a:t>
            </a:r>
            <a:r>
              <a:rPr lang="en-US" sz="1300" dirty="0" err="1"/>
              <a:t>của</a:t>
            </a:r>
            <a:r>
              <a:rPr lang="en-US" sz="1300" dirty="0"/>
              <a:t> </a:t>
            </a:r>
            <a:r>
              <a:rPr lang="en-US" sz="1300" dirty="0" err="1"/>
              <a:t>cùng</a:t>
            </a:r>
            <a:r>
              <a:rPr lang="en-US" sz="1300" dirty="0"/>
              <a:t> </a:t>
            </a:r>
            <a:r>
              <a:rPr lang="en-US" sz="1300" dirty="0" err="1"/>
              <a:t>một</a:t>
            </a:r>
            <a:r>
              <a:rPr lang="en-US" sz="1300" dirty="0"/>
              <a:t> </a:t>
            </a:r>
            <a:r>
              <a:rPr lang="en-US" sz="1300" dirty="0" err="1"/>
              <a:t>gien</a:t>
            </a:r>
            <a:r>
              <a:rPr lang="en-US" sz="1300" dirty="0"/>
              <a:t> chi </a:t>
            </a:r>
            <a:r>
              <a:rPr lang="en-US" sz="1300" dirty="0" err="1"/>
              <a:t>phối</a:t>
            </a:r>
            <a:r>
              <a:rPr lang="en-US" sz="1300" dirty="0"/>
              <a:t>.</a:t>
            </a:r>
          </a:p>
          <a:p>
            <a:r>
              <a:rPr lang="en-US" sz="1300" dirty="0"/>
              <a:t>Do </a:t>
            </a:r>
            <a:r>
              <a:rPr lang="en-US" sz="1300" dirty="0" err="1"/>
              <a:t>đó</a:t>
            </a:r>
            <a:r>
              <a:rPr lang="en-US" sz="1300" dirty="0"/>
              <a:t>, </a:t>
            </a:r>
            <a:r>
              <a:rPr lang="en-US" sz="1300" dirty="0" err="1"/>
              <a:t>trong</a:t>
            </a:r>
            <a:r>
              <a:rPr lang="en-US" sz="1300" dirty="0"/>
              <a:t> </a:t>
            </a:r>
            <a:r>
              <a:rPr lang="en-US" sz="1300" dirty="0" err="1"/>
              <a:t>quần</a:t>
            </a:r>
            <a:r>
              <a:rPr lang="en-US" sz="1300" dirty="0"/>
              <a:t> </a:t>
            </a:r>
            <a:r>
              <a:rPr lang="en-US" sz="1300" dirty="0" err="1"/>
              <a:t>thể</a:t>
            </a:r>
            <a:r>
              <a:rPr lang="en-US" sz="1300" dirty="0"/>
              <a:t> </a:t>
            </a:r>
            <a:r>
              <a:rPr lang="en-US" sz="1300" dirty="0" err="1"/>
              <a:t>luôn</a:t>
            </a:r>
            <a:r>
              <a:rPr lang="en-US" sz="1300" dirty="0"/>
              <a:t> </a:t>
            </a:r>
            <a:r>
              <a:rPr lang="en-US" sz="1300" dirty="0" err="1"/>
              <a:t>có</a:t>
            </a:r>
            <a:r>
              <a:rPr lang="en-US" sz="1300" dirty="0"/>
              <a:t> </a:t>
            </a:r>
            <a:r>
              <a:rPr lang="en-US" sz="1300" dirty="0" err="1"/>
              <a:t>ba</a:t>
            </a:r>
            <a:r>
              <a:rPr lang="en-US" sz="1300" dirty="0"/>
              <a:t> </a:t>
            </a:r>
            <a:r>
              <a:rPr lang="en-US" sz="1300" dirty="0" err="1"/>
              <a:t>loại</a:t>
            </a:r>
            <a:r>
              <a:rPr lang="en-US" sz="1300" dirty="0"/>
              <a:t> </a:t>
            </a:r>
            <a:r>
              <a:rPr lang="en-US" sz="1300" dirty="0" err="1"/>
              <a:t>kiểu</a:t>
            </a:r>
            <a:r>
              <a:rPr lang="en-US" sz="1300" dirty="0"/>
              <a:t> </a:t>
            </a:r>
            <a:r>
              <a:rPr lang="en-US" sz="1300" dirty="0" err="1"/>
              <a:t>gien</a:t>
            </a:r>
            <a:r>
              <a:rPr lang="en-US" sz="1300" dirty="0"/>
              <a:t> (A1A1, A1A2, A2A2), </a:t>
            </a:r>
            <a:r>
              <a:rPr lang="en-US" sz="1300" dirty="0" err="1"/>
              <a:t>tương</a:t>
            </a:r>
            <a:r>
              <a:rPr lang="en-US" sz="1300" dirty="0"/>
              <a:t> </a:t>
            </a:r>
            <a:r>
              <a:rPr lang="en-US" sz="1300" dirty="0" err="1"/>
              <a:t>ứng</a:t>
            </a:r>
            <a:r>
              <a:rPr lang="en-US" sz="1300" dirty="0"/>
              <a:t> </a:t>
            </a:r>
            <a:r>
              <a:rPr lang="en-US" sz="1300" dirty="0" err="1"/>
              <a:t>với</a:t>
            </a:r>
            <a:r>
              <a:rPr lang="en-US" sz="1300" dirty="0"/>
              <a:t> </a:t>
            </a:r>
            <a:r>
              <a:rPr lang="en-US" sz="1300" dirty="0" err="1"/>
              <a:t>hai</a:t>
            </a:r>
            <a:r>
              <a:rPr lang="en-US" sz="1300" dirty="0"/>
              <a:t> </a:t>
            </a:r>
            <a:r>
              <a:rPr lang="en-US" sz="1300" dirty="0" err="1"/>
              <a:t>loại</a:t>
            </a:r>
            <a:r>
              <a:rPr lang="en-US" sz="1300" dirty="0"/>
              <a:t> </a:t>
            </a:r>
            <a:r>
              <a:rPr lang="en-US" sz="1300" dirty="0" err="1"/>
              <a:t>kiểu</a:t>
            </a:r>
            <a:r>
              <a:rPr lang="en-US" sz="1300" dirty="0"/>
              <a:t> </a:t>
            </a:r>
            <a:r>
              <a:rPr lang="en-US" sz="1300" dirty="0" err="1"/>
              <a:t>hình</a:t>
            </a:r>
            <a:r>
              <a:rPr lang="en-US" sz="1300" dirty="0"/>
              <a:t> </a:t>
            </a:r>
            <a:r>
              <a:rPr lang="en-US" sz="1300" dirty="0" err="1"/>
              <a:t>hoặc</a:t>
            </a:r>
            <a:r>
              <a:rPr lang="en-US" sz="1300" dirty="0"/>
              <a:t> </a:t>
            </a:r>
            <a:r>
              <a:rPr lang="en-US" sz="1300" dirty="0" err="1"/>
              <a:t>ba</a:t>
            </a:r>
            <a:r>
              <a:rPr lang="en-US" sz="1300" dirty="0"/>
              <a:t> </a:t>
            </a:r>
            <a:r>
              <a:rPr lang="en-US" sz="1300" dirty="0" err="1"/>
              <a:t>loại</a:t>
            </a:r>
            <a:r>
              <a:rPr lang="en-US" sz="1300" dirty="0"/>
              <a:t> </a:t>
            </a:r>
            <a:r>
              <a:rPr lang="en-US" sz="1300" dirty="0" err="1"/>
              <a:t>kiểu</a:t>
            </a:r>
            <a:r>
              <a:rPr lang="en-US" sz="1300" dirty="0"/>
              <a:t> </a:t>
            </a:r>
            <a:r>
              <a:rPr lang="en-US" sz="1300" dirty="0" err="1"/>
              <a:t>hình</a:t>
            </a:r>
            <a:r>
              <a:rPr lang="en-US" sz="1300" dirty="0"/>
              <a:t> </a:t>
            </a:r>
            <a:r>
              <a:rPr lang="en-US" sz="1300" dirty="0" err="1"/>
              <a:t>tùy</a:t>
            </a:r>
            <a:r>
              <a:rPr lang="en-US" sz="1300" dirty="0"/>
              <a:t> </a:t>
            </a:r>
            <a:r>
              <a:rPr lang="en-US" sz="1300" dirty="0" err="1"/>
              <a:t>cơ</a:t>
            </a:r>
            <a:r>
              <a:rPr lang="en-US" sz="1300" dirty="0"/>
              <a:t> </a:t>
            </a:r>
            <a:r>
              <a:rPr lang="en-US" sz="1300" dirty="0" err="1"/>
              <a:t>chế</a:t>
            </a:r>
            <a:r>
              <a:rPr lang="en-US" sz="1300" dirty="0"/>
              <a:t> di </a:t>
            </a:r>
            <a:r>
              <a:rPr lang="en-US" sz="1300" dirty="0" err="1"/>
              <a:t>truyền</a:t>
            </a:r>
            <a:r>
              <a:rPr lang="en-US" sz="1300" dirty="0"/>
              <a:t>.</a:t>
            </a:r>
          </a:p>
          <a:p>
            <a:pPr marL="181240" indent="-181240">
              <a:buFont typeface="Symbol" panose="05050102010706020507" pitchFamily="18" charset="2"/>
              <a:buChar char="Þ"/>
            </a:pPr>
            <a:r>
              <a:rPr lang="en-US" sz="1300" dirty="0" err="1"/>
              <a:t>Có</a:t>
            </a:r>
            <a:r>
              <a:rPr lang="en-US" sz="1300" dirty="0"/>
              <a:t> </a:t>
            </a:r>
            <a:r>
              <a:rPr lang="en-US" sz="1300" dirty="0" err="1"/>
              <a:t>thể</a:t>
            </a:r>
            <a:r>
              <a:rPr lang="en-US" sz="1300" dirty="0"/>
              <a:t> </a:t>
            </a:r>
            <a:r>
              <a:rPr lang="en-US" sz="1300" dirty="0" err="1"/>
              <a:t>tính</a:t>
            </a:r>
            <a:r>
              <a:rPr lang="en-US" sz="1300" dirty="0"/>
              <a:t> </a:t>
            </a:r>
            <a:r>
              <a:rPr lang="en-US" sz="1300" dirty="0" err="1"/>
              <a:t>toán</a:t>
            </a:r>
            <a:r>
              <a:rPr lang="en-US" sz="1300" dirty="0"/>
              <a:t>:</a:t>
            </a:r>
          </a:p>
          <a:p>
            <a:pPr marL="664546" lvl="1" indent="-181240">
              <a:buFont typeface="Symbol" panose="05050102010706020507" pitchFamily="18" charset="2"/>
              <a:buChar char="Þ"/>
            </a:pPr>
            <a:r>
              <a:rPr lang="en-US" sz="1300" dirty="0" err="1"/>
              <a:t>Khả</a:t>
            </a:r>
            <a:r>
              <a:rPr lang="en-US" sz="1300" dirty="0"/>
              <a:t> </a:t>
            </a:r>
            <a:r>
              <a:rPr lang="en-US" sz="1300" dirty="0" err="1"/>
              <a:t>năng</a:t>
            </a:r>
            <a:r>
              <a:rPr lang="en-US" sz="1300" dirty="0"/>
              <a:t> </a:t>
            </a:r>
            <a:r>
              <a:rPr lang="en-US" sz="1300" dirty="0" err="1"/>
              <a:t>mắc</a:t>
            </a:r>
            <a:r>
              <a:rPr lang="en-US" sz="1300" dirty="0"/>
              <a:t> </a:t>
            </a:r>
            <a:r>
              <a:rPr lang="en-US" sz="1300" dirty="0" err="1"/>
              <a:t>bệnh</a:t>
            </a:r>
            <a:r>
              <a:rPr lang="en-US" sz="1300" dirty="0"/>
              <a:t> (</a:t>
            </a:r>
            <a:r>
              <a:rPr lang="en-US" sz="1300" dirty="0" err="1"/>
              <a:t>biểu</a:t>
            </a:r>
            <a:r>
              <a:rPr lang="en-US" sz="1300" dirty="0"/>
              <a:t> </a:t>
            </a:r>
            <a:r>
              <a:rPr lang="en-US" sz="1300" dirty="0" err="1"/>
              <a:t>hiện</a:t>
            </a:r>
            <a:r>
              <a:rPr lang="en-US" sz="1300" dirty="0"/>
              <a:t> </a:t>
            </a:r>
            <a:r>
              <a:rPr lang="en-US" sz="1300" dirty="0" err="1"/>
              <a:t>tính</a:t>
            </a:r>
            <a:r>
              <a:rPr lang="en-US" sz="1300" dirty="0"/>
              <a:t> </a:t>
            </a:r>
            <a:r>
              <a:rPr lang="en-US" sz="1300" dirty="0" err="1"/>
              <a:t>trạng</a:t>
            </a:r>
            <a:r>
              <a:rPr lang="en-US" sz="1300" dirty="0"/>
              <a:t>) </a:t>
            </a:r>
            <a:r>
              <a:rPr lang="en-US" sz="1300" dirty="0" err="1"/>
              <a:t>của</a:t>
            </a:r>
            <a:r>
              <a:rPr lang="en-US" sz="1300" dirty="0"/>
              <a:t> </a:t>
            </a:r>
            <a:r>
              <a:rPr lang="en-US" sz="1300" dirty="0" err="1"/>
              <a:t>từng</a:t>
            </a:r>
            <a:r>
              <a:rPr lang="en-US" sz="1300" dirty="0"/>
              <a:t> </a:t>
            </a:r>
            <a:r>
              <a:rPr lang="en-US" sz="1300" dirty="0" err="1"/>
              <a:t>gia</a:t>
            </a:r>
            <a:r>
              <a:rPr lang="en-US" sz="1300" dirty="0"/>
              <a:t> </a:t>
            </a:r>
            <a:r>
              <a:rPr lang="en-US" sz="1300" dirty="0" err="1"/>
              <a:t>hệ</a:t>
            </a:r>
            <a:endParaRPr lang="en-US" sz="1300" dirty="0"/>
          </a:p>
          <a:p>
            <a:pPr marL="664546" lvl="1" indent="-181240">
              <a:buFont typeface="Symbol" panose="05050102010706020507" pitchFamily="18" charset="2"/>
              <a:buChar char="Þ"/>
            </a:pPr>
            <a:r>
              <a:rPr lang="en-US" sz="1300" dirty="0" err="1"/>
              <a:t>Tần</a:t>
            </a:r>
            <a:r>
              <a:rPr lang="en-US" sz="1300" dirty="0"/>
              <a:t> </a:t>
            </a:r>
            <a:r>
              <a:rPr lang="en-US" sz="1300" dirty="0" err="1"/>
              <a:t>số</a:t>
            </a:r>
            <a:r>
              <a:rPr lang="en-US" sz="1300" dirty="0"/>
              <a:t> </a:t>
            </a:r>
            <a:r>
              <a:rPr lang="en-US" sz="1300" dirty="0" err="1"/>
              <a:t>bệnh</a:t>
            </a:r>
            <a:r>
              <a:rPr lang="en-US" sz="1300" dirty="0"/>
              <a:t> </a:t>
            </a:r>
            <a:r>
              <a:rPr lang="en-US" sz="1300" dirty="0" err="1"/>
              <a:t>của</a:t>
            </a:r>
            <a:r>
              <a:rPr lang="en-US" sz="1300" dirty="0"/>
              <a:t> </a:t>
            </a:r>
            <a:r>
              <a:rPr lang="en-US" sz="1300" dirty="0" err="1"/>
              <a:t>cá</a:t>
            </a:r>
            <a:r>
              <a:rPr lang="en-US" sz="1300" dirty="0"/>
              <a:t> </a:t>
            </a:r>
            <a:r>
              <a:rPr lang="en-US" sz="1300" dirty="0" err="1"/>
              <a:t>thể</a:t>
            </a:r>
            <a:r>
              <a:rPr lang="en-US" sz="1300" dirty="0"/>
              <a:t> </a:t>
            </a:r>
            <a:r>
              <a:rPr lang="en-US" sz="1300" dirty="0" err="1"/>
              <a:t>quần</a:t>
            </a:r>
            <a:r>
              <a:rPr lang="en-US" sz="1300" dirty="0"/>
              <a:t> </a:t>
            </a:r>
            <a:r>
              <a:rPr lang="en-US" sz="1300" dirty="0" err="1"/>
              <a:t>thể</a:t>
            </a:r>
            <a:endParaRPr lang="en-US" sz="1300" dirty="0"/>
          </a:p>
          <a:p>
            <a:r>
              <a:rPr lang="en-US" sz="1300" b="1" i="1" dirty="0"/>
              <a:t>Di </a:t>
            </a:r>
            <a:r>
              <a:rPr lang="en-US" sz="1300" b="1" i="1" dirty="0" err="1"/>
              <a:t>truyền</a:t>
            </a:r>
            <a:r>
              <a:rPr lang="en-US" sz="1300" b="1" i="1" dirty="0"/>
              <a:t> </a:t>
            </a:r>
            <a:r>
              <a:rPr lang="en-US" sz="1300" b="1" i="1" dirty="0" err="1"/>
              <a:t>nhiều</a:t>
            </a:r>
            <a:r>
              <a:rPr lang="en-US" sz="1300" b="1" i="1" dirty="0"/>
              <a:t> </a:t>
            </a:r>
            <a:r>
              <a:rPr lang="en-US" sz="1300" b="1" i="1" dirty="0" err="1"/>
              <a:t>allelle</a:t>
            </a:r>
            <a:r>
              <a:rPr lang="en-US" sz="1300" dirty="0"/>
              <a:t> </a:t>
            </a:r>
            <a:r>
              <a:rPr lang="en-US" sz="1300" dirty="0" err="1"/>
              <a:t>là</a:t>
            </a:r>
            <a:r>
              <a:rPr lang="en-US" sz="1300" dirty="0"/>
              <a:t> </a:t>
            </a:r>
            <a:r>
              <a:rPr lang="en-US" sz="1300" dirty="0" err="1"/>
              <a:t>dạng</a:t>
            </a:r>
            <a:r>
              <a:rPr lang="en-US" sz="1300" dirty="0"/>
              <a:t> di </a:t>
            </a:r>
            <a:r>
              <a:rPr lang="en-US" sz="1300" dirty="0" err="1"/>
              <a:t>truyền</a:t>
            </a:r>
            <a:r>
              <a:rPr lang="en-US" sz="1300" dirty="0"/>
              <a:t> </a:t>
            </a:r>
            <a:r>
              <a:rPr lang="en-US" sz="1300" dirty="0" err="1"/>
              <a:t>đơn</a:t>
            </a:r>
            <a:r>
              <a:rPr lang="en-US" sz="1300" dirty="0"/>
              <a:t> </a:t>
            </a:r>
            <a:r>
              <a:rPr lang="en-US" sz="1300" dirty="0" err="1"/>
              <a:t>gien</a:t>
            </a:r>
            <a:r>
              <a:rPr lang="en-US" sz="1300" dirty="0"/>
              <a:t> </a:t>
            </a:r>
            <a:r>
              <a:rPr lang="en-US" sz="1300" dirty="0" err="1"/>
              <a:t>trong</a:t>
            </a:r>
            <a:r>
              <a:rPr lang="en-US" sz="1300" dirty="0"/>
              <a:t> </a:t>
            </a:r>
            <a:r>
              <a:rPr lang="en-US" sz="1300" dirty="0" err="1"/>
              <a:t>đó</a:t>
            </a:r>
            <a:r>
              <a:rPr lang="en-US" sz="1300" dirty="0"/>
              <a:t> </a:t>
            </a:r>
            <a:r>
              <a:rPr lang="en-US" sz="1300" dirty="0" err="1"/>
              <a:t>sự</a:t>
            </a:r>
            <a:r>
              <a:rPr lang="en-US" sz="1300" dirty="0"/>
              <a:t> </a:t>
            </a:r>
            <a:r>
              <a:rPr lang="en-US" sz="1300" dirty="0" err="1"/>
              <a:t>quy</a:t>
            </a:r>
            <a:r>
              <a:rPr lang="en-US" sz="1300" dirty="0"/>
              <a:t> </a:t>
            </a:r>
            <a:r>
              <a:rPr lang="en-US" sz="1300" dirty="0" err="1"/>
              <a:t>định</a:t>
            </a:r>
            <a:r>
              <a:rPr lang="en-US" sz="1300" dirty="0"/>
              <a:t> </a:t>
            </a:r>
            <a:r>
              <a:rPr lang="en-US" sz="1300" dirty="0" err="1"/>
              <a:t>một</a:t>
            </a:r>
            <a:r>
              <a:rPr lang="en-US" sz="1300" dirty="0"/>
              <a:t> </a:t>
            </a:r>
            <a:r>
              <a:rPr lang="en-US" sz="1300" dirty="0" err="1"/>
              <a:t>tính</a:t>
            </a:r>
            <a:r>
              <a:rPr lang="en-US" sz="1300" dirty="0"/>
              <a:t> </a:t>
            </a:r>
            <a:r>
              <a:rPr lang="en-US" sz="1300" dirty="0" err="1"/>
              <a:t>trạng</a:t>
            </a:r>
            <a:r>
              <a:rPr lang="en-US" sz="1300" dirty="0"/>
              <a:t> </a:t>
            </a:r>
            <a:r>
              <a:rPr lang="en-US" sz="1300" dirty="0" err="1"/>
              <a:t>nào</a:t>
            </a:r>
            <a:r>
              <a:rPr lang="en-US" sz="1300" dirty="0"/>
              <a:t> </a:t>
            </a:r>
            <a:r>
              <a:rPr lang="en-US" sz="1300" dirty="0" err="1"/>
              <a:t>đó</a:t>
            </a:r>
            <a:r>
              <a:rPr lang="en-US" sz="1300" dirty="0"/>
              <a:t> </a:t>
            </a:r>
            <a:r>
              <a:rPr lang="en-US" sz="1300" dirty="0" err="1"/>
              <a:t>trong</a:t>
            </a:r>
            <a:r>
              <a:rPr lang="en-US" sz="1300" dirty="0"/>
              <a:t> </a:t>
            </a:r>
            <a:r>
              <a:rPr lang="en-US" sz="1300" dirty="0" err="1"/>
              <a:t>quần</a:t>
            </a:r>
            <a:r>
              <a:rPr lang="en-US" sz="1300" dirty="0"/>
              <a:t> </a:t>
            </a:r>
            <a:r>
              <a:rPr lang="en-US" sz="1300" dirty="0" err="1"/>
              <a:t>thể</a:t>
            </a:r>
            <a:r>
              <a:rPr lang="en-US" sz="1300" dirty="0"/>
              <a:t> </a:t>
            </a:r>
            <a:r>
              <a:rPr lang="en-US" sz="1300" dirty="0" err="1"/>
              <a:t>là</a:t>
            </a:r>
            <a:r>
              <a:rPr lang="en-US" sz="1300" dirty="0"/>
              <a:t> do </a:t>
            </a:r>
            <a:r>
              <a:rPr lang="en-US" sz="1300" dirty="0" err="1"/>
              <a:t>nhiều</a:t>
            </a:r>
            <a:r>
              <a:rPr lang="en-US" sz="1300" dirty="0"/>
              <a:t> </a:t>
            </a:r>
            <a:r>
              <a:rPr lang="en-US" sz="1300" dirty="0" err="1"/>
              <a:t>allelle</a:t>
            </a:r>
            <a:r>
              <a:rPr lang="en-US" sz="1300" dirty="0"/>
              <a:t> </a:t>
            </a:r>
            <a:r>
              <a:rPr lang="en-US" sz="1300" dirty="0" err="1"/>
              <a:t>của</a:t>
            </a:r>
            <a:r>
              <a:rPr lang="en-US" sz="1300" dirty="0"/>
              <a:t> </a:t>
            </a:r>
            <a:r>
              <a:rPr lang="en-US" sz="1300" dirty="0" err="1"/>
              <a:t>cùng</a:t>
            </a:r>
            <a:r>
              <a:rPr lang="en-US" sz="1300" dirty="0"/>
              <a:t> </a:t>
            </a:r>
            <a:r>
              <a:rPr lang="en-US" sz="1300" dirty="0" err="1"/>
              <a:t>một</a:t>
            </a:r>
            <a:r>
              <a:rPr lang="en-US" sz="1300" dirty="0"/>
              <a:t> </a:t>
            </a:r>
            <a:r>
              <a:rPr lang="en-US" sz="1300" dirty="0" err="1"/>
              <a:t>gien</a:t>
            </a:r>
            <a:r>
              <a:rPr lang="en-US" sz="1300" dirty="0"/>
              <a:t> chi </a:t>
            </a:r>
            <a:r>
              <a:rPr lang="en-US" sz="1300" dirty="0" err="1"/>
              <a:t>phối</a:t>
            </a:r>
            <a:r>
              <a:rPr lang="en-US" sz="1300" dirty="0"/>
              <a:t>, </a:t>
            </a:r>
            <a:r>
              <a:rPr lang="en-US" sz="1300" dirty="0" err="1"/>
              <a:t>tạo</a:t>
            </a:r>
            <a:r>
              <a:rPr lang="en-US" sz="1300" dirty="0"/>
              <a:t> </a:t>
            </a:r>
            <a:r>
              <a:rPr lang="en-US" sz="1300" dirty="0" err="1"/>
              <a:t>thành</a:t>
            </a:r>
            <a:r>
              <a:rPr lang="en-US" sz="1300" dirty="0"/>
              <a:t> </a:t>
            </a:r>
            <a:r>
              <a:rPr lang="en-US" sz="1300" dirty="0" err="1"/>
              <a:t>nhiều</a:t>
            </a:r>
            <a:r>
              <a:rPr lang="en-US" sz="1300" dirty="0"/>
              <a:t> </a:t>
            </a:r>
            <a:r>
              <a:rPr lang="en-US" sz="1300" dirty="0" err="1"/>
              <a:t>trạng</a:t>
            </a:r>
            <a:r>
              <a:rPr lang="en-US" sz="1300" dirty="0"/>
              <a:t> </a:t>
            </a:r>
            <a:r>
              <a:rPr lang="en-US" sz="1300" dirty="0" err="1"/>
              <a:t>thái</a:t>
            </a:r>
            <a:r>
              <a:rPr lang="en-US" sz="1300" dirty="0"/>
              <a:t> </a:t>
            </a:r>
            <a:r>
              <a:rPr lang="en-US" sz="1300" dirty="0" err="1"/>
              <a:t>tính</a:t>
            </a:r>
            <a:r>
              <a:rPr lang="en-US" sz="1300" dirty="0"/>
              <a:t> </a:t>
            </a:r>
            <a:r>
              <a:rPr lang="en-US" sz="1300" dirty="0" err="1"/>
              <a:t>trạng</a:t>
            </a:r>
            <a:r>
              <a:rPr lang="en-US" sz="1300" dirty="0"/>
              <a:t> </a:t>
            </a:r>
            <a:r>
              <a:rPr lang="en-US" sz="1300" dirty="0" err="1"/>
              <a:t>khác</a:t>
            </a:r>
            <a:r>
              <a:rPr lang="en-US" sz="1300" dirty="0"/>
              <a:t> </a:t>
            </a:r>
            <a:r>
              <a:rPr lang="en-US" sz="1300" dirty="0" err="1"/>
              <a:t>nhau</a:t>
            </a:r>
            <a:r>
              <a:rPr lang="en-US" sz="1300" dirty="0"/>
              <a:t> ở </a:t>
            </a:r>
            <a:r>
              <a:rPr lang="en-US" sz="1300" dirty="0" err="1"/>
              <a:t>kiểu</a:t>
            </a:r>
            <a:r>
              <a:rPr lang="en-US" sz="1300" dirty="0"/>
              <a:t> </a:t>
            </a:r>
            <a:r>
              <a:rPr lang="en-US" sz="1300" dirty="0" err="1"/>
              <a:t>hình</a:t>
            </a:r>
            <a:r>
              <a:rPr lang="en-US" sz="1300" dirty="0"/>
              <a:t>. </a:t>
            </a:r>
            <a:r>
              <a:rPr lang="en-US" sz="1300" dirty="0" err="1"/>
              <a:t>Mỗi</a:t>
            </a:r>
            <a:r>
              <a:rPr lang="en-US" sz="1300" dirty="0"/>
              <a:t> </a:t>
            </a:r>
            <a:r>
              <a:rPr lang="en-US" sz="1300" dirty="0" err="1"/>
              <a:t>cơ</a:t>
            </a:r>
            <a:r>
              <a:rPr lang="en-US" sz="1300" dirty="0"/>
              <a:t> </a:t>
            </a:r>
            <a:r>
              <a:rPr lang="en-US" sz="1300" dirty="0" err="1"/>
              <a:t>thể</a:t>
            </a:r>
            <a:r>
              <a:rPr lang="en-US" sz="1300" dirty="0"/>
              <a:t> </a:t>
            </a:r>
            <a:r>
              <a:rPr lang="en-US" sz="1300" dirty="0" err="1"/>
              <a:t>lưỡng</a:t>
            </a:r>
            <a:r>
              <a:rPr lang="en-US" sz="1300" dirty="0"/>
              <a:t> </a:t>
            </a:r>
            <a:r>
              <a:rPr lang="en-US" sz="1300" dirty="0" err="1"/>
              <a:t>bội</a:t>
            </a:r>
            <a:r>
              <a:rPr lang="en-US" sz="1300" dirty="0"/>
              <a:t> </a:t>
            </a:r>
            <a:r>
              <a:rPr lang="en-US" sz="1300" dirty="0" err="1"/>
              <a:t>thì</a:t>
            </a:r>
            <a:r>
              <a:rPr lang="en-US" sz="1300" dirty="0"/>
              <a:t> </a:t>
            </a:r>
            <a:r>
              <a:rPr lang="en-US" sz="1300" dirty="0" err="1"/>
              <a:t>chỉ</a:t>
            </a:r>
            <a:r>
              <a:rPr lang="en-US" sz="1300" dirty="0"/>
              <a:t> </a:t>
            </a:r>
            <a:r>
              <a:rPr lang="en-US" sz="1300" dirty="0" err="1"/>
              <a:t>có</a:t>
            </a:r>
            <a:r>
              <a:rPr lang="en-US" sz="1300" dirty="0"/>
              <a:t> </a:t>
            </a:r>
            <a:r>
              <a:rPr lang="en-US" sz="1300" dirty="0" err="1"/>
              <a:t>thể</a:t>
            </a:r>
            <a:r>
              <a:rPr lang="en-US" sz="1300" dirty="0"/>
              <a:t> </a:t>
            </a:r>
            <a:r>
              <a:rPr lang="en-US" sz="1300" dirty="0" err="1"/>
              <a:t>mang</a:t>
            </a:r>
            <a:r>
              <a:rPr lang="en-US" sz="1300" dirty="0"/>
              <a:t> </a:t>
            </a:r>
            <a:r>
              <a:rPr lang="en-US" sz="1300" dirty="0" err="1"/>
              <a:t>hai</a:t>
            </a:r>
            <a:r>
              <a:rPr lang="en-US" sz="1300" dirty="0"/>
              <a:t> </a:t>
            </a:r>
            <a:r>
              <a:rPr lang="en-US" sz="1300" dirty="0" err="1"/>
              <a:t>trong</a:t>
            </a:r>
            <a:r>
              <a:rPr lang="en-US" sz="1300" dirty="0"/>
              <a:t> </a:t>
            </a:r>
            <a:r>
              <a:rPr lang="en-US" sz="1300" dirty="0" err="1"/>
              <a:t>số</a:t>
            </a:r>
            <a:r>
              <a:rPr lang="en-US" sz="1300" dirty="0"/>
              <a:t> </a:t>
            </a:r>
            <a:r>
              <a:rPr lang="en-US" sz="1300" dirty="0" err="1"/>
              <a:t>nhiều</a:t>
            </a:r>
            <a:r>
              <a:rPr lang="en-US" sz="1300" dirty="0"/>
              <a:t> </a:t>
            </a:r>
            <a:r>
              <a:rPr lang="en-US" sz="1300" dirty="0" err="1"/>
              <a:t>allelle</a:t>
            </a:r>
            <a:r>
              <a:rPr lang="en-US" sz="1300" dirty="0"/>
              <a:t> </a:t>
            </a:r>
            <a:r>
              <a:rPr lang="en-US" sz="1300" dirty="0" err="1"/>
              <a:t>đó</a:t>
            </a:r>
            <a:r>
              <a:rPr lang="en-US" sz="1300" dirty="0"/>
              <a:t>. </a:t>
            </a:r>
            <a:r>
              <a:rPr lang="en-US" sz="1300" dirty="0" err="1"/>
              <a:t>Ví</a:t>
            </a:r>
            <a:r>
              <a:rPr lang="en-US" sz="1300" dirty="0"/>
              <a:t> </a:t>
            </a:r>
            <a:r>
              <a:rPr lang="en-US" sz="1300" dirty="0" err="1"/>
              <a:t>dụ</a:t>
            </a:r>
            <a:r>
              <a:rPr lang="en-US" sz="1300" dirty="0"/>
              <a:t> di </a:t>
            </a:r>
            <a:r>
              <a:rPr lang="en-US" sz="1300" dirty="0" err="1"/>
              <a:t>truyền</a:t>
            </a:r>
            <a:r>
              <a:rPr lang="en-US" sz="1300" dirty="0"/>
              <a:t> </a:t>
            </a:r>
            <a:r>
              <a:rPr lang="en-US" sz="1300" dirty="0" err="1"/>
              <a:t>nhiều</a:t>
            </a:r>
            <a:r>
              <a:rPr lang="en-US" sz="1300" dirty="0"/>
              <a:t> </a:t>
            </a:r>
            <a:r>
              <a:rPr lang="en-US" sz="1300" dirty="0" err="1"/>
              <a:t>allelle</a:t>
            </a:r>
            <a:r>
              <a:rPr lang="en-US" sz="1300" dirty="0"/>
              <a:t>: di </a:t>
            </a:r>
            <a:r>
              <a:rPr lang="en-US" sz="1300" dirty="0" err="1"/>
              <a:t>truyền</a:t>
            </a:r>
            <a:r>
              <a:rPr lang="en-US" sz="1300" dirty="0"/>
              <a:t> </a:t>
            </a:r>
            <a:r>
              <a:rPr lang="en-US" sz="1300" dirty="0" err="1"/>
              <a:t>nhóm</a:t>
            </a:r>
            <a:r>
              <a:rPr lang="en-US" sz="1300" dirty="0"/>
              <a:t> </a:t>
            </a:r>
            <a:r>
              <a:rPr lang="en-US" sz="1300" dirty="0" err="1"/>
              <a:t>máu</a:t>
            </a:r>
            <a:r>
              <a:rPr lang="en-US" sz="1300" dirty="0"/>
              <a:t>.</a:t>
            </a:r>
          </a:p>
          <a:p>
            <a:r>
              <a:rPr lang="en-US" sz="1300" b="1" i="1" dirty="0" err="1"/>
              <a:t>Cơ</a:t>
            </a:r>
            <a:r>
              <a:rPr lang="en-US" sz="1300" b="1" i="1" dirty="0"/>
              <a:t> </a:t>
            </a:r>
            <a:r>
              <a:rPr lang="en-US" sz="1300" b="1" i="1" dirty="0" err="1"/>
              <a:t>chế</a:t>
            </a:r>
            <a:r>
              <a:rPr lang="en-US" sz="1300" b="1" i="1" dirty="0"/>
              <a:t> di </a:t>
            </a:r>
            <a:r>
              <a:rPr lang="en-US" sz="1300" b="1" i="1" dirty="0" err="1"/>
              <a:t>truyền</a:t>
            </a:r>
            <a:r>
              <a:rPr lang="en-US" sz="1300" b="1" i="1" dirty="0"/>
              <a:t> </a:t>
            </a:r>
            <a:r>
              <a:rPr lang="en-US" sz="1300" b="1" i="1" dirty="0" err="1"/>
              <a:t>trội</a:t>
            </a:r>
            <a:r>
              <a:rPr lang="en-US" sz="1300" b="1" i="1" dirty="0"/>
              <a:t> và </a:t>
            </a:r>
            <a:r>
              <a:rPr lang="en-US" sz="1300" b="1" i="1" dirty="0" err="1"/>
              <a:t>lặn</a:t>
            </a:r>
            <a:endParaRPr lang="en-US" sz="1300" dirty="0"/>
          </a:p>
          <a:p>
            <a:r>
              <a:rPr lang="en-US" sz="1300" dirty="0" err="1"/>
              <a:t>Trong</a:t>
            </a:r>
            <a:r>
              <a:rPr lang="en-US" sz="1300" dirty="0"/>
              <a:t> </a:t>
            </a:r>
            <a:r>
              <a:rPr lang="en-US" sz="1300" dirty="0" err="1"/>
              <a:t>trường</a:t>
            </a:r>
            <a:r>
              <a:rPr lang="en-US" sz="1300" dirty="0"/>
              <a:t> </a:t>
            </a:r>
            <a:r>
              <a:rPr lang="en-US" sz="1300" dirty="0" err="1"/>
              <a:t>hợp</a:t>
            </a:r>
            <a:r>
              <a:rPr lang="en-US" sz="1300" dirty="0"/>
              <a:t> di </a:t>
            </a:r>
            <a:r>
              <a:rPr lang="en-US" sz="1300" dirty="0" err="1"/>
              <a:t>truyền</a:t>
            </a:r>
            <a:r>
              <a:rPr lang="en-US" sz="1300" dirty="0"/>
              <a:t> </a:t>
            </a:r>
            <a:r>
              <a:rPr lang="en-US" sz="1300" dirty="0" err="1"/>
              <a:t>đơn</a:t>
            </a:r>
            <a:r>
              <a:rPr lang="en-US" sz="1300" dirty="0"/>
              <a:t> </a:t>
            </a:r>
            <a:r>
              <a:rPr lang="en-US" sz="1300" dirty="0" err="1"/>
              <a:t>gien</a:t>
            </a:r>
            <a:r>
              <a:rPr lang="en-US" sz="1300" dirty="0"/>
              <a:t> </a:t>
            </a:r>
            <a:r>
              <a:rPr lang="en-US" sz="1300" dirty="0" err="1"/>
              <a:t>kiểu</a:t>
            </a:r>
            <a:r>
              <a:rPr lang="en-US" sz="1300" dirty="0"/>
              <a:t> Mendel </a:t>
            </a:r>
            <a:r>
              <a:rPr lang="en-US" sz="1300" dirty="0" err="1"/>
              <a:t>trong</a:t>
            </a:r>
            <a:r>
              <a:rPr lang="en-US" sz="1300" dirty="0"/>
              <a:t> Y </a:t>
            </a:r>
            <a:r>
              <a:rPr lang="en-US" sz="1300" dirty="0" err="1"/>
              <a:t>học</a:t>
            </a:r>
            <a:r>
              <a:rPr lang="en-US" sz="1300" dirty="0"/>
              <a:t>, </a:t>
            </a:r>
            <a:r>
              <a:rPr lang="en-US" sz="1300" dirty="0" err="1"/>
              <a:t>hai</a:t>
            </a:r>
            <a:r>
              <a:rPr lang="en-US" sz="1300" dirty="0"/>
              <a:t> </a:t>
            </a:r>
            <a:r>
              <a:rPr lang="en-US" sz="1300" dirty="0" err="1"/>
              <a:t>allelle</a:t>
            </a:r>
            <a:r>
              <a:rPr lang="en-US" sz="1300" dirty="0"/>
              <a:t> </a:t>
            </a:r>
            <a:r>
              <a:rPr lang="en-US" sz="1300" dirty="0" err="1"/>
              <a:t>của</a:t>
            </a:r>
            <a:r>
              <a:rPr lang="en-US" sz="1300" dirty="0"/>
              <a:t> </a:t>
            </a:r>
            <a:r>
              <a:rPr lang="en-US" sz="1300" dirty="0" err="1"/>
              <a:t>cùng</a:t>
            </a:r>
            <a:r>
              <a:rPr lang="en-US" sz="1300" dirty="0"/>
              <a:t> </a:t>
            </a:r>
            <a:r>
              <a:rPr lang="en-US" sz="1300" dirty="0" err="1"/>
              <a:t>một</a:t>
            </a:r>
            <a:r>
              <a:rPr lang="en-US" sz="1300" dirty="0"/>
              <a:t> </a:t>
            </a:r>
            <a:r>
              <a:rPr lang="en-US" sz="1300" dirty="0" err="1"/>
              <a:t>gien</a:t>
            </a:r>
            <a:r>
              <a:rPr lang="en-US" sz="1300" dirty="0"/>
              <a:t> </a:t>
            </a:r>
            <a:r>
              <a:rPr lang="en-US" sz="1300" dirty="0" err="1"/>
              <a:t>thường</a:t>
            </a:r>
            <a:r>
              <a:rPr lang="en-US" sz="1300" dirty="0"/>
              <a:t> </a:t>
            </a:r>
            <a:r>
              <a:rPr lang="en-US" sz="1300" dirty="0" err="1"/>
              <a:t>là</a:t>
            </a:r>
            <a:r>
              <a:rPr lang="en-US" sz="1300" dirty="0"/>
              <a:t> </a:t>
            </a:r>
            <a:r>
              <a:rPr lang="en-US" sz="1300" dirty="0" err="1"/>
              <a:t>allelle</a:t>
            </a:r>
            <a:r>
              <a:rPr lang="en-US" sz="1300" dirty="0"/>
              <a:t> </a:t>
            </a:r>
            <a:r>
              <a:rPr lang="en-US" sz="1300" dirty="0" err="1"/>
              <a:t>bình</a:t>
            </a:r>
            <a:r>
              <a:rPr lang="en-US" sz="1300" dirty="0"/>
              <a:t> </a:t>
            </a:r>
            <a:r>
              <a:rPr lang="en-US" sz="1300" dirty="0" err="1"/>
              <a:t>thường</a:t>
            </a:r>
            <a:r>
              <a:rPr lang="en-US" sz="1300" dirty="0"/>
              <a:t> (hay </a:t>
            </a:r>
            <a:r>
              <a:rPr lang="en-US" sz="1300" dirty="0" err="1"/>
              <a:t>allelle</a:t>
            </a:r>
            <a:r>
              <a:rPr lang="en-US" sz="1300" dirty="0"/>
              <a:t> </a:t>
            </a:r>
            <a:r>
              <a:rPr lang="en-US" sz="1300" dirty="0" err="1"/>
              <a:t>gốc</a:t>
            </a:r>
            <a:r>
              <a:rPr lang="en-US" sz="1300" dirty="0"/>
              <a:t>, wild-type) và </a:t>
            </a:r>
            <a:r>
              <a:rPr lang="en-US" sz="1300" dirty="0" err="1"/>
              <a:t>allelle</a:t>
            </a:r>
            <a:r>
              <a:rPr lang="en-US" sz="1300" dirty="0"/>
              <a:t> </a:t>
            </a:r>
            <a:r>
              <a:rPr lang="en-US" sz="1300" dirty="0" err="1"/>
              <a:t>bệnh</a:t>
            </a:r>
            <a:r>
              <a:rPr lang="en-US" sz="1300" dirty="0"/>
              <a:t> (hay </a:t>
            </a:r>
            <a:r>
              <a:rPr lang="en-US" sz="1300" dirty="0" err="1"/>
              <a:t>allelle</a:t>
            </a:r>
            <a:r>
              <a:rPr lang="en-US" sz="1300" dirty="0"/>
              <a:t> </a:t>
            </a:r>
            <a:r>
              <a:rPr lang="en-US" sz="1300" dirty="0" err="1"/>
              <a:t>đột</a:t>
            </a:r>
            <a:r>
              <a:rPr lang="en-US" sz="1300" dirty="0"/>
              <a:t> </a:t>
            </a:r>
            <a:r>
              <a:rPr lang="en-US" sz="1300" dirty="0" err="1"/>
              <a:t>biến</a:t>
            </a:r>
            <a:r>
              <a:rPr lang="en-US" sz="1300" dirty="0"/>
              <a:t>, mutant).</a:t>
            </a:r>
          </a:p>
          <a:p>
            <a:endParaRPr lang="en-US" dirty="0"/>
          </a:p>
        </p:txBody>
      </p:sp>
      <p:sp>
        <p:nvSpPr>
          <p:cNvPr id="4" name="Slide Number Placeholder 3"/>
          <p:cNvSpPr>
            <a:spLocks noGrp="1"/>
          </p:cNvSpPr>
          <p:nvPr>
            <p:ph type="sldNum" sz="quarter" idx="10"/>
          </p:nvPr>
        </p:nvSpPr>
        <p:spPr/>
        <p:txBody>
          <a:bodyPr/>
          <a:lstStyle/>
          <a:p>
            <a:fld id="{A086A00B-3905-4961-B116-93B66E6E521F}" type="slidenum">
              <a:rPr lang="en-US" smtClean="0"/>
              <a:pPr/>
              <a:t>5</a:t>
            </a:fld>
            <a:endParaRPr lang="en-US"/>
          </a:p>
        </p:txBody>
      </p:sp>
    </p:spTree>
    <p:extLst>
      <p:ext uri="{BB962C8B-B14F-4D97-AF65-F5344CB8AC3E}">
        <p14:creationId xmlns:p14="http://schemas.microsoft.com/office/powerpoint/2010/main" val="42836537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US" sz="1300" b="1" dirty="0" err="1"/>
              <a:t>Bộ</a:t>
            </a:r>
            <a:r>
              <a:rPr lang="en-US" sz="1300" b="1" dirty="0"/>
              <a:t> </a:t>
            </a:r>
            <a:r>
              <a:rPr lang="en-US" sz="1300" b="1" dirty="0" err="1"/>
              <a:t>gien</a:t>
            </a:r>
            <a:r>
              <a:rPr lang="en-US" sz="1300" b="1" dirty="0"/>
              <a:t> ty </a:t>
            </a:r>
            <a:r>
              <a:rPr lang="en-US" sz="1300" b="1" dirty="0" err="1"/>
              <a:t>thể</a:t>
            </a:r>
            <a:endParaRPr lang="en-US" sz="1300" b="1" dirty="0"/>
          </a:p>
          <a:p>
            <a:r>
              <a:rPr lang="en-US" sz="1300" dirty="0" err="1"/>
              <a:t>Bộ</a:t>
            </a:r>
            <a:r>
              <a:rPr lang="en-US" sz="1300" dirty="0"/>
              <a:t> </a:t>
            </a:r>
            <a:r>
              <a:rPr lang="en-US" sz="1300" dirty="0" err="1"/>
              <a:t>gien</a:t>
            </a:r>
            <a:r>
              <a:rPr lang="en-US" sz="1300" dirty="0"/>
              <a:t> ty </a:t>
            </a:r>
            <a:r>
              <a:rPr lang="en-US" sz="1300" dirty="0" err="1"/>
              <a:t>thể</a:t>
            </a:r>
            <a:r>
              <a:rPr lang="en-US" sz="1300" dirty="0"/>
              <a:t> </a:t>
            </a:r>
            <a:r>
              <a:rPr lang="en-US" sz="1300" dirty="0" err="1"/>
              <a:t>rất</a:t>
            </a:r>
            <a:r>
              <a:rPr lang="en-US" sz="1300" dirty="0"/>
              <a:t> </a:t>
            </a:r>
            <a:r>
              <a:rPr lang="en-US" sz="1300" dirty="0" err="1"/>
              <a:t>nhỏ</a:t>
            </a:r>
            <a:r>
              <a:rPr lang="en-US" sz="1300" dirty="0"/>
              <a:t>, </a:t>
            </a:r>
            <a:r>
              <a:rPr lang="en-US" sz="1300" dirty="0" err="1"/>
              <a:t>chỉ</a:t>
            </a:r>
            <a:r>
              <a:rPr lang="en-US" sz="1300" dirty="0"/>
              <a:t> </a:t>
            </a:r>
            <a:r>
              <a:rPr lang="en-US" sz="1300" dirty="0" err="1"/>
              <a:t>gồm</a:t>
            </a:r>
            <a:r>
              <a:rPr lang="en-US" sz="1300" dirty="0"/>
              <a:t> </a:t>
            </a:r>
            <a:r>
              <a:rPr lang="en-US" sz="1300" dirty="0" err="1"/>
              <a:t>một</a:t>
            </a:r>
            <a:r>
              <a:rPr lang="en-US" sz="1300" dirty="0"/>
              <a:t> NST </a:t>
            </a:r>
            <a:r>
              <a:rPr lang="en-US" sz="1300" dirty="0" err="1"/>
              <a:t>vòng</a:t>
            </a:r>
            <a:r>
              <a:rPr lang="en-US" sz="1300" dirty="0"/>
              <a:t>, </a:t>
            </a:r>
            <a:r>
              <a:rPr lang="en-US" sz="1300" dirty="0" err="1"/>
              <a:t>chứa</a:t>
            </a:r>
            <a:r>
              <a:rPr lang="en-US" sz="1300" dirty="0"/>
              <a:t> 16569 </a:t>
            </a:r>
            <a:r>
              <a:rPr lang="en-US" sz="1300" dirty="0" err="1"/>
              <a:t>bp</a:t>
            </a:r>
            <a:r>
              <a:rPr lang="en-US" sz="1300" dirty="0"/>
              <a:t>, </a:t>
            </a:r>
            <a:r>
              <a:rPr lang="en-US" sz="1300" dirty="0" err="1"/>
              <a:t>chứa</a:t>
            </a:r>
            <a:r>
              <a:rPr lang="en-US" sz="1300" dirty="0"/>
              <a:t> 37 </a:t>
            </a:r>
            <a:r>
              <a:rPr lang="en-US" sz="1300" dirty="0" err="1"/>
              <a:t>gien</a:t>
            </a:r>
            <a:r>
              <a:rPr lang="en-US" sz="1300" dirty="0"/>
              <a:t> (</a:t>
            </a:r>
            <a:r>
              <a:rPr lang="en-US" sz="1300" dirty="0" err="1"/>
              <a:t>mã</a:t>
            </a:r>
            <a:r>
              <a:rPr lang="en-US" sz="1300" dirty="0"/>
              <a:t> </a:t>
            </a:r>
            <a:r>
              <a:rPr lang="en-US" sz="1300" dirty="0" err="1"/>
              <a:t>hóa</a:t>
            </a:r>
            <a:r>
              <a:rPr lang="en-US" sz="1300" dirty="0"/>
              <a:t> </a:t>
            </a:r>
            <a:r>
              <a:rPr lang="en-US" sz="1300" dirty="0" err="1"/>
              <a:t>cho</a:t>
            </a:r>
            <a:r>
              <a:rPr lang="en-US" sz="1300" dirty="0"/>
              <a:t> 22 </a:t>
            </a:r>
            <a:r>
              <a:rPr lang="en-US" sz="1300" dirty="0" err="1"/>
              <a:t>tRNA</a:t>
            </a:r>
            <a:r>
              <a:rPr lang="en-US" sz="1300" dirty="0"/>
              <a:t>, 2 </a:t>
            </a:r>
            <a:r>
              <a:rPr lang="en-US" sz="1300" dirty="0" err="1"/>
              <a:t>rRNA</a:t>
            </a:r>
            <a:r>
              <a:rPr lang="en-US" sz="1300" dirty="0"/>
              <a:t>, và 13 protein </a:t>
            </a:r>
            <a:r>
              <a:rPr lang="en-US" sz="1300" dirty="0" err="1"/>
              <a:t>quan</a:t>
            </a:r>
            <a:r>
              <a:rPr lang="en-US" sz="1300" dirty="0"/>
              <a:t> </a:t>
            </a:r>
            <a:r>
              <a:rPr lang="en-US" sz="1300" dirty="0" err="1"/>
              <a:t>trọng</a:t>
            </a:r>
            <a:r>
              <a:rPr lang="en-US" sz="1300" dirty="0"/>
              <a:t> </a:t>
            </a:r>
            <a:r>
              <a:rPr lang="en-US" sz="1300" dirty="0" err="1"/>
              <a:t>cho</a:t>
            </a:r>
            <a:r>
              <a:rPr lang="en-US" sz="1300" dirty="0"/>
              <a:t> </a:t>
            </a:r>
            <a:r>
              <a:rPr lang="en-US" sz="1300" dirty="0" err="1"/>
              <a:t>chuyển</a:t>
            </a:r>
            <a:r>
              <a:rPr lang="en-US" sz="1300" dirty="0"/>
              <a:t> </a:t>
            </a:r>
            <a:r>
              <a:rPr lang="en-US" sz="1300" dirty="0" err="1"/>
              <a:t>hóa</a:t>
            </a:r>
            <a:r>
              <a:rPr lang="en-US" sz="1300" dirty="0"/>
              <a:t> </a:t>
            </a:r>
            <a:r>
              <a:rPr lang="en-US" sz="1300" dirty="0" err="1"/>
              <a:t>năng</a:t>
            </a:r>
            <a:r>
              <a:rPr lang="en-US" sz="1300" dirty="0"/>
              <a:t> </a:t>
            </a:r>
            <a:r>
              <a:rPr lang="en-US" sz="1300" dirty="0" err="1"/>
              <a:t>lượng</a:t>
            </a:r>
            <a:r>
              <a:rPr lang="en-US" sz="1300" dirty="0"/>
              <a:t>).</a:t>
            </a:r>
          </a:p>
          <a:p>
            <a:r>
              <a:rPr lang="en-US" sz="1300" dirty="0" err="1"/>
              <a:t>Nhưng</a:t>
            </a:r>
            <a:r>
              <a:rPr lang="en-US" sz="1300" dirty="0"/>
              <a:t> </a:t>
            </a:r>
            <a:r>
              <a:rPr lang="en-US" sz="1300" dirty="0" err="1"/>
              <a:t>các</a:t>
            </a:r>
            <a:r>
              <a:rPr lang="en-US" sz="1300" dirty="0"/>
              <a:t> protein </a:t>
            </a:r>
            <a:r>
              <a:rPr lang="en-US" sz="1300" dirty="0" err="1"/>
              <a:t>cấu</a:t>
            </a:r>
            <a:r>
              <a:rPr lang="en-US" sz="1300" dirty="0"/>
              <a:t> </a:t>
            </a:r>
            <a:r>
              <a:rPr lang="en-US" sz="1300" dirty="0" err="1"/>
              <a:t>trúc</a:t>
            </a:r>
            <a:r>
              <a:rPr lang="en-US" sz="1300" dirty="0"/>
              <a:t> và </a:t>
            </a:r>
            <a:r>
              <a:rPr lang="en-US" sz="1300" dirty="0" err="1"/>
              <a:t>chức</a:t>
            </a:r>
            <a:r>
              <a:rPr lang="en-US" sz="1300" dirty="0"/>
              <a:t> </a:t>
            </a:r>
            <a:r>
              <a:rPr lang="en-US" sz="1300" dirty="0" err="1"/>
              <a:t>năng</a:t>
            </a:r>
            <a:r>
              <a:rPr lang="en-US" sz="1300" dirty="0"/>
              <a:t> </a:t>
            </a:r>
            <a:r>
              <a:rPr lang="en-US" sz="1300" dirty="0" err="1"/>
              <a:t>của</a:t>
            </a:r>
            <a:r>
              <a:rPr lang="en-US" sz="1300" dirty="0"/>
              <a:t> ty </a:t>
            </a:r>
            <a:r>
              <a:rPr lang="en-US" sz="1300" dirty="0" err="1"/>
              <a:t>thể</a:t>
            </a:r>
            <a:r>
              <a:rPr lang="en-US" sz="1300" dirty="0"/>
              <a:t> </a:t>
            </a:r>
            <a:r>
              <a:rPr lang="en-US" sz="1300" dirty="0" err="1"/>
              <a:t>không</a:t>
            </a:r>
            <a:r>
              <a:rPr lang="en-US" sz="1300" dirty="0"/>
              <a:t> </a:t>
            </a:r>
            <a:r>
              <a:rPr lang="en-US" sz="1300" dirty="0" err="1"/>
              <a:t>chỉ</a:t>
            </a:r>
            <a:r>
              <a:rPr lang="en-US" sz="1300" dirty="0"/>
              <a:t> do </a:t>
            </a:r>
            <a:r>
              <a:rPr lang="en-US" sz="1300" dirty="0" err="1"/>
              <a:t>bộ</a:t>
            </a:r>
            <a:r>
              <a:rPr lang="en-US" sz="1300" dirty="0"/>
              <a:t> </a:t>
            </a:r>
            <a:r>
              <a:rPr lang="en-US" sz="1300" dirty="0" err="1"/>
              <a:t>gien</a:t>
            </a:r>
            <a:r>
              <a:rPr lang="en-US" sz="1300" dirty="0"/>
              <a:t> </a:t>
            </a:r>
            <a:r>
              <a:rPr lang="en-US" sz="1300" dirty="0" err="1"/>
              <a:t>của</a:t>
            </a:r>
            <a:r>
              <a:rPr lang="en-US" sz="1300" dirty="0"/>
              <a:t> ty </a:t>
            </a:r>
            <a:r>
              <a:rPr lang="en-US" sz="1300" dirty="0" err="1"/>
              <a:t>thể</a:t>
            </a:r>
            <a:r>
              <a:rPr lang="en-US" sz="1300" dirty="0"/>
              <a:t> </a:t>
            </a:r>
            <a:r>
              <a:rPr lang="en-US" sz="1300" dirty="0" err="1"/>
              <a:t>quy</a:t>
            </a:r>
            <a:r>
              <a:rPr lang="en-US" sz="1300" dirty="0"/>
              <a:t> </a:t>
            </a:r>
            <a:r>
              <a:rPr lang="en-US" sz="1300" dirty="0" err="1"/>
              <a:t>định</a:t>
            </a:r>
            <a:r>
              <a:rPr lang="en-US" sz="1300" dirty="0"/>
              <a:t>, </a:t>
            </a:r>
            <a:r>
              <a:rPr lang="en-US" sz="1300" dirty="0" err="1"/>
              <a:t>mà</a:t>
            </a:r>
            <a:r>
              <a:rPr lang="en-US" sz="1300" dirty="0"/>
              <a:t> </a:t>
            </a:r>
            <a:r>
              <a:rPr lang="en-US" sz="1300" dirty="0" err="1"/>
              <a:t>ngược</a:t>
            </a:r>
            <a:r>
              <a:rPr lang="en-US" sz="1300" dirty="0"/>
              <a:t> </a:t>
            </a:r>
            <a:r>
              <a:rPr lang="en-US" sz="1300" dirty="0" err="1"/>
              <a:t>lại</a:t>
            </a:r>
            <a:r>
              <a:rPr lang="en-US" sz="1300" dirty="0"/>
              <a:t> </a:t>
            </a:r>
            <a:r>
              <a:rPr lang="en-US" sz="1300" dirty="0" err="1"/>
              <a:t>có</a:t>
            </a:r>
            <a:r>
              <a:rPr lang="en-US" sz="1300" dirty="0"/>
              <a:t> </a:t>
            </a:r>
            <a:r>
              <a:rPr lang="en-US" sz="1300" dirty="0" err="1"/>
              <a:t>nhiều</a:t>
            </a:r>
            <a:r>
              <a:rPr lang="en-US" sz="1300" dirty="0"/>
              <a:t> protein </a:t>
            </a:r>
            <a:r>
              <a:rPr lang="en-US" sz="1300" dirty="0" err="1"/>
              <a:t>được</a:t>
            </a:r>
            <a:r>
              <a:rPr lang="en-US" sz="1300" dirty="0"/>
              <a:t> </a:t>
            </a:r>
            <a:r>
              <a:rPr lang="en-US" sz="1300" dirty="0" err="1"/>
              <a:t>mã</a:t>
            </a:r>
            <a:r>
              <a:rPr lang="en-US" sz="1300" dirty="0"/>
              <a:t> </a:t>
            </a:r>
            <a:r>
              <a:rPr lang="en-US" sz="1300" dirty="0" err="1"/>
              <a:t>hóa</a:t>
            </a:r>
            <a:r>
              <a:rPr lang="en-US" sz="1300" dirty="0"/>
              <a:t> </a:t>
            </a:r>
            <a:r>
              <a:rPr lang="en-US" sz="1300" dirty="0" err="1"/>
              <a:t>bởi</a:t>
            </a:r>
            <a:r>
              <a:rPr lang="en-US" sz="1300" dirty="0"/>
              <a:t> </a:t>
            </a:r>
            <a:r>
              <a:rPr lang="en-US" sz="1300" dirty="0" err="1"/>
              <a:t>bộ</a:t>
            </a:r>
            <a:r>
              <a:rPr lang="en-US" sz="1300" dirty="0"/>
              <a:t> </a:t>
            </a:r>
            <a:r>
              <a:rPr lang="en-US" sz="1300" dirty="0" err="1"/>
              <a:t>gien</a:t>
            </a:r>
            <a:r>
              <a:rPr lang="en-US" sz="1300" dirty="0"/>
              <a:t> </a:t>
            </a:r>
            <a:r>
              <a:rPr lang="en-US" sz="1300" dirty="0" err="1"/>
              <a:t>trong</a:t>
            </a:r>
            <a:r>
              <a:rPr lang="en-US" sz="1300" dirty="0"/>
              <a:t> </a:t>
            </a:r>
            <a:r>
              <a:rPr lang="en-US" sz="1300" dirty="0" err="1"/>
              <a:t>nhân</a:t>
            </a:r>
            <a:r>
              <a:rPr lang="en-US" sz="1300" dirty="0"/>
              <a:t>. Do </a:t>
            </a:r>
            <a:r>
              <a:rPr lang="en-US" sz="1300" dirty="0" err="1"/>
              <a:t>đó</a:t>
            </a:r>
            <a:r>
              <a:rPr lang="en-US" sz="1300" dirty="0"/>
              <a:t>, </a:t>
            </a:r>
            <a:r>
              <a:rPr lang="en-US" sz="1300" b="1" dirty="0" err="1"/>
              <a:t>một</a:t>
            </a:r>
            <a:r>
              <a:rPr lang="en-US" sz="1300" b="1" dirty="0"/>
              <a:t> </a:t>
            </a:r>
            <a:r>
              <a:rPr lang="en-US" sz="1300" b="1" dirty="0" err="1"/>
              <a:t>bệnh</a:t>
            </a:r>
            <a:r>
              <a:rPr lang="en-US" sz="1300" b="1" dirty="0"/>
              <a:t> </a:t>
            </a:r>
            <a:r>
              <a:rPr lang="en-US" sz="1300" b="1" dirty="0" err="1"/>
              <a:t>lý</a:t>
            </a:r>
            <a:r>
              <a:rPr lang="en-US" sz="1300" b="1" dirty="0"/>
              <a:t> ty </a:t>
            </a:r>
            <a:r>
              <a:rPr lang="en-US" sz="1300" b="1" dirty="0" err="1"/>
              <a:t>thể</a:t>
            </a:r>
            <a:r>
              <a:rPr lang="en-US" sz="1300" b="1" dirty="0"/>
              <a:t> </a:t>
            </a:r>
            <a:r>
              <a:rPr lang="en-US" sz="1300" b="1" dirty="0" err="1"/>
              <a:t>không</a:t>
            </a:r>
            <a:r>
              <a:rPr lang="en-US" sz="1300" b="1" dirty="0"/>
              <a:t> </a:t>
            </a:r>
            <a:r>
              <a:rPr lang="en-US" sz="1300" b="1" dirty="0" err="1"/>
              <a:t>đồng</a:t>
            </a:r>
            <a:r>
              <a:rPr lang="en-US" sz="1300" b="1" dirty="0"/>
              <a:t> </a:t>
            </a:r>
            <a:r>
              <a:rPr lang="en-US" sz="1300" b="1" dirty="0" err="1"/>
              <a:t>nghĩa</a:t>
            </a:r>
            <a:r>
              <a:rPr lang="en-US" sz="1300" b="1" dirty="0"/>
              <a:t> </a:t>
            </a:r>
            <a:r>
              <a:rPr lang="en-US" sz="1300" b="1" dirty="0" err="1"/>
              <a:t>với</a:t>
            </a:r>
            <a:r>
              <a:rPr lang="en-US" sz="1300" b="1" dirty="0"/>
              <a:t> </a:t>
            </a:r>
            <a:r>
              <a:rPr lang="en-US" sz="1300" b="1" dirty="0" err="1"/>
              <a:t>đột</a:t>
            </a:r>
            <a:r>
              <a:rPr lang="en-US" sz="1300" b="1" dirty="0"/>
              <a:t> </a:t>
            </a:r>
            <a:r>
              <a:rPr lang="en-US" sz="1300" b="1" dirty="0" err="1"/>
              <a:t>biến</a:t>
            </a:r>
            <a:r>
              <a:rPr lang="en-US" sz="1300" b="1" dirty="0"/>
              <a:t> </a:t>
            </a:r>
            <a:r>
              <a:rPr lang="en-US" sz="1300" b="1" dirty="0" err="1"/>
              <a:t>trong</a:t>
            </a:r>
            <a:r>
              <a:rPr lang="en-US" sz="1300" b="1" dirty="0"/>
              <a:t> </a:t>
            </a:r>
            <a:r>
              <a:rPr lang="en-US" sz="1300" b="1" dirty="0" err="1"/>
              <a:t>bộ</a:t>
            </a:r>
            <a:r>
              <a:rPr lang="en-US" sz="1300" b="1" dirty="0"/>
              <a:t> </a:t>
            </a:r>
            <a:r>
              <a:rPr lang="en-US" sz="1300" b="1" dirty="0" err="1"/>
              <a:t>gien</a:t>
            </a:r>
            <a:r>
              <a:rPr lang="en-US" sz="1300" b="1" dirty="0"/>
              <a:t> ty </a:t>
            </a:r>
            <a:r>
              <a:rPr lang="en-US" sz="1300" b="1" dirty="0" err="1"/>
              <a:t>thể</a:t>
            </a:r>
            <a:r>
              <a:rPr lang="en-US" sz="1300" dirty="0"/>
              <a:t>. </a:t>
            </a:r>
          </a:p>
          <a:p>
            <a:r>
              <a:rPr lang="en-US" sz="1300" dirty="0" err="1"/>
              <a:t>Đột</a:t>
            </a:r>
            <a:r>
              <a:rPr lang="en-US" sz="1300" dirty="0"/>
              <a:t> </a:t>
            </a:r>
            <a:r>
              <a:rPr lang="en-US" sz="1300" dirty="0" err="1"/>
              <a:t>biến</a:t>
            </a:r>
            <a:r>
              <a:rPr lang="en-US" sz="1300" dirty="0"/>
              <a:t> </a:t>
            </a:r>
            <a:r>
              <a:rPr lang="en-US" sz="1300" dirty="0" err="1"/>
              <a:t>trên</a:t>
            </a:r>
            <a:r>
              <a:rPr lang="en-US" sz="1300" dirty="0"/>
              <a:t> </a:t>
            </a:r>
            <a:r>
              <a:rPr lang="en-US" sz="1300" dirty="0" err="1"/>
              <a:t>bộ</a:t>
            </a:r>
            <a:r>
              <a:rPr lang="en-US" sz="1300" dirty="0"/>
              <a:t> </a:t>
            </a:r>
            <a:r>
              <a:rPr lang="en-US" sz="1300" dirty="0" err="1"/>
              <a:t>gien</a:t>
            </a:r>
            <a:r>
              <a:rPr lang="en-US" sz="1300" dirty="0"/>
              <a:t> ty </a:t>
            </a:r>
            <a:r>
              <a:rPr lang="en-US" sz="1300" dirty="0" err="1"/>
              <a:t>thể</a:t>
            </a:r>
            <a:r>
              <a:rPr lang="en-US" sz="1300" dirty="0"/>
              <a:t> </a:t>
            </a:r>
            <a:r>
              <a:rPr lang="en-US" sz="1300" dirty="0" err="1"/>
              <a:t>xảy</a:t>
            </a:r>
            <a:r>
              <a:rPr lang="en-US" sz="1300" dirty="0"/>
              <a:t> </a:t>
            </a:r>
            <a:r>
              <a:rPr lang="en-US" sz="1300" dirty="0" err="1"/>
              <a:t>ra</a:t>
            </a:r>
            <a:r>
              <a:rPr lang="en-US" sz="1300" dirty="0"/>
              <a:t> </a:t>
            </a:r>
            <a:r>
              <a:rPr lang="en-US" sz="1300" dirty="0" err="1"/>
              <a:t>nhiều</a:t>
            </a:r>
            <a:r>
              <a:rPr lang="en-US" sz="1300" dirty="0"/>
              <a:t> và </a:t>
            </a:r>
            <a:r>
              <a:rPr lang="en-US" sz="1300" dirty="0" err="1"/>
              <a:t>nhanh</a:t>
            </a:r>
            <a:r>
              <a:rPr lang="en-US" sz="1300" dirty="0"/>
              <a:t>, </a:t>
            </a:r>
            <a:r>
              <a:rPr lang="en-US" sz="1300" dirty="0" err="1"/>
              <a:t>có</a:t>
            </a:r>
            <a:r>
              <a:rPr lang="en-US" sz="1300" dirty="0"/>
              <a:t> </a:t>
            </a:r>
            <a:r>
              <a:rPr lang="en-US" sz="1300" dirty="0" err="1"/>
              <a:t>thể</a:t>
            </a:r>
            <a:r>
              <a:rPr lang="en-US" sz="1300" dirty="0"/>
              <a:t> do </a:t>
            </a:r>
            <a:r>
              <a:rPr lang="en-US" sz="1300" dirty="0" err="1"/>
              <a:t>nồng</a:t>
            </a:r>
            <a:r>
              <a:rPr lang="en-US" sz="1300" dirty="0"/>
              <a:t> </a:t>
            </a:r>
            <a:r>
              <a:rPr lang="en-US" sz="1300" dirty="0" err="1"/>
              <a:t>độ</a:t>
            </a:r>
            <a:r>
              <a:rPr lang="en-US" sz="1300" dirty="0"/>
              <a:t> </a:t>
            </a:r>
            <a:r>
              <a:rPr lang="en-US" sz="1300" dirty="0" err="1"/>
              <a:t>cao</a:t>
            </a:r>
            <a:r>
              <a:rPr lang="en-US" sz="1300" dirty="0"/>
              <a:t> </a:t>
            </a:r>
            <a:r>
              <a:rPr lang="en-US" sz="1300" dirty="0" err="1"/>
              <a:t>của</a:t>
            </a:r>
            <a:r>
              <a:rPr lang="en-US" sz="1300" dirty="0"/>
              <a:t> </a:t>
            </a:r>
            <a:r>
              <a:rPr lang="en-US" sz="1300" dirty="0" err="1"/>
              <a:t>các</a:t>
            </a:r>
            <a:r>
              <a:rPr lang="en-US" sz="1300" dirty="0"/>
              <a:t> </a:t>
            </a:r>
            <a:r>
              <a:rPr lang="en-US" sz="1300" dirty="0" err="1"/>
              <a:t>chất</a:t>
            </a:r>
            <a:r>
              <a:rPr lang="en-US" sz="1300" dirty="0"/>
              <a:t> oxy </a:t>
            </a:r>
            <a:r>
              <a:rPr lang="en-US" sz="1300" dirty="0" err="1"/>
              <a:t>hoá</a:t>
            </a:r>
            <a:r>
              <a:rPr lang="en-US" sz="1300" dirty="0"/>
              <a:t> </a:t>
            </a:r>
            <a:r>
              <a:rPr lang="en-US" sz="1300" dirty="0" err="1"/>
              <a:t>khử</a:t>
            </a:r>
            <a:r>
              <a:rPr lang="en-US" sz="1300" dirty="0"/>
              <a:t> </a:t>
            </a:r>
            <a:r>
              <a:rPr lang="en-US" sz="1300" dirty="0" err="1"/>
              <a:t>bên</a:t>
            </a:r>
            <a:r>
              <a:rPr lang="en-US" sz="1300" dirty="0"/>
              <a:t> </a:t>
            </a:r>
            <a:r>
              <a:rPr lang="en-US" sz="1300" dirty="0" err="1"/>
              <a:t>trong</a:t>
            </a:r>
            <a:r>
              <a:rPr lang="en-US" sz="1300" dirty="0"/>
              <a:t> ty </a:t>
            </a:r>
            <a:r>
              <a:rPr lang="en-US" sz="1300" dirty="0" err="1"/>
              <a:t>thể</a:t>
            </a:r>
            <a:r>
              <a:rPr lang="en-US" sz="1300" dirty="0"/>
              <a:t>.</a:t>
            </a:r>
          </a:p>
          <a:p>
            <a:pPr lvl="0" fontAlgn="base"/>
            <a:r>
              <a:rPr lang="en-US" sz="1300" b="1" dirty="0" err="1"/>
              <a:t>Đặc</a:t>
            </a:r>
            <a:r>
              <a:rPr lang="en-US" sz="1300" b="1" dirty="0"/>
              <a:t> </a:t>
            </a:r>
            <a:r>
              <a:rPr lang="en-US" sz="1300" b="1" dirty="0" err="1"/>
              <a:t>điểm</a:t>
            </a:r>
            <a:r>
              <a:rPr lang="en-US" sz="1300" b="1" dirty="0"/>
              <a:t> </a:t>
            </a:r>
            <a:r>
              <a:rPr lang="en-US" sz="1300" b="1" dirty="0" err="1"/>
              <a:t>của</a:t>
            </a:r>
            <a:r>
              <a:rPr lang="en-US" sz="1300" b="1" dirty="0"/>
              <a:t> di </a:t>
            </a:r>
            <a:r>
              <a:rPr lang="en-US" sz="1300" b="1" dirty="0" err="1"/>
              <a:t>truyền</a:t>
            </a:r>
            <a:r>
              <a:rPr lang="en-US" sz="1300" b="1" dirty="0"/>
              <a:t> ty </a:t>
            </a:r>
            <a:r>
              <a:rPr lang="en-US" sz="1300" b="1" dirty="0" err="1"/>
              <a:t>thể</a:t>
            </a:r>
            <a:endParaRPr lang="en-US" sz="1300" b="1" dirty="0"/>
          </a:p>
          <a:p>
            <a:r>
              <a:rPr lang="en-US" sz="1300" dirty="0" err="1"/>
              <a:t>Lượng</a:t>
            </a:r>
            <a:r>
              <a:rPr lang="en-US" sz="1300" dirty="0"/>
              <a:t> </a:t>
            </a:r>
            <a:r>
              <a:rPr lang="en-US" sz="1300" dirty="0" err="1"/>
              <a:t>bào</a:t>
            </a:r>
            <a:r>
              <a:rPr lang="en-US" sz="1300" dirty="0"/>
              <a:t> </a:t>
            </a:r>
            <a:r>
              <a:rPr lang="en-US" sz="1300" dirty="0" err="1"/>
              <a:t>tương</a:t>
            </a:r>
            <a:r>
              <a:rPr lang="en-US" sz="1300" dirty="0"/>
              <a:t> </a:t>
            </a:r>
            <a:r>
              <a:rPr lang="en-US" sz="1300" dirty="0" err="1"/>
              <a:t>của</a:t>
            </a:r>
            <a:r>
              <a:rPr lang="en-US" sz="1300" dirty="0"/>
              <a:t> </a:t>
            </a:r>
            <a:r>
              <a:rPr lang="en-US" sz="1300" dirty="0" err="1"/>
              <a:t>trứng</a:t>
            </a:r>
            <a:r>
              <a:rPr lang="en-US" sz="1300" dirty="0"/>
              <a:t> </a:t>
            </a:r>
            <a:r>
              <a:rPr lang="en-US" sz="1300" dirty="0" err="1"/>
              <a:t>nhiều</a:t>
            </a:r>
            <a:r>
              <a:rPr lang="en-US" sz="1300" dirty="0"/>
              <a:t> </a:t>
            </a:r>
            <a:r>
              <a:rPr lang="en-US" sz="1300" dirty="0" err="1"/>
              <a:t>gấp</a:t>
            </a:r>
            <a:r>
              <a:rPr lang="en-US" sz="1300" dirty="0"/>
              <a:t> </a:t>
            </a:r>
            <a:r>
              <a:rPr lang="en-US" sz="1300" dirty="0" err="1"/>
              <a:t>khoảng</a:t>
            </a:r>
            <a:r>
              <a:rPr lang="en-US" sz="1300" dirty="0"/>
              <a:t> 1000 </a:t>
            </a:r>
            <a:r>
              <a:rPr lang="en-US" sz="1300" dirty="0" err="1"/>
              <a:t>lần</a:t>
            </a:r>
            <a:r>
              <a:rPr lang="en-US" sz="1300" dirty="0"/>
              <a:t> </a:t>
            </a:r>
            <a:r>
              <a:rPr lang="en-US" sz="1300" dirty="0" err="1"/>
              <a:t>của</a:t>
            </a:r>
            <a:r>
              <a:rPr lang="en-US" sz="1300" dirty="0"/>
              <a:t> </a:t>
            </a:r>
            <a:r>
              <a:rPr lang="en-US" sz="1300" dirty="0" err="1"/>
              <a:t>tinh</a:t>
            </a:r>
            <a:r>
              <a:rPr lang="en-US" sz="1300" dirty="0"/>
              <a:t> </a:t>
            </a:r>
            <a:r>
              <a:rPr lang="en-US" sz="1300" dirty="0" err="1"/>
              <a:t>trùng</a:t>
            </a:r>
            <a:r>
              <a:rPr lang="en-US" sz="1300" dirty="0"/>
              <a:t>. Do </a:t>
            </a:r>
            <a:r>
              <a:rPr lang="en-US" sz="1300" dirty="0" err="1"/>
              <a:t>đó</a:t>
            </a:r>
            <a:r>
              <a:rPr lang="en-US" sz="1300" dirty="0"/>
              <a:t>, </a:t>
            </a:r>
            <a:r>
              <a:rPr lang="en-US" sz="1300" dirty="0" err="1"/>
              <a:t>hợp</a:t>
            </a:r>
            <a:r>
              <a:rPr lang="en-US" sz="1300" dirty="0"/>
              <a:t> </a:t>
            </a:r>
            <a:r>
              <a:rPr lang="en-US" sz="1300" dirty="0" err="1"/>
              <a:t>tử</a:t>
            </a:r>
            <a:r>
              <a:rPr lang="en-US" sz="1300" dirty="0"/>
              <a:t> </a:t>
            </a:r>
            <a:r>
              <a:rPr lang="en-US" sz="1300" dirty="0" err="1"/>
              <a:t>hầu</a:t>
            </a:r>
            <a:r>
              <a:rPr lang="en-US" sz="1300" dirty="0"/>
              <a:t> </a:t>
            </a:r>
            <a:r>
              <a:rPr lang="en-US" sz="1300" dirty="0" err="1"/>
              <a:t>như</a:t>
            </a:r>
            <a:r>
              <a:rPr lang="en-US" sz="1300" dirty="0"/>
              <a:t> </a:t>
            </a:r>
            <a:r>
              <a:rPr lang="en-US" sz="1300" dirty="0" err="1"/>
              <a:t>chỉ</a:t>
            </a:r>
            <a:r>
              <a:rPr lang="en-US" sz="1300" dirty="0"/>
              <a:t> </a:t>
            </a:r>
            <a:r>
              <a:rPr lang="en-US" sz="1300" dirty="0" err="1"/>
              <a:t>nhận</a:t>
            </a:r>
            <a:r>
              <a:rPr lang="en-US" sz="1300" dirty="0"/>
              <a:t> </a:t>
            </a:r>
            <a:r>
              <a:rPr lang="en-US" sz="1300" dirty="0" err="1"/>
              <a:t>được</a:t>
            </a:r>
            <a:r>
              <a:rPr lang="en-US" sz="1300" dirty="0"/>
              <a:t> ty </a:t>
            </a:r>
            <a:r>
              <a:rPr lang="en-US" sz="1300" dirty="0" err="1"/>
              <a:t>thể</a:t>
            </a:r>
            <a:r>
              <a:rPr lang="en-US" sz="1300" dirty="0"/>
              <a:t> </a:t>
            </a:r>
            <a:r>
              <a:rPr lang="en-US" sz="1300" dirty="0" err="1"/>
              <a:t>từ</a:t>
            </a:r>
            <a:r>
              <a:rPr lang="en-US" sz="1300" dirty="0"/>
              <a:t> </a:t>
            </a:r>
            <a:r>
              <a:rPr lang="en-US" sz="1300" dirty="0" err="1"/>
              <a:t>mẹ</a:t>
            </a:r>
            <a:r>
              <a:rPr lang="en-US" sz="1300" dirty="0"/>
              <a:t>.</a:t>
            </a:r>
          </a:p>
          <a:p>
            <a:r>
              <a:rPr lang="en-US" sz="1300" dirty="0"/>
              <a:t>Di </a:t>
            </a:r>
            <a:r>
              <a:rPr lang="en-US" sz="1300" dirty="0" err="1"/>
              <a:t>truyền</a:t>
            </a:r>
            <a:r>
              <a:rPr lang="en-US" sz="1300" dirty="0"/>
              <a:t> ty </a:t>
            </a:r>
            <a:r>
              <a:rPr lang="en-US" sz="1300" dirty="0" err="1"/>
              <a:t>thể</a:t>
            </a:r>
            <a:r>
              <a:rPr lang="en-US" sz="1300" dirty="0"/>
              <a:t> (</a:t>
            </a:r>
            <a:r>
              <a:rPr lang="en-US" sz="1300" dirty="0" err="1"/>
              <a:t>còn</a:t>
            </a:r>
            <a:r>
              <a:rPr lang="en-US" sz="1300" dirty="0"/>
              <a:t> </a:t>
            </a:r>
            <a:r>
              <a:rPr lang="en-US" sz="1300" dirty="0" err="1"/>
              <a:t>gọi</a:t>
            </a:r>
            <a:r>
              <a:rPr lang="en-US" sz="1300" dirty="0"/>
              <a:t> </a:t>
            </a:r>
            <a:r>
              <a:rPr lang="en-US" sz="1300" dirty="0" err="1"/>
              <a:t>là</a:t>
            </a:r>
            <a:r>
              <a:rPr lang="en-US" sz="1300" dirty="0"/>
              <a:t> di </a:t>
            </a:r>
            <a:r>
              <a:rPr lang="en-US" sz="1300" dirty="0" err="1"/>
              <a:t>truyền</a:t>
            </a:r>
            <a:r>
              <a:rPr lang="en-US" sz="1300" dirty="0"/>
              <a:t> </a:t>
            </a:r>
            <a:r>
              <a:rPr lang="en-US" sz="1300" dirty="0" err="1"/>
              <a:t>tế</a:t>
            </a:r>
            <a:r>
              <a:rPr lang="en-US" sz="1300" dirty="0"/>
              <a:t> </a:t>
            </a:r>
            <a:r>
              <a:rPr lang="en-US" sz="1300" dirty="0" err="1"/>
              <a:t>bào</a:t>
            </a:r>
            <a:r>
              <a:rPr lang="en-US" sz="1300" dirty="0"/>
              <a:t> </a:t>
            </a:r>
            <a:r>
              <a:rPr lang="en-US" sz="1300" dirty="0" err="1"/>
              <a:t>chất</a:t>
            </a:r>
            <a:r>
              <a:rPr lang="en-US" sz="1300" dirty="0"/>
              <a:t>) </a:t>
            </a:r>
            <a:r>
              <a:rPr lang="en-US" sz="1300" dirty="0" err="1"/>
              <a:t>có</a:t>
            </a:r>
            <a:r>
              <a:rPr lang="en-US" sz="1300" dirty="0"/>
              <a:t> </a:t>
            </a:r>
            <a:r>
              <a:rPr lang="en-US" sz="1300" dirty="0" err="1"/>
              <a:t>các</a:t>
            </a:r>
            <a:r>
              <a:rPr lang="en-US" sz="1300" dirty="0"/>
              <a:t> </a:t>
            </a:r>
            <a:r>
              <a:rPr lang="en-US" sz="1300" dirty="0" err="1"/>
              <a:t>đặc</a:t>
            </a:r>
            <a:r>
              <a:rPr lang="en-US" sz="1300" dirty="0"/>
              <a:t> </a:t>
            </a:r>
            <a:r>
              <a:rPr lang="en-US" sz="1300" dirty="0" err="1"/>
              <a:t>điểm</a:t>
            </a:r>
            <a:r>
              <a:rPr lang="en-US" sz="1300" dirty="0"/>
              <a:t>:</a:t>
            </a:r>
          </a:p>
          <a:p>
            <a:pPr lvl="0"/>
            <a:r>
              <a:rPr lang="en-US" sz="1300" dirty="0" err="1"/>
              <a:t>Chỉ</a:t>
            </a:r>
            <a:r>
              <a:rPr lang="en-US" sz="1300" dirty="0"/>
              <a:t> di </a:t>
            </a:r>
            <a:r>
              <a:rPr lang="en-US" sz="1300" dirty="0" err="1"/>
              <a:t>truyền</a:t>
            </a:r>
            <a:r>
              <a:rPr lang="en-US" sz="1300" dirty="0"/>
              <a:t> </a:t>
            </a:r>
            <a:r>
              <a:rPr lang="en-US" sz="1300" dirty="0" err="1"/>
              <a:t>từ</a:t>
            </a:r>
            <a:r>
              <a:rPr lang="en-US" sz="1300" dirty="0"/>
              <a:t> </a:t>
            </a:r>
            <a:r>
              <a:rPr lang="en-US" sz="1300" dirty="0" err="1"/>
              <a:t>mẹ</a:t>
            </a:r>
            <a:r>
              <a:rPr lang="en-US" sz="1300" dirty="0"/>
              <a:t> sang con. Cha </a:t>
            </a:r>
            <a:r>
              <a:rPr lang="en-US" sz="1300" dirty="0" err="1"/>
              <a:t>hầu</a:t>
            </a:r>
            <a:r>
              <a:rPr lang="en-US" sz="1300" dirty="0"/>
              <a:t> </a:t>
            </a:r>
            <a:r>
              <a:rPr lang="en-US" sz="1300" dirty="0" err="1"/>
              <a:t>như</a:t>
            </a:r>
            <a:r>
              <a:rPr lang="en-US" sz="1300" dirty="0"/>
              <a:t> </a:t>
            </a:r>
            <a:r>
              <a:rPr lang="en-US" sz="1300" dirty="0" err="1"/>
              <a:t>không</a:t>
            </a:r>
            <a:r>
              <a:rPr lang="en-US" sz="1300" dirty="0"/>
              <a:t> </a:t>
            </a:r>
            <a:r>
              <a:rPr lang="en-US" sz="1300" dirty="0" err="1"/>
              <a:t>có</a:t>
            </a:r>
            <a:r>
              <a:rPr lang="en-US" sz="1300" dirty="0"/>
              <a:t> </a:t>
            </a:r>
            <a:r>
              <a:rPr lang="en-US" sz="1300" dirty="0" err="1"/>
              <a:t>khả</a:t>
            </a:r>
            <a:r>
              <a:rPr lang="en-US" sz="1300" dirty="0"/>
              <a:t> </a:t>
            </a:r>
            <a:r>
              <a:rPr lang="en-US" sz="1300" dirty="0" err="1"/>
              <a:t>năng</a:t>
            </a:r>
            <a:r>
              <a:rPr lang="en-US" sz="1300" dirty="0"/>
              <a:t> </a:t>
            </a:r>
            <a:r>
              <a:rPr lang="en-US" sz="1300" dirty="0" err="1"/>
              <a:t>truyền</a:t>
            </a:r>
            <a:r>
              <a:rPr lang="en-US" sz="1300" dirty="0"/>
              <a:t> </a:t>
            </a:r>
            <a:r>
              <a:rPr lang="en-US" sz="1300" dirty="0" err="1"/>
              <a:t>bệnh</a:t>
            </a:r>
            <a:r>
              <a:rPr lang="en-US" sz="1300" dirty="0"/>
              <a:t> </a:t>
            </a:r>
            <a:r>
              <a:rPr lang="en-US" sz="1300" dirty="0" err="1"/>
              <a:t>lý</a:t>
            </a:r>
            <a:r>
              <a:rPr lang="en-US" sz="1300" dirty="0"/>
              <a:t> </a:t>
            </a:r>
            <a:r>
              <a:rPr lang="en-US" sz="1300" dirty="0" err="1"/>
              <a:t>cho</a:t>
            </a:r>
            <a:r>
              <a:rPr lang="en-US" sz="1300" dirty="0"/>
              <a:t> con;</a:t>
            </a:r>
          </a:p>
          <a:p>
            <a:pPr lvl="0"/>
            <a:r>
              <a:rPr lang="en-US" sz="1300" dirty="0" err="1"/>
              <a:t>Mẹ</a:t>
            </a:r>
            <a:r>
              <a:rPr lang="en-US" sz="1300" dirty="0"/>
              <a:t> </a:t>
            </a:r>
            <a:r>
              <a:rPr lang="en-US" sz="1300" dirty="0" err="1"/>
              <a:t>truyền</a:t>
            </a:r>
            <a:r>
              <a:rPr lang="en-US" sz="1300" dirty="0"/>
              <a:t> </a:t>
            </a:r>
            <a:r>
              <a:rPr lang="en-US" sz="1300" dirty="0" err="1"/>
              <a:t>bệnh</a:t>
            </a:r>
            <a:r>
              <a:rPr lang="en-US" sz="1300" dirty="0"/>
              <a:t> </a:t>
            </a:r>
            <a:r>
              <a:rPr lang="en-US" sz="1300" dirty="0" err="1"/>
              <a:t>lý</a:t>
            </a:r>
            <a:r>
              <a:rPr lang="en-US" sz="1300" dirty="0"/>
              <a:t> </a:t>
            </a:r>
            <a:r>
              <a:rPr lang="en-US" sz="1300" dirty="0" err="1"/>
              <a:t>cho</a:t>
            </a:r>
            <a:r>
              <a:rPr lang="en-US" sz="1300" dirty="0"/>
              <a:t> </a:t>
            </a:r>
            <a:r>
              <a:rPr lang="en-US" sz="1300" dirty="0" err="1"/>
              <a:t>cả</a:t>
            </a:r>
            <a:r>
              <a:rPr lang="en-US" sz="1300" dirty="0"/>
              <a:t> con </a:t>
            </a:r>
            <a:r>
              <a:rPr lang="en-US" sz="1300" dirty="0" err="1"/>
              <a:t>trai</a:t>
            </a:r>
            <a:r>
              <a:rPr lang="en-US" sz="1300" dirty="0"/>
              <a:t> và con </a:t>
            </a:r>
            <a:r>
              <a:rPr lang="en-US" sz="1300" dirty="0" err="1"/>
              <a:t>gái</a:t>
            </a:r>
            <a:r>
              <a:rPr lang="en-US" sz="1300" dirty="0"/>
              <a:t>, </a:t>
            </a:r>
            <a:r>
              <a:rPr lang="en-US" sz="1300" dirty="0" err="1"/>
              <a:t>không</a:t>
            </a:r>
            <a:r>
              <a:rPr lang="en-US" sz="1300" dirty="0"/>
              <a:t> </a:t>
            </a:r>
            <a:r>
              <a:rPr lang="en-US" sz="1300" dirty="0" err="1"/>
              <a:t>phân</a:t>
            </a:r>
            <a:r>
              <a:rPr lang="en-US" sz="1300" dirty="0"/>
              <a:t> </a:t>
            </a:r>
            <a:r>
              <a:rPr lang="en-US" sz="1300" dirty="0" err="1"/>
              <a:t>biệt</a:t>
            </a:r>
            <a:r>
              <a:rPr lang="en-US" sz="1300" dirty="0"/>
              <a:t>.</a:t>
            </a:r>
          </a:p>
          <a:p>
            <a:pPr lvl="0" fontAlgn="base"/>
            <a:r>
              <a:rPr lang="en-US" sz="1300" b="1" dirty="0" err="1"/>
              <a:t>Bệnh</a:t>
            </a:r>
            <a:r>
              <a:rPr lang="en-US" sz="1300" b="1" dirty="0"/>
              <a:t> </a:t>
            </a:r>
            <a:r>
              <a:rPr lang="en-US" sz="1300" b="1" dirty="0" err="1"/>
              <a:t>lý</a:t>
            </a:r>
            <a:r>
              <a:rPr lang="en-US" sz="1300" b="1" dirty="0"/>
              <a:t> di </a:t>
            </a:r>
            <a:r>
              <a:rPr lang="en-US" sz="1300" b="1" dirty="0" err="1"/>
              <a:t>truyền</a:t>
            </a:r>
            <a:r>
              <a:rPr lang="en-US" sz="1300" b="1" dirty="0"/>
              <a:t> ty </a:t>
            </a:r>
            <a:r>
              <a:rPr lang="en-US" sz="1300" b="1" dirty="0" err="1"/>
              <a:t>thể</a:t>
            </a:r>
            <a:endParaRPr lang="en-US" sz="1300" b="1" dirty="0"/>
          </a:p>
          <a:p>
            <a:r>
              <a:rPr lang="en-US" sz="1300" dirty="0" err="1"/>
              <a:t>Đột</a:t>
            </a:r>
            <a:r>
              <a:rPr lang="en-US" sz="1300" dirty="0"/>
              <a:t> </a:t>
            </a:r>
            <a:r>
              <a:rPr lang="en-US" sz="1300" dirty="0" err="1"/>
              <a:t>biến</a:t>
            </a:r>
            <a:r>
              <a:rPr lang="en-US" sz="1300" dirty="0"/>
              <a:t> </a:t>
            </a:r>
            <a:r>
              <a:rPr lang="en-US" sz="1300" dirty="0" err="1"/>
              <a:t>các</a:t>
            </a:r>
            <a:r>
              <a:rPr lang="en-US" sz="1300" dirty="0"/>
              <a:t> </a:t>
            </a:r>
            <a:r>
              <a:rPr lang="en-US" sz="1300" dirty="0" err="1"/>
              <a:t>gien</a:t>
            </a:r>
            <a:r>
              <a:rPr lang="en-US" sz="1300" dirty="0"/>
              <a:t> ty </a:t>
            </a:r>
            <a:r>
              <a:rPr lang="en-US" sz="1300" dirty="0" err="1"/>
              <a:t>thể</a:t>
            </a:r>
            <a:r>
              <a:rPr lang="en-US" sz="1300" dirty="0"/>
              <a:t> </a:t>
            </a:r>
            <a:r>
              <a:rPr lang="en-US" sz="1300" dirty="0" err="1"/>
              <a:t>quan</a:t>
            </a:r>
            <a:r>
              <a:rPr lang="en-US" sz="1300" dirty="0"/>
              <a:t> </a:t>
            </a:r>
            <a:r>
              <a:rPr lang="en-US" sz="1300" dirty="0" err="1"/>
              <a:t>trọng</a:t>
            </a:r>
            <a:r>
              <a:rPr lang="en-US" sz="1300" dirty="0"/>
              <a:t> </a:t>
            </a:r>
            <a:r>
              <a:rPr lang="en-US" sz="1300" dirty="0" err="1"/>
              <a:t>cho</a:t>
            </a:r>
            <a:r>
              <a:rPr lang="en-US" sz="1300" dirty="0"/>
              <a:t> </a:t>
            </a:r>
            <a:r>
              <a:rPr lang="en-US" sz="1300" dirty="0" err="1"/>
              <a:t>chuyển</a:t>
            </a:r>
            <a:r>
              <a:rPr lang="en-US" sz="1300" dirty="0"/>
              <a:t> </a:t>
            </a:r>
            <a:r>
              <a:rPr lang="en-US" sz="1300" dirty="0" err="1"/>
              <a:t>hóa</a:t>
            </a:r>
            <a:r>
              <a:rPr lang="en-US" sz="1300" dirty="0"/>
              <a:t> </a:t>
            </a:r>
            <a:r>
              <a:rPr lang="en-US" sz="1300" dirty="0" err="1"/>
              <a:t>năng</a:t>
            </a:r>
            <a:r>
              <a:rPr lang="en-US" sz="1300" dirty="0"/>
              <a:t> </a:t>
            </a:r>
            <a:r>
              <a:rPr lang="en-US" sz="1300" dirty="0" err="1"/>
              <a:t>lượng</a:t>
            </a:r>
            <a:r>
              <a:rPr lang="en-US" sz="1300" dirty="0"/>
              <a:t> </a:t>
            </a:r>
            <a:r>
              <a:rPr lang="en-US" sz="1300" dirty="0" err="1"/>
              <a:t>gây</a:t>
            </a:r>
            <a:r>
              <a:rPr lang="en-US" sz="1300" dirty="0"/>
              <a:t> </a:t>
            </a:r>
            <a:r>
              <a:rPr lang="en-US" sz="1300" dirty="0" err="1"/>
              <a:t>ảnh</a:t>
            </a:r>
            <a:r>
              <a:rPr lang="en-US" sz="1300" dirty="0"/>
              <a:t> </a:t>
            </a:r>
            <a:r>
              <a:rPr lang="en-US" sz="1300" dirty="0" err="1"/>
              <a:t>hưởng</a:t>
            </a:r>
            <a:r>
              <a:rPr lang="en-US" sz="1300" dirty="0"/>
              <a:t> </a:t>
            </a:r>
            <a:r>
              <a:rPr lang="en-US" sz="1300" dirty="0" err="1"/>
              <a:t>đến</a:t>
            </a:r>
            <a:r>
              <a:rPr lang="en-US" sz="1300" dirty="0"/>
              <a:t> </a:t>
            </a:r>
            <a:r>
              <a:rPr lang="en-US" sz="1300" dirty="0" err="1"/>
              <a:t>cung</a:t>
            </a:r>
            <a:r>
              <a:rPr lang="en-US" sz="1300" dirty="0"/>
              <a:t> </a:t>
            </a:r>
            <a:r>
              <a:rPr lang="en-US" sz="1300" dirty="0" err="1"/>
              <a:t>cấp</a:t>
            </a:r>
            <a:r>
              <a:rPr lang="en-US" sz="1300" dirty="0"/>
              <a:t> </a:t>
            </a:r>
            <a:r>
              <a:rPr lang="en-US" sz="1300" dirty="0" err="1"/>
              <a:t>năng</a:t>
            </a:r>
            <a:r>
              <a:rPr lang="en-US" sz="1300" dirty="0"/>
              <a:t> </a:t>
            </a:r>
            <a:r>
              <a:rPr lang="en-US" sz="1300" dirty="0" err="1"/>
              <a:t>lượng</a:t>
            </a:r>
            <a:r>
              <a:rPr lang="en-US" sz="1300" dirty="0"/>
              <a:t> </a:t>
            </a:r>
            <a:r>
              <a:rPr lang="en-US" sz="1300" dirty="0" err="1"/>
              <a:t>cho</a:t>
            </a:r>
            <a:r>
              <a:rPr lang="en-US" sz="1300" dirty="0"/>
              <a:t> </a:t>
            </a:r>
            <a:r>
              <a:rPr lang="en-US" sz="1300" dirty="0" err="1"/>
              <a:t>các</a:t>
            </a:r>
            <a:r>
              <a:rPr lang="en-US" sz="1300" dirty="0"/>
              <a:t> </a:t>
            </a:r>
            <a:r>
              <a:rPr lang="en-US" sz="1300" dirty="0" err="1"/>
              <a:t>hoạt</a:t>
            </a:r>
            <a:r>
              <a:rPr lang="en-US" sz="1300" dirty="0"/>
              <a:t> </a:t>
            </a:r>
            <a:r>
              <a:rPr lang="en-US" sz="1300" dirty="0" err="1"/>
              <a:t>động</a:t>
            </a:r>
            <a:r>
              <a:rPr lang="en-US" sz="1300" dirty="0"/>
              <a:t> </a:t>
            </a:r>
            <a:r>
              <a:rPr lang="en-US" sz="1300" dirty="0" err="1"/>
              <a:t>tế</a:t>
            </a:r>
            <a:r>
              <a:rPr lang="en-US" sz="1300" dirty="0"/>
              <a:t> </a:t>
            </a:r>
            <a:r>
              <a:rPr lang="en-US" sz="1300" dirty="0" err="1"/>
              <a:t>bào</a:t>
            </a:r>
            <a:r>
              <a:rPr lang="en-US" sz="1300" dirty="0"/>
              <a:t>. </a:t>
            </a:r>
            <a:r>
              <a:rPr lang="en-US" sz="1300" dirty="0" err="1"/>
              <a:t>Các</a:t>
            </a:r>
            <a:r>
              <a:rPr lang="en-US" sz="1300" dirty="0"/>
              <a:t> </a:t>
            </a:r>
            <a:r>
              <a:rPr lang="en-US" sz="1300" dirty="0" err="1"/>
              <a:t>triệu</a:t>
            </a:r>
            <a:r>
              <a:rPr lang="en-US" sz="1300" dirty="0"/>
              <a:t> </a:t>
            </a:r>
            <a:r>
              <a:rPr lang="en-US" sz="1300" dirty="0" err="1"/>
              <a:t>chứng</a:t>
            </a:r>
            <a:r>
              <a:rPr lang="en-US" sz="1300" dirty="0"/>
              <a:t> </a:t>
            </a:r>
            <a:r>
              <a:rPr lang="en-US" sz="1300" dirty="0" err="1"/>
              <a:t>thần</a:t>
            </a:r>
            <a:r>
              <a:rPr lang="en-US" sz="1300" dirty="0"/>
              <a:t> </a:t>
            </a:r>
            <a:r>
              <a:rPr lang="en-US" sz="1300" dirty="0" err="1"/>
              <a:t>kinh</a:t>
            </a:r>
            <a:r>
              <a:rPr lang="en-US" sz="1300" dirty="0"/>
              <a:t> và </a:t>
            </a:r>
            <a:r>
              <a:rPr lang="en-US" sz="1300" dirty="0" err="1"/>
              <a:t>cơ</a:t>
            </a:r>
            <a:r>
              <a:rPr lang="en-US" sz="1300" dirty="0"/>
              <a:t> </a:t>
            </a:r>
            <a:r>
              <a:rPr lang="en-US" sz="1300" dirty="0" err="1"/>
              <a:t>thường</a:t>
            </a:r>
            <a:r>
              <a:rPr lang="en-US" sz="1300" dirty="0"/>
              <a:t> </a:t>
            </a:r>
            <a:r>
              <a:rPr lang="en-US" sz="1300" dirty="0" err="1"/>
              <a:t>dễ</a:t>
            </a:r>
            <a:r>
              <a:rPr lang="en-US" sz="1300" dirty="0"/>
              <a:t> </a:t>
            </a:r>
            <a:r>
              <a:rPr lang="en-US" sz="1300" dirty="0" err="1"/>
              <a:t>quan</a:t>
            </a:r>
            <a:r>
              <a:rPr lang="en-US" sz="1300" dirty="0"/>
              <a:t> </a:t>
            </a:r>
            <a:r>
              <a:rPr lang="en-US" sz="1300" dirty="0" err="1"/>
              <a:t>sát</a:t>
            </a:r>
            <a:r>
              <a:rPr lang="en-US" sz="1300" dirty="0"/>
              <a:t> </a:t>
            </a:r>
            <a:r>
              <a:rPr lang="en-US" sz="1300" dirty="0" err="1"/>
              <a:t>vì</a:t>
            </a:r>
            <a:r>
              <a:rPr lang="en-US" sz="1300" dirty="0"/>
              <a:t> </a:t>
            </a:r>
            <a:r>
              <a:rPr lang="en-US" sz="1300" dirty="0" err="1"/>
              <a:t>hai</a:t>
            </a:r>
            <a:r>
              <a:rPr lang="en-US" sz="1300" dirty="0"/>
              <a:t> </a:t>
            </a:r>
            <a:r>
              <a:rPr lang="en-US" sz="1300" dirty="0" err="1"/>
              <a:t>cơ</a:t>
            </a:r>
            <a:r>
              <a:rPr lang="en-US" sz="1300" dirty="0"/>
              <a:t> </a:t>
            </a:r>
            <a:r>
              <a:rPr lang="en-US" sz="1300" dirty="0" err="1"/>
              <a:t>quan</a:t>
            </a:r>
            <a:r>
              <a:rPr lang="en-US" sz="1300" dirty="0"/>
              <a:t> </a:t>
            </a:r>
            <a:r>
              <a:rPr lang="en-US" sz="1300" dirty="0" err="1"/>
              <a:t>này</a:t>
            </a:r>
            <a:r>
              <a:rPr lang="en-US" sz="1300" dirty="0"/>
              <a:t> </a:t>
            </a:r>
            <a:r>
              <a:rPr lang="en-US" sz="1300" dirty="0" err="1"/>
              <a:t>tiêu</a:t>
            </a:r>
            <a:r>
              <a:rPr lang="en-US" sz="1300" dirty="0"/>
              <a:t> </a:t>
            </a:r>
            <a:r>
              <a:rPr lang="en-US" sz="1300" dirty="0" err="1"/>
              <a:t>thụ</a:t>
            </a:r>
            <a:r>
              <a:rPr lang="en-US" sz="1300" dirty="0"/>
              <a:t> </a:t>
            </a:r>
            <a:r>
              <a:rPr lang="en-US" sz="1300" dirty="0" err="1"/>
              <a:t>rất</a:t>
            </a:r>
            <a:r>
              <a:rPr lang="en-US" sz="1300" dirty="0"/>
              <a:t> </a:t>
            </a:r>
            <a:r>
              <a:rPr lang="en-US" sz="1300" dirty="0" err="1"/>
              <a:t>nhiều</a:t>
            </a:r>
            <a:r>
              <a:rPr lang="en-US" sz="1300" dirty="0"/>
              <a:t> </a:t>
            </a:r>
            <a:r>
              <a:rPr lang="en-US" sz="1300" dirty="0" err="1"/>
              <a:t>năng</a:t>
            </a:r>
            <a:r>
              <a:rPr lang="en-US" sz="1300" dirty="0"/>
              <a:t> </a:t>
            </a:r>
            <a:r>
              <a:rPr lang="en-US" sz="1300" dirty="0" err="1"/>
              <a:t>lượng</a:t>
            </a:r>
            <a:r>
              <a:rPr lang="en-US" sz="1300" dirty="0"/>
              <a:t>.</a:t>
            </a:r>
          </a:p>
          <a:p>
            <a:endParaRPr lang="en-US" dirty="0"/>
          </a:p>
        </p:txBody>
      </p:sp>
      <p:sp>
        <p:nvSpPr>
          <p:cNvPr id="4" name="Slide Number Placeholder 3"/>
          <p:cNvSpPr>
            <a:spLocks noGrp="1"/>
          </p:cNvSpPr>
          <p:nvPr>
            <p:ph type="sldNum" sz="quarter" idx="10"/>
          </p:nvPr>
        </p:nvSpPr>
        <p:spPr/>
        <p:txBody>
          <a:bodyPr/>
          <a:lstStyle/>
          <a:p>
            <a:fld id="{A086A00B-3905-4961-B116-93B66E6E521F}" type="slidenum">
              <a:rPr lang="en-US" smtClean="0"/>
              <a:pPr/>
              <a:t>40</a:t>
            </a:fld>
            <a:endParaRPr lang="en-US"/>
          </a:p>
        </p:txBody>
      </p:sp>
    </p:spTree>
    <p:extLst>
      <p:ext uri="{BB962C8B-B14F-4D97-AF65-F5344CB8AC3E}">
        <p14:creationId xmlns:p14="http://schemas.microsoft.com/office/powerpoint/2010/main" val="1839569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err="1"/>
              <a:t>Bệnh</a:t>
            </a:r>
            <a:r>
              <a:rPr lang="en-US" sz="1300" dirty="0"/>
              <a:t> do </a:t>
            </a:r>
            <a:r>
              <a:rPr lang="en-US" sz="1300" dirty="0" err="1"/>
              <a:t>nhiều</a:t>
            </a:r>
            <a:r>
              <a:rPr lang="en-US" sz="1300" dirty="0"/>
              <a:t> </a:t>
            </a:r>
            <a:r>
              <a:rPr lang="en-US" sz="1300" dirty="0" err="1"/>
              <a:t>đột</a:t>
            </a:r>
            <a:r>
              <a:rPr lang="en-US" sz="1300" dirty="0"/>
              <a:t> </a:t>
            </a:r>
            <a:r>
              <a:rPr lang="en-US" sz="1300" dirty="0" err="1"/>
              <a:t>biến</a:t>
            </a:r>
            <a:r>
              <a:rPr lang="en-US" sz="1300" dirty="0"/>
              <a:t> </a:t>
            </a:r>
            <a:r>
              <a:rPr lang="en-US" sz="1300" dirty="0" err="1"/>
              <a:t>trên</a:t>
            </a:r>
            <a:r>
              <a:rPr lang="en-US" sz="1300" dirty="0"/>
              <a:t> </a:t>
            </a:r>
            <a:r>
              <a:rPr lang="en-US" sz="1300" dirty="0" err="1"/>
              <a:t>bộ</a:t>
            </a:r>
            <a:r>
              <a:rPr lang="en-US" sz="1300" dirty="0"/>
              <a:t> </a:t>
            </a:r>
            <a:r>
              <a:rPr lang="en-US" sz="1300" dirty="0" err="1"/>
              <a:t>gien</a:t>
            </a:r>
            <a:r>
              <a:rPr lang="en-US" sz="1300" dirty="0"/>
              <a:t> ty </a:t>
            </a:r>
            <a:r>
              <a:rPr lang="en-US" sz="1300" dirty="0" err="1"/>
              <a:t>thể</a:t>
            </a:r>
            <a:r>
              <a:rPr lang="en-US" sz="1300" dirty="0"/>
              <a:t> </a:t>
            </a:r>
            <a:r>
              <a:rPr lang="en-US" sz="1300" dirty="0" err="1"/>
              <a:t>gây</a:t>
            </a:r>
            <a:r>
              <a:rPr lang="en-US" sz="1300" dirty="0"/>
              <a:t> </a:t>
            </a:r>
            <a:r>
              <a:rPr lang="en-US" sz="1300" dirty="0" err="1"/>
              <a:t>ra</a:t>
            </a:r>
            <a:r>
              <a:rPr lang="en-US" sz="1300" dirty="0"/>
              <a:t> (</a:t>
            </a:r>
            <a:r>
              <a:rPr lang="en-US" sz="1300" dirty="0" err="1"/>
              <a:t>hiện</a:t>
            </a:r>
            <a:r>
              <a:rPr lang="en-US" sz="1300" dirty="0"/>
              <a:t> </a:t>
            </a:r>
            <a:r>
              <a:rPr lang="en-US" sz="1300" dirty="0" err="1"/>
              <a:t>tại</a:t>
            </a:r>
            <a:r>
              <a:rPr lang="en-US" sz="1300" dirty="0"/>
              <a:t> </a:t>
            </a:r>
            <a:r>
              <a:rPr lang="en-US" sz="1300" dirty="0" err="1"/>
              <a:t>đã</a:t>
            </a:r>
            <a:r>
              <a:rPr lang="en-US" sz="1300" dirty="0"/>
              <a:t> </a:t>
            </a:r>
            <a:r>
              <a:rPr lang="en-US" sz="1300" dirty="0" err="1"/>
              <a:t>phát</a:t>
            </a:r>
            <a:r>
              <a:rPr lang="en-US" sz="1300" dirty="0"/>
              <a:t> </a:t>
            </a:r>
            <a:r>
              <a:rPr lang="en-US" sz="1300" dirty="0" err="1"/>
              <a:t>hiện</a:t>
            </a:r>
            <a:r>
              <a:rPr lang="en-US" sz="1300" dirty="0"/>
              <a:t> 18 </a:t>
            </a:r>
            <a:r>
              <a:rPr lang="en-US" sz="1300" dirty="0" err="1"/>
              <a:t>đột</a:t>
            </a:r>
            <a:r>
              <a:rPr lang="en-US" sz="1300" dirty="0"/>
              <a:t> </a:t>
            </a:r>
            <a:r>
              <a:rPr lang="en-US" sz="1300" dirty="0" err="1"/>
              <a:t>biến</a:t>
            </a:r>
            <a:r>
              <a:rPr lang="en-US" sz="1300" dirty="0"/>
              <a:t> </a:t>
            </a:r>
            <a:r>
              <a:rPr lang="en-US" sz="1300" dirty="0" err="1"/>
              <a:t>cùng</a:t>
            </a:r>
            <a:r>
              <a:rPr lang="en-US" sz="1300" dirty="0"/>
              <a:t> </a:t>
            </a:r>
            <a:r>
              <a:rPr lang="en-US" sz="1300" dirty="0" err="1"/>
              <a:t>gây</a:t>
            </a:r>
            <a:r>
              <a:rPr lang="en-US" sz="1300" dirty="0"/>
              <a:t> </a:t>
            </a:r>
            <a:r>
              <a:rPr lang="en-US" sz="1300" dirty="0" err="1"/>
              <a:t>ra</a:t>
            </a:r>
            <a:r>
              <a:rPr lang="en-US" sz="1300" dirty="0"/>
              <a:t> </a:t>
            </a:r>
            <a:r>
              <a:rPr lang="en-US" sz="1300" dirty="0" err="1"/>
              <a:t>bệnh</a:t>
            </a:r>
            <a:r>
              <a:rPr lang="en-US" sz="1300" dirty="0"/>
              <a:t> </a:t>
            </a:r>
            <a:r>
              <a:rPr lang="en-US" sz="1300" dirty="0" err="1"/>
              <a:t>lý</a:t>
            </a:r>
            <a:r>
              <a:rPr lang="en-US" sz="1300" dirty="0"/>
              <a:t> </a:t>
            </a:r>
            <a:r>
              <a:rPr lang="en-US" sz="1300" dirty="0" err="1"/>
              <a:t>này</a:t>
            </a:r>
            <a:r>
              <a:rPr lang="en-US" sz="1300" dirty="0"/>
              <a:t>). </a:t>
            </a:r>
            <a:r>
              <a:rPr lang="en-US" sz="1300" dirty="0" err="1"/>
              <a:t>Các</a:t>
            </a:r>
            <a:r>
              <a:rPr lang="en-US" sz="1300" dirty="0"/>
              <a:t> </a:t>
            </a:r>
            <a:r>
              <a:rPr lang="en-US" sz="1300" dirty="0" err="1"/>
              <a:t>đột</a:t>
            </a:r>
            <a:r>
              <a:rPr lang="en-US" sz="1300" dirty="0"/>
              <a:t> </a:t>
            </a:r>
            <a:r>
              <a:rPr lang="en-US" sz="1300" dirty="0" err="1"/>
              <a:t>biến</a:t>
            </a:r>
            <a:r>
              <a:rPr lang="en-US" sz="1300" dirty="0"/>
              <a:t> </a:t>
            </a:r>
            <a:r>
              <a:rPr lang="en-US" sz="1300" dirty="0" err="1"/>
              <a:t>này</a:t>
            </a:r>
            <a:r>
              <a:rPr lang="en-US" sz="1300" dirty="0"/>
              <a:t> </a:t>
            </a:r>
            <a:r>
              <a:rPr lang="en-US" sz="1300" dirty="0" err="1"/>
              <a:t>có</a:t>
            </a:r>
            <a:r>
              <a:rPr lang="en-US" sz="1300" dirty="0"/>
              <a:t> </a:t>
            </a:r>
            <a:r>
              <a:rPr lang="en-US" sz="1300" dirty="0" err="1"/>
              <a:t>thể</a:t>
            </a:r>
            <a:r>
              <a:rPr lang="en-US" sz="1300" dirty="0"/>
              <a:t> </a:t>
            </a:r>
            <a:r>
              <a:rPr lang="en-US" sz="1300" dirty="0" err="1"/>
              <a:t>đơn</a:t>
            </a:r>
            <a:r>
              <a:rPr lang="en-US" sz="1300" dirty="0"/>
              <a:t> </a:t>
            </a:r>
            <a:r>
              <a:rPr lang="en-US" sz="1300" dirty="0" err="1"/>
              <a:t>độc</a:t>
            </a:r>
            <a:r>
              <a:rPr lang="en-US" sz="1300" dirty="0"/>
              <a:t>, </a:t>
            </a:r>
            <a:r>
              <a:rPr lang="en-US" sz="1300" dirty="0" err="1"/>
              <a:t>hoặc</a:t>
            </a:r>
            <a:r>
              <a:rPr lang="en-US" sz="1300" dirty="0"/>
              <a:t> </a:t>
            </a:r>
            <a:r>
              <a:rPr lang="en-US" sz="1300" dirty="0" err="1"/>
              <a:t>cộng</a:t>
            </a:r>
            <a:r>
              <a:rPr lang="en-US" sz="1300" dirty="0"/>
              <a:t> </a:t>
            </a:r>
            <a:r>
              <a:rPr lang="en-US" sz="1300" dirty="0" err="1"/>
              <a:t>dồn</a:t>
            </a:r>
            <a:r>
              <a:rPr lang="en-US" sz="1300" dirty="0"/>
              <a:t> </a:t>
            </a:r>
            <a:r>
              <a:rPr lang="en-US" sz="1300" dirty="0" err="1"/>
              <a:t>trên</a:t>
            </a:r>
            <a:r>
              <a:rPr lang="en-US" sz="1300" dirty="0"/>
              <a:t> </a:t>
            </a:r>
            <a:r>
              <a:rPr lang="en-US" sz="1300" dirty="0" err="1"/>
              <a:t>một</a:t>
            </a:r>
            <a:r>
              <a:rPr lang="en-US" sz="1300" dirty="0"/>
              <a:t> </a:t>
            </a:r>
            <a:r>
              <a:rPr lang="en-US" sz="1300" dirty="0" err="1"/>
              <a:t>bệnh</a:t>
            </a:r>
            <a:r>
              <a:rPr lang="en-US" sz="1300" dirty="0"/>
              <a:t> </a:t>
            </a:r>
            <a:r>
              <a:rPr lang="en-US" sz="1300" dirty="0" err="1"/>
              <a:t>nhân</a:t>
            </a:r>
            <a:r>
              <a:rPr lang="en-US" sz="1300" dirty="0"/>
              <a:t>.</a:t>
            </a:r>
          </a:p>
          <a:p>
            <a:r>
              <a:rPr lang="en-US" sz="1300" dirty="0" err="1"/>
              <a:t>Tần</a:t>
            </a:r>
            <a:r>
              <a:rPr lang="en-US" sz="1300" dirty="0"/>
              <a:t> </a:t>
            </a:r>
            <a:r>
              <a:rPr lang="en-US" sz="1300" dirty="0" err="1"/>
              <a:t>suất</a:t>
            </a:r>
            <a:r>
              <a:rPr lang="en-US" sz="1300" dirty="0"/>
              <a:t>: 1/50000 – 1/30000 ở </a:t>
            </a:r>
            <a:r>
              <a:rPr lang="en-US" sz="1300" dirty="0" err="1"/>
              <a:t>người</a:t>
            </a:r>
            <a:r>
              <a:rPr lang="en-US" sz="1300" dirty="0"/>
              <a:t> </a:t>
            </a:r>
            <a:r>
              <a:rPr lang="en-US" sz="1300" dirty="0" err="1"/>
              <a:t>châu</a:t>
            </a:r>
            <a:r>
              <a:rPr lang="en-US" sz="1300" dirty="0"/>
              <a:t> </a:t>
            </a:r>
            <a:r>
              <a:rPr lang="en-US" sz="1300" dirty="0" err="1"/>
              <a:t>Âu</a:t>
            </a:r>
            <a:r>
              <a:rPr lang="en-US" sz="1300" dirty="0"/>
              <a:t>. </a:t>
            </a:r>
            <a:r>
              <a:rPr lang="en-US" sz="1300" dirty="0" err="1"/>
              <a:t>Riêng</a:t>
            </a:r>
            <a:r>
              <a:rPr lang="en-US" sz="1300" dirty="0"/>
              <a:t> ở </a:t>
            </a:r>
            <a:r>
              <a:rPr lang="en-US" sz="1300" dirty="0" err="1"/>
              <a:t>Bắc</a:t>
            </a:r>
            <a:r>
              <a:rPr lang="en-US" sz="1300" dirty="0"/>
              <a:t> </a:t>
            </a:r>
            <a:r>
              <a:rPr lang="en-US" sz="1300" dirty="0" err="1"/>
              <a:t>Âu</a:t>
            </a:r>
            <a:r>
              <a:rPr lang="en-US" sz="1300" dirty="0"/>
              <a:t> </a:t>
            </a:r>
            <a:r>
              <a:rPr lang="en-US" sz="1300" dirty="0" err="1"/>
              <a:t>tần</a:t>
            </a:r>
            <a:r>
              <a:rPr lang="en-US" sz="1300" dirty="0"/>
              <a:t> </a:t>
            </a:r>
            <a:r>
              <a:rPr lang="en-US" sz="1300" dirty="0" err="1"/>
              <a:t>suất</a:t>
            </a:r>
            <a:r>
              <a:rPr lang="en-US" sz="1300" dirty="0"/>
              <a:t> </a:t>
            </a:r>
            <a:r>
              <a:rPr lang="en-US" sz="1300" dirty="0" err="1"/>
              <a:t>này</a:t>
            </a:r>
            <a:r>
              <a:rPr lang="en-US" sz="1300" dirty="0"/>
              <a:t> </a:t>
            </a:r>
            <a:r>
              <a:rPr lang="en-US" sz="1300" dirty="0" err="1"/>
              <a:t>khoảng</a:t>
            </a:r>
            <a:r>
              <a:rPr lang="en-US" sz="1300" dirty="0"/>
              <a:t> 1/9000.</a:t>
            </a:r>
          </a:p>
          <a:p>
            <a:r>
              <a:rPr lang="en-US" sz="1300" dirty="0" err="1"/>
              <a:t>Bệnh</a:t>
            </a:r>
            <a:r>
              <a:rPr lang="en-US" sz="1300" dirty="0"/>
              <a:t> </a:t>
            </a:r>
            <a:r>
              <a:rPr lang="en-US" sz="1300" dirty="0" err="1"/>
              <a:t>biểu</a:t>
            </a:r>
            <a:r>
              <a:rPr lang="en-US" sz="1300" dirty="0"/>
              <a:t> </a:t>
            </a:r>
            <a:r>
              <a:rPr lang="en-US" sz="1300" dirty="0" err="1"/>
              <a:t>hiện</a:t>
            </a:r>
            <a:r>
              <a:rPr lang="en-US" sz="1300" dirty="0"/>
              <a:t> ở </a:t>
            </a:r>
            <a:r>
              <a:rPr lang="en-US" sz="1300" dirty="0" err="1"/>
              <a:t>người</a:t>
            </a:r>
            <a:r>
              <a:rPr lang="en-US" sz="1300" dirty="0"/>
              <a:t> </a:t>
            </a:r>
            <a:r>
              <a:rPr lang="en-US" sz="1300" dirty="0" err="1"/>
              <a:t>trưởng</a:t>
            </a:r>
            <a:r>
              <a:rPr lang="en-US" sz="1300" dirty="0"/>
              <a:t> </a:t>
            </a:r>
            <a:r>
              <a:rPr lang="en-US" sz="1300" dirty="0" err="1"/>
              <a:t>thành</a:t>
            </a:r>
            <a:r>
              <a:rPr lang="en-US" sz="1300" dirty="0"/>
              <a:t>, </a:t>
            </a:r>
            <a:r>
              <a:rPr lang="en-US" sz="1300" dirty="0" err="1"/>
              <a:t>với</a:t>
            </a:r>
            <a:r>
              <a:rPr lang="en-US" sz="1300" dirty="0"/>
              <a:t> </a:t>
            </a:r>
            <a:r>
              <a:rPr lang="en-US" sz="1300" dirty="0" err="1"/>
              <a:t>các</a:t>
            </a:r>
            <a:r>
              <a:rPr lang="en-US" sz="1300" dirty="0"/>
              <a:t> </a:t>
            </a:r>
            <a:r>
              <a:rPr lang="en-US" sz="1300" dirty="0" err="1"/>
              <a:t>triệu</a:t>
            </a:r>
            <a:r>
              <a:rPr lang="en-US" sz="1300" dirty="0"/>
              <a:t> </a:t>
            </a:r>
            <a:r>
              <a:rPr lang="en-US" sz="1300" dirty="0" err="1"/>
              <a:t>chứng</a:t>
            </a:r>
            <a:r>
              <a:rPr lang="en-US" sz="1300" dirty="0"/>
              <a:t> </a:t>
            </a:r>
            <a:r>
              <a:rPr lang="en-US" sz="1300" dirty="0" err="1"/>
              <a:t>lâm</a:t>
            </a:r>
            <a:r>
              <a:rPr lang="en-US" sz="1300" dirty="0"/>
              <a:t> </a:t>
            </a:r>
            <a:r>
              <a:rPr lang="en-US" sz="1300" dirty="0" err="1"/>
              <a:t>sàng</a:t>
            </a:r>
            <a:r>
              <a:rPr lang="en-US" sz="1300" dirty="0"/>
              <a:t>:</a:t>
            </a:r>
          </a:p>
          <a:p>
            <a:pPr lvl="0"/>
            <a:r>
              <a:rPr lang="en-US" sz="1300" dirty="0"/>
              <a:t>- </a:t>
            </a:r>
            <a:r>
              <a:rPr lang="en-US" sz="1300" dirty="0" err="1"/>
              <a:t>mất</a:t>
            </a:r>
            <a:r>
              <a:rPr lang="en-US" sz="1300" dirty="0"/>
              <a:t> </a:t>
            </a:r>
            <a:r>
              <a:rPr lang="en-US" sz="1300" dirty="0" err="1"/>
              <a:t>thị</a:t>
            </a:r>
            <a:r>
              <a:rPr lang="en-US" sz="1300" dirty="0"/>
              <a:t> </a:t>
            </a:r>
            <a:r>
              <a:rPr lang="en-US" sz="1300" dirty="0" err="1"/>
              <a:t>giác</a:t>
            </a:r>
            <a:r>
              <a:rPr lang="en-US" sz="1300" dirty="0"/>
              <a:t> </a:t>
            </a:r>
            <a:r>
              <a:rPr lang="en-US" sz="1300" dirty="0" err="1"/>
              <a:t>trung</a:t>
            </a:r>
            <a:r>
              <a:rPr lang="en-US" sz="1300" dirty="0"/>
              <a:t> </a:t>
            </a:r>
            <a:r>
              <a:rPr lang="en-US" sz="1300" dirty="0" err="1"/>
              <a:t>tâm</a:t>
            </a:r>
            <a:r>
              <a:rPr lang="en-US" sz="1300" dirty="0"/>
              <a:t> </a:t>
            </a:r>
            <a:r>
              <a:rPr lang="en-US" sz="1300" dirty="0" err="1"/>
              <a:t>cấp</a:t>
            </a:r>
            <a:r>
              <a:rPr lang="en-US" sz="1300" dirty="0"/>
              <a:t> </a:t>
            </a:r>
            <a:r>
              <a:rPr lang="en-US" sz="1300" dirty="0" err="1"/>
              <a:t>tính</a:t>
            </a:r>
            <a:r>
              <a:rPr lang="en-US" sz="1300" dirty="0"/>
              <a:t> </a:t>
            </a:r>
            <a:r>
              <a:rPr lang="en-US" sz="1300" dirty="0" err="1"/>
              <a:t>hoặc</a:t>
            </a:r>
            <a:r>
              <a:rPr lang="en-US" sz="1300" dirty="0"/>
              <a:t> </a:t>
            </a:r>
            <a:r>
              <a:rPr lang="en-US" sz="1300" dirty="0" err="1"/>
              <a:t>bán</a:t>
            </a:r>
            <a:r>
              <a:rPr lang="en-US" sz="1300" dirty="0"/>
              <a:t> </a:t>
            </a:r>
            <a:r>
              <a:rPr lang="en-US" sz="1300" dirty="0" err="1"/>
              <a:t>cấp</a:t>
            </a:r>
            <a:r>
              <a:rPr lang="en-US" sz="1300" dirty="0"/>
              <a:t>, </a:t>
            </a:r>
            <a:r>
              <a:rPr lang="en-US" sz="1300" dirty="0" err="1"/>
              <a:t>dẫn</a:t>
            </a:r>
            <a:r>
              <a:rPr lang="en-US" sz="1300" dirty="0"/>
              <a:t> </a:t>
            </a:r>
            <a:r>
              <a:rPr lang="en-US" sz="1300" dirty="0" err="1"/>
              <a:t>đến</a:t>
            </a:r>
            <a:r>
              <a:rPr lang="en-US" sz="1300" dirty="0"/>
              <a:t> </a:t>
            </a:r>
            <a:r>
              <a:rPr lang="en-US" sz="1300" dirty="0" err="1"/>
              <a:t>vùng</a:t>
            </a:r>
            <a:r>
              <a:rPr lang="en-US" sz="1300" dirty="0"/>
              <a:t> </a:t>
            </a:r>
            <a:r>
              <a:rPr lang="en-US" sz="1300" dirty="0" err="1"/>
              <a:t>mờ</a:t>
            </a:r>
            <a:r>
              <a:rPr lang="en-US" sz="1300" dirty="0"/>
              <a:t> </a:t>
            </a:r>
            <a:r>
              <a:rPr lang="en-US" sz="1300" dirty="0" err="1"/>
              <a:t>trung</a:t>
            </a:r>
            <a:r>
              <a:rPr lang="en-US" sz="1300" dirty="0"/>
              <a:t> </a:t>
            </a:r>
            <a:r>
              <a:rPr lang="en-US" sz="1300" dirty="0" err="1"/>
              <a:t>tâm</a:t>
            </a:r>
            <a:r>
              <a:rPr lang="en-US" sz="1300" dirty="0"/>
              <a:t> </a:t>
            </a:r>
            <a:r>
              <a:rPr lang="en-US" sz="1300" dirty="0" err="1"/>
              <a:t>thị</a:t>
            </a:r>
            <a:r>
              <a:rPr lang="en-US" sz="1300" dirty="0"/>
              <a:t> </a:t>
            </a:r>
            <a:r>
              <a:rPr lang="en-US" sz="1300" dirty="0" err="1"/>
              <a:t>trường</a:t>
            </a:r>
            <a:r>
              <a:rPr lang="en-US" sz="1300" dirty="0"/>
              <a:t>, và </a:t>
            </a:r>
            <a:r>
              <a:rPr lang="en-US" sz="1300" dirty="0" err="1"/>
              <a:t>mù</a:t>
            </a:r>
            <a:r>
              <a:rPr lang="en-US" sz="1300" dirty="0"/>
              <a:t>;</a:t>
            </a:r>
          </a:p>
          <a:p>
            <a:pPr lvl="0"/>
            <a:r>
              <a:rPr lang="en-US" sz="1300" dirty="0"/>
              <a:t>- </a:t>
            </a:r>
            <a:r>
              <a:rPr lang="en-US" sz="1300" dirty="0" err="1"/>
              <a:t>bệnh</a:t>
            </a:r>
            <a:r>
              <a:rPr lang="en-US" sz="1300" dirty="0"/>
              <a:t> </a:t>
            </a:r>
            <a:r>
              <a:rPr lang="en-US" sz="1300" dirty="0" err="1"/>
              <a:t>thần</a:t>
            </a:r>
            <a:r>
              <a:rPr lang="en-US" sz="1300" dirty="0"/>
              <a:t> </a:t>
            </a:r>
            <a:r>
              <a:rPr lang="en-US" sz="1300" dirty="0" err="1"/>
              <a:t>kinh</a:t>
            </a:r>
            <a:r>
              <a:rPr lang="en-US" sz="1300" dirty="0"/>
              <a:t> </a:t>
            </a:r>
            <a:r>
              <a:rPr lang="en-US" sz="1300" dirty="0" err="1"/>
              <a:t>ngoại</a:t>
            </a:r>
            <a:r>
              <a:rPr lang="en-US" sz="1300" dirty="0"/>
              <a:t> </a:t>
            </a:r>
            <a:r>
              <a:rPr lang="en-US" sz="1300" dirty="0" err="1"/>
              <a:t>biên</a:t>
            </a:r>
            <a:r>
              <a:rPr lang="en-US" sz="1300" dirty="0"/>
              <a:t>;</a:t>
            </a:r>
          </a:p>
          <a:p>
            <a:r>
              <a:rPr lang="fr-FR" sz="1300" dirty="0"/>
              <a:t>- </a:t>
            </a:r>
            <a:r>
              <a:rPr lang="fr-FR" sz="1300" dirty="0" err="1"/>
              <a:t>thay</a:t>
            </a:r>
            <a:r>
              <a:rPr lang="fr-FR" sz="1300" dirty="0"/>
              <a:t> </a:t>
            </a:r>
            <a:r>
              <a:rPr lang="fr-FR" sz="1300" dirty="0" err="1"/>
              <a:t>đổi</a:t>
            </a:r>
            <a:r>
              <a:rPr lang="fr-FR" sz="1300" dirty="0"/>
              <a:t> </a:t>
            </a:r>
            <a:r>
              <a:rPr lang="fr-FR" sz="1300" dirty="0" err="1"/>
              <a:t>dẫn</a:t>
            </a:r>
            <a:r>
              <a:rPr lang="fr-FR" sz="1300" dirty="0"/>
              <a:t> </a:t>
            </a:r>
            <a:r>
              <a:rPr lang="fr-FR" sz="1300" dirty="0" err="1"/>
              <a:t>truyền</a:t>
            </a:r>
            <a:r>
              <a:rPr lang="fr-FR" sz="1300" dirty="0"/>
              <a:t> </a:t>
            </a:r>
            <a:r>
              <a:rPr lang="fr-FR" sz="1300" dirty="0" err="1"/>
              <a:t>tim</a:t>
            </a:r>
            <a:endParaRPr lang="en-US" dirty="0"/>
          </a:p>
        </p:txBody>
      </p:sp>
      <p:sp>
        <p:nvSpPr>
          <p:cNvPr id="4" name="Slide Number Placeholder 3"/>
          <p:cNvSpPr>
            <a:spLocks noGrp="1"/>
          </p:cNvSpPr>
          <p:nvPr>
            <p:ph type="sldNum" sz="quarter" idx="10"/>
          </p:nvPr>
        </p:nvSpPr>
        <p:spPr/>
        <p:txBody>
          <a:bodyPr/>
          <a:lstStyle/>
          <a:p>
            <a:fld id="{A086A00B-3905-4961-B116-93B66E6E521F}" type="slidenum">
              <a:rPr lang="en-US" smtClean="0"/>
              <a:pPr/>
              <a:t>41</a:t>
            </a:fld>
            <a:endParaRPr lang="en-US"/>
          </a:p>
        </p:txBody>
      </p:sp>
    </p:spTree>
    <p:extLst>
      <p:ext uri="{BB962C8B-B14F-4D97-AF65-F5344CB8AC3E}">
        <p14:creationId xmlns:p14="http://schemas.microsoft.com/office/powerpoint/2010/main" val="33833190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err="1"/>
              <a:t>Là</a:t>
            </a:r>
            <a:r>
              <a:rPr lang="en-US" sz="1300" dirty="0"/>
              <a:t> </a:t>
            </a:r>
            <a:r>
              <a:rPr lang="en-US" sz="1300" dirty="0" err="1"/>
              <a:t>hiện</a:t>
            </a:r>
            <a:r>
              <a:rPr lang="en-US" sz="1300" dirty="0"/>
              <a:t> </a:t>
            </a:r>
            <a:r>
              <a:rPr lang="en-US" sz="1300" dirty="0" err="1"/>
              <a:t>tượng</a:t>
            </a:r>
            <a:r>
              <a:rPr lang="en-US" sz="1300" dirty="0"/>
              <a:t> </a:t>
            </a:r>
            <a:r>
              <a:rPr lang="en-US" sz="1300" dirty="0" err="1"/>
              <a:t>một</a:t>
            </a:r>
            <a:r>
              <a:rPr lang="en-US" sz="1300" dirty="0"/>
              <a:t> </a:t>
            </a:r>
            <a:r>
              <a:rPr lang="en-US" sz="1300" dirty="0" err="1"/>
              <a:t>số</a:t>
            </a:r>
            <a:r>
              <a:rPr lang="en-US" sz="1300" dirty="0"/>
              <a:t> </a:t>
            </a:r>
            <a:r>
              <a:rPr lang="en-US" sz="1300" dirty="0" err="1"/>
              <a:t>gien</a:t>
            </a:r>
            <a:r>
              <a:rPr lang="en-US" sz="1300" dirty="0"/>
              <a:t> </a:t>
            </a:r>
            <a:r>
              <a:rPr lang="en-US" sz="1300" dirty="0" err="1"/>
              <a:t>có</a:t>
            </a:r>
            <a:r>
              <a:rPr lang="en-US" sz="1300" dirty="0"/>
              <a:t> </a:t>
            </a:r>
            <a:r>
              <a:rPr lang="en-US" sz="1300" dirty="0" err="1"/>
              <a:t>cấu</a:t>
            </a:r>
            <a:r>
              <a:rPr lang="en-US" sz="1300" dirty="0"/>
              <a:t> </a:t>
            </a:r>
            <a:r>
              <a:rPr lang="en-US" sz="1300" dirty="0" err="1"/>
              <a:t>trúc</a:t>
            </a:r>
            <a:r>
              <a:rPr lang="en-US" sz="1300" dirty="0"/>
              <a:t> </a:t>
            </a:r>
            <a:r>
              <a:rPr lang="en-US" sz="1300" dirty="0" err="1"/>
              <a:t>chứa</a:t>
            </a:r>
            <a:r>
              <a:rPr lang="en-US" sz="1300" dirty="0"/>
              <a:t> </a:t>
            </a:r>
            <a:r>
              <a:rPr lang="en-US" sz="1300" dirty="0" err="1"/>
              <a:t>một</a:t>
            </a:r>
            <a:r>
              <a:rPr lang="en-US" sz="1300" dirty="0"/>
              <a:t> </a:t>
            </a:r>
            <a:r>
              <a:rPr lang="en-US" sz="1300" dirty="0" err="1"/>
              <a:t>số</a:t>
            </a:r>
            <a:r>
              <a:rPr lang="en-US" sz="1300" dirty="0"/>
              <a:t> nucleotide </a:t>
            </a:r>
            <a:r>
              <a:rPr lang="en-US" sz="1300" dirty="0" err="1"/>
              <a:t>lặp</a:t>
            </a:r>
            <a:r>
              <a:rPr lang="en-US" sz="1300" dirty="0"/>
              <a:t> </a:t>
            </a:r>
            <a:r>
              <a:rPr lang="en-US" sz="1300" dirty="0" err="1"/>
              <a:t>lại</a:t>
            </a:r>
            <a:r>
              <a:rPr lang="en-US" sz="1300" dirty="0"/>
              <a:t> </a:t>
            </a:r>
            <a:r>
              <a:rPr lang="en-US" sz="1300" dirty="0" err="1"/>
              <a:t>theo</a:t>
            </a:r>
            <a:r>
              <a:rPr lang="en-US" sz="1300" dirty="0"/>
              <a:t> </a:t>
            </a:r>
            <a:r>
              <a:rPr lang="en-US" sz="1300" dirty="0" err="1"/>
              <a:t>đơn</a:t>
            </a:r>
            <a:r>
              <a:rPr lang="en-US" sz="1300" dirty="0"/>
              <a:t> </a:t>
            </a:r>
            <a:r>
              <a:rPr lang="en-US" sz="1300" dirty="0" err="1"/>
              <a:t>vị</a:t>
            </a:r>
            <a:r>
              <a:rPr lang="en-US" sz="1300" dirty="0"/>
              <a:t>.</a:t>
            </a:r>
          </a:p>
          <a:p>
            <a:r>
              <a:rPr lang="en-US" sz="1300" dirty="0"/>
              <a:t> </a:t>
            </a:r>
            <a:r>
              <a:rPr lang="en-US" sz="1300" b="1" dirty="0" err="1"/>
              <a:t>Số</a:t>
            </a:r>
            <a:r>
              <a:rPr lang="en-US" sz="1300" b="1" dirty="0"/>
              <a:t> </a:t>
            </a:r>
            <a:r>
              <a:rPr lang="en-US" sz="1300" b="1" dirty="0" err="1"/>
              <a:t>lần</a:t>
            </a:r>
            <a:r>
              <a:rPr lang="en-US" sz="1300" b="1" dirty="0"/>
              <a:t> </a:t>
            </a:r>
            <a:r>
              <a:rPr lang="en-US" sz="1300" b="1" dirty="0" err="1"/>
              <a:t>lặp</a:t>
            </a:r>
            <a:r>
              <a:rPr lang="en-US" sz="1300" b="1" dirty="0"/>
              <a:t> </a:t>
            </a:r>
            <a:r>
              <a:rPr lang="en-US" sz="1300" b="1" dirty="0" err="1"/>
              <a:t>của</a:t>
            </a:r>
            <a:r>
              <a:rPr lang="en-US" sz="1300" b="1" dirty="0"/>
              <a:t> </a:t>
            </a:r>
            <a:r>
              <a:rPr lang="en-US" sz="1300" b="1" dirty="0" err="1"/>
              <a:t>đơn</a:t>
            </a:r>
            <a:r>
              <a:rPr lang="en-US" sz="1300" b="1" dirty="0"/>
              <a:t> </a:t>
            </a:r>
            <a:r>
              <a:rPr lang="en-US" sz="1300" b="1" dirty="0" err="1"/>
              <a:t>vị</a:t>
            </a:r>
            <a:r>
              <a:rPr lang="en-US" sz="1300" b="1" dirty="0"/>
              <a:t> </a:t>
            </a:r>
            <a:r>
              <a:rPr lang="en-US" sz="1300" b="1" dirty="0" err="1"/>
              <a:t>này</a:t>
            </a:r>
            <a:r>
              <a:rPr lang="en-US" sz="1300" b="1" dirty="0"/>
              <a:t> </a:t>
            </a:r>
            <a:r>
              <a:rPr lang="en-US" sz="1300" b="1" dirty="0" err="1"/>
              <a:t>có</a:t>
            </a:r>
            <a:r>
              <a:rPr lang="en-US" sz="1300" b="1" dirty="0"/>
              <a:t> </a:t>
            </a:r>
            <a:r>
              <a:rPr lang="en-US" sz="1300" b="1" dirty="0" err="1"/>
              <a:t>một</a:t>
            </a:r>
            <a:r>
              <a:rPr lang="en-US" sz="1300" b="1" dirty="0"/>
              <a:t> </a:t>
            </a:r>
            <a:r>
              <a:rPr lang="en-US" sz="1300" b="1" dirty="0" err="1"/>
              <a:t>giới</a:t>
            </a:r>
            <a:r>
              <a:rPr lang="en-US" sz="1300" b="1" dirty="0"/>
              <a:t> </a:t>
            </a:r>
            <a:r>
              <a:rPr lang="en-US" sz="1300" b="1" dirty="0" err="1"/>
              <a:t>hạn</a:t>
            </a:r>
            <a:r>
              <a:rPr lang="en-US" sz="1300" b="1" dirty="0"/>
              <a:t> </a:t>
            </a:r>
            <a:r>
              <a:rPr lang="en-US" sz="1300" b="1" dirty="0" err="1"/>
              <a:t>bình</a:t>
            </a:r>
            <a:r>
              <a:rPr lang="en-US" sz="1300" b="1" dirty="0"/>
              <a:t> </a:t>
            </a:r>
            <a:r>
              <a:rPr lang="en-US" sz="1300" b="1" dirty="0" err="1"/>
              <a:t>thường</a:t>
            </a:r>
            <a:r>
              <a:rPr lang="en-US" sz="1300" b="1" dirty="0"/>
              <a:t>. </a:t>
            </a:r>
          </a:p>
          <a:p>
            <a:r>
              <a:rPr lang="en-US" sz="1300" dirty="0" err="1"/>
              <a:t>Nếu</a:t>
            </a:r>
            <a:r>
              <a:rPr lang="en-US" sz="1300" dirty="0"/>
              <a:t> </a:t>
            </a:r>
            <a:r>
              <a:rPr lang="en-US" sz="1300" dirty="0" err="1"/>
              <a:t>đơn</a:t>
            </a:r>
            <a:r>
              <a:rPr lang="en-US" sz="1300" dirty="0"/>
              <a:t> </a:t>
            </a:r>
            <a:r>
              <a:rPr lang="en-US" sz="1300" dirty="0" err="1"/>
              <a:t>vị</a:t>
            </a:r>
            <a:r>
              <a:rPr lang="en-US" sz="1300" dirty="0"/>
              <a:t> </a:t>
            </a:r>
            <a:r>
              <a:rPr lang="en-US" sz="1300" dirty="0" err="1"/>
              <a:t>lặp</a:t>
            </a:r>
            <a:r>
              <a:rPr lang="en-US" sz="1300" dirty="0"/>
              <a:t> </a:t>
            </a:r>
            <a:r>
              <a:rPr lang="en-US" sz="1300" dirty="0" err="1"/>
              <a:t>bị</a:t>
            </a:r>
            <a:r>
              <a:rPr lang="en-US" sz="1300" dirty="0"/>
              <a:t> </a:t>
            </a:r>
            <a:r>
              <a:rPr lang="en-US" sz="1300" dirty="0" err="1"/>
              <a:t>phóng</a:t>
            </a:r>
            <a:r>
              <a:rPr lang="en-US" sz="1300" dirty="0"/>
              <a:t> </a:t>
            </a:r>
            <a:r>
              <a:rPr lang="en-US" sz="1300" dirty="0" err="1"/>
              <a:t>đại</a:t>
            </a:r>
            <a:r>
              <a:rPr lang="en-US" sz="1300" dirty="0"/>
              <a:t> </a:t>
            </a:r>
            <a:r>
              <a:rPr lang="en-US" sz="1300" dirty="0" err="1"/>
              <a:t>thêm</a:t>
            </a:r>
            <a:r>
              <a:rPr lang="en-US" sz="1300" dirty="0"/>
              <a:t> </a:t>
            </a:r>
            <a:r>
              <a:rPr lang="en-US" sz="1300" dirty="0" err="1"/>
              <a:t>vượt</a:t>
            </a:r>
            <a:r>
              <a:rPr lang="en-US" sz="1300" dirty="0"/>
              <a:t> </a:t>
            </a:r>
            <a:r>
              <a:rPr lang="en-US" sz="1300" dirty="0" err="1"/>
              <a:t>quá</a:t>
            </a:r>
            <a:r>
              <a:rPr lang="en-US" sz="1300" dirty="0"/>
              <a:t> </a:t>
            </a:r>
            <a:r>
              <a:rPr lang="en-US" sz="1300" dirty="0" err="1"/>
              <a:t>số</a:t>
            </a:r>
            <a:r>
              <a:rPr lang="en-US" sz="1300" dirty="0"/>
              <a:t> </a:t>
            </a:r>
            <a:r>
              <a:rPr lang="en-US" sz="1300" dirty="0" err="1"/>
              <a:t>lượng</a:t>
            </a:r>
            <a:r>
              <a:rPr lang="en-US" sz="1300" dirty="0"/>
              <a:t> </a:t>
            </a:r>
            <a:r>
              <a:rPr lang="en-US" sz="1300" dirty="0" err="1"/>
              <a:t>này</a:t>
            </a:r>
            <a:r>
              <a:rPr lang="en-US" sz="1300" dirty="0"/>
              <a:t> </a:t>
            </a:r>
            <a:r>
              <a:rPr lang="en-US" sz="1300" b="1" dirty="0"/>
              <a:t>(</a:t>
            </a:r>
            <a:r>
              <a:rPr lang="en-US" sz="1300" b="1" dirty="0" err="1"/>
              <a:t>xảy</a:t>
            </a:r>
            <a:r>
              <a:rPr lang="en-US" sz="1300" b="1" dirty="0"/>
              <a:t> </a:t>
            </a:r>
            <a:r>
              <a:rPr lang="en-US" sz="1300" b="1" dirty="0" err="1"/>
              <a:t>ra</a:t>
            </a:r>
            <a:r>
              <a:rPr lang="en-US" sz="1300" b="1" dirty="0"/>
              <a:t> </a:t>
            </a:r>
            <a:r>
              <a:rPr lang="en-US" sz="1300" b="1" dirty="0" err="1"/>
              <a:t>trong</a:t>
            </a:r>
            <a:r>
              <a:rPr lang="en-US" sz="1300" b="1" dirty="0"/>
              <a:t> </a:t>
            </a:r>
            <a:r>
              <a:rPr lang="en-US" sz="1300" b="1" dirty="0" err="1"/>
              <a:t>quá</a:t>
            </a:r>
            <a:r>
              <a:rPr lang="en-US" sz="1300" b="1" dirty="0"/>
              <a:t> </a:t>
            </a:r>
            <a:r>
              <a:rPr lang="en-US" sz="1300" b="1" dirty="0" err="1"/>
              <a:t>trình</a:t>
            </a:r>
            <a:r>
              <a:rPr lang="en-US" sz="1300" b="1" dirty="0"/>
              <a:t> </a:t>
            </a:r>
            <a:r>
              <a:rPr lang="en-US" sz="1300" b="1" dirty="0" err="1"/>
              <a:t>tạo</a:t>
            </a:r>
            <a:r>
              <a:rPr lang="en-US" sz="1300" b="1" dirty="0"/>
              <a:t> </a:t>
            </a:r>
            <a:r>
              <a:rPr lang="en-US" sz="1300" b="1" dirty="0" err="1"/>
              <a:t>giao</a:t>
            </a:r>
            <a:r>
              <a:rPr lang="en-US" sz="1300" b="1" dirty="0"/>
              <a:t> </a:t>
            </a:r>
            <a:r>
              <a:rPr lang="en-US" sz="1300" b="1" dirty="0" err="1"/>
              <a:t>tử</a:t>
            </a:r>
            <a:r>
              <a:rPr lang="en-US" sz="1300" dirty="0"/>
              <a:t>), </a:t>
            </a:r>
            <a:r>
              <a:rPr lang="en-US" sz="1300" dirty="0" err="1"/>
              <a:t>hợp</a:t>
            </a:r>
            <a:r>
              <a:rPr lang="en-US" sz="1300" dirty="0"/>
              <a:t> </a:t>
            </a:r>
            <a:r>
              <a:rPr lang="en-US" sz="1300" dirty="0" err="1"/>
              <a:t>tử</a:t>
            </a:r>
            <a:r>
              <a:rPr lang="en-US" sz="1300" dirty="0"/>
              <a:t> </a:t>
            </a:r>
            <a:r>
              <a:rPr lang="en-US" sz="1300" dirty="0" err="1"/>
              <a:t>sẽ</a:t>
            </a:r>
            <a:r>
              <a:rPr lang="en-US" sz="1300" dirty="0"/>
              <a:t> </a:t>
            </a:r>
            <a:r>
              <a:rPr lang="en-US" sz="1300" dirty="0" err="1"/>
              <a:t>phát</a:t>
            </a:r>
            <a:r>
              <a:rPr lang="en-US" sz="1300" dirty="0"/>
              <a:t> </a:t>
            </a:r>
            <a:r>
              <a:rPr lang="en-US" sz="1300" dirty="0" err="1"/>
              <a:t>triển</a:t>
            </a:r>
            <a:r>
              <a:rPr lang="en-US" sz="1300" dirty="0"/>
              <a:t> </a:t>
            </a:r>
            <a:r>
              <a:rPr lang="en-US" sz="1300" dirty="0" err="1"/>
              <a:t>thành</a:t>
            </a:r>
            <a:r>
              <a:rPr lang="en-US" sz="1300" dirty="0"/>
              <a:t> </a:t>
            </a:r>
            <a:r>
              <a:rPr lang="en-US" sz="1300" dirty="0" err="1"/>
              <a:t>cá</a:t>
            </a:r>
            <a:r>
              <a:rPr lang="en-US" sz="1300" dirty="0"/>
              <a:t> </a:t>
            </a:r>
            <a:r>
              <a:rPr lang="en-US" sz="1300" dirty="0" err="1"/>
              <a:t>thể</a:t>
            </a:r>
            <a:r>
              <a:rPr lang="en-US" sz="1300" dirty="0"/>
              <a:t> </a:t>
            </a:r>
            <a:r>
              <a:rPr lang="en-US" sz="1300" dirty="0" err="1"/>
              <a:t>biểu</a:t>
            </a:r>
            <a:r>
              <a:rPr lang="en-US" sz="1300" dirty="0"/>
              <a:t> </a:t>
            </a:r>
            <a:r>
              <a:rPr lang="en-US" sz="1300" dirty="0" err="1"/>
              <a:t>hiện</a:t>
            </a:r>
            <a:r>
              <a:rPr lang="en-US" sz="1300" dirty="0"/>
              <a:t> </a:t>
            </a:r>
            <a:r>
              <a:rPr lang="en-US" sz="1300" dirty="0" err="1"/>
              <a:t>bệnh</a:t>
            </a:r>
            <a:r>
              <a:rPr lang="en-US" sz="1300" dirty="0"/>
              <a:t> </a:t>
            </a:r>
            <a:r>
              <a:rPr lang="en-US" sz="1300" dirty="0" err="1"/>
              <a:t>lý</a:t>
            </a:r>
            <a:r>
              <a:rPr lang="en-US" sz="1300" dirty="0"/>
              <a:t>. </a:t>
            </a:r>
          </a:p>
          <a:p>
            <a:r>
              <a:rPr lang="en-US" sz="1300" dirty="0"/>
              <a:t>Do </a:t>
            </a:r>
            <a:r>
              <a:rPr lang="en-US" sz="1300" dirty="0" err="1"/>
              <a:t>đó</a:t>
            </a:r>
            <a:r>
              <a:rPr lang="en-US" sz="1300" dirty="0"/>
              <a:t>, </a:t>
            </a:r>
            <a:r>
              <a:rPr lang="en-US" sz="1300" dirty="0" err="1"/>
              <a:t>allelle</a:t>
            </a:r>
            <a:r>
              <a:rPr lang="en-US" sz="1300" dirty="0"/>
              <a:t> </a:t>
            </a:r>
            <a:r>
              <a:rPr lang="en-US" sz="1300" dirty="0" err="1"/>
              <a:t>của</a:t>
            </a:r>
            <a:r>
              <a:rPr lang="en-US" sz="1300" dirty="0"/>
              <a:t> cha </a:t>
            </a:r>
            <a:r>
              <a:rPr lang="en-US" sz="1300" dirty="0" err="1"/>
              <a:t>mẹ</a:t>
            </a:r>
            <a:r>
              <a:rPr lang="en-US" sz="1300" dirty="0"/>
              <a:t> </a:t>
            </a:r>
            <a:r>
              <a:rPr lang="en-US" sz="1300" dirty="0" err="1"/>
              <a:t>có</a:t>
            </a:r>
            <a:r>
              <a:rPr lang="en-US" sz="1300" dirty="0"/>
              <a:t> </a:t>
            </a:r>
            <a:r>
              <a:rPr lang="en-US" sz="1300" dirty="0" err="1"/>
              <a:t>thể</a:t>
            </a:r>
            <a:r>
              <a:rPr lang="en-US" sz="1300" dirty="0"/>
              <a:t> </a:t>
            </a:r>
            <a:r>
              <a:rPr lang="en-US" sz="1300" dirty="0" err="1"/>
              <a:t>gọi</a:t>
            </a:r>
            <a:r>
              <a:rPr lang="en-US" sz="1300" dirty="0"/>
              <a:t> </a:t>
            </a:r>
            <a:r>
              <a:rPr lang="en-US" sz="1300" dirty="0" err="1"/>
              <a:t>là</a:t>
            </a:r>
            <a:r>
              <a:rPr lang="en-US" sz="1300" dirty="0"/>
              <a:t> </a:t>
            </a:r>
            <a:r>
              <a:rPr lang="en-US" sz="1300" i="1" dirty="0" err="1"/>
              <a:t>allelle</a:t>
            </a:r>
            <a:r>
              <a:rPr lang="en-US" sz="1300" i="1" dirty="0"/>
              <a:t> </a:t>
            </a:r>
            <a:r>
              <a:rPr lang="en-US" sz="1300" i="1" dirty="0" err="1"/>
              <a:t>tiền</a:t>
            </a:r>
            <a:r>
              <a:rPr lang="en-US" sz="1300" i="1" dirty="0"/>
              <a:t> </a:t>
            </a:r>
            <a:r>
              <a:rPr lang="en-US" sz="1300" i="1" dirty="0" err="1"/>
              <a:t>đột</a:t>
            </a:r>
            <a:r>
              <a:rPr lang="en-US" sz="1300" i="1" dirty="0"/>
              <a:t> </a:t>
            </a:r>
            <a:r>
              <a:rPr lang="en-US" sz="1300" i="1" dirty="0" err="1"/>
              <a:t>biến</a:t>
            </a:r>
            <a:r>
              <a:rPr lang="en-US" sz="1300" dirty="0"/>
              <a:t> hay</a:t>
            </a:r>
            <a:r>
              <a:rPr lang="en-US" sz="1300" i="1" dirty="0"/>
              <a:t> </a:t>
            </a:r>
            <a:r>
              <a:rPr lang="en-US" sz="1300" i="1" dirty="0" err="1"/>
              <a:t>allelle</a:t>
            </a:r>
            <a:r>
              <a:rPr lang="en-US" sz="1300" i="1" dirty="0"/>
              <a:t> </a:t>
            </a:r>
            <a:r>
              <a:rPr lang="en-US" sz="1300" i="1" dirty="0" err="1"/>
              <a:t>trung</a:t>
            </a:r>
            <a:r>
              <a:rPr lang="en-US" sz="1300" i="1" dirty="0"/>
              <a:t> </a:t>
            </a:r>
            <a:r>
              <a:rPr lang="en-US" sz="1300" i="1" dirty="0" err="1"/>
              <a:t>gian</a:t>
            </a:r>
            <a:r>
              <a:rPr lang="en-US" sz="1300" dirty="0"/>
              <a:t>, và </a:t>
            </a:r>
            <a:r>
              <a:rPr lang="en-US" sz="1300" dirty="0" err="1"/>
              <a:t>khi</a:t>
            </a:r>
            <a:r>
              <a:rPr lang="en-US" sz="1300" dirty="0"/>
              <a:t> di </a:t>
            </a:r>
            <a:r>
              <a:rPr lang="en-US" sz="1300" dirty="0" err="1"/>
              <a:t>truyền</a:t>
            </a:r>
            <a:r>
              <a:rPr lang="en-US" sz="1300" dirty="0"/>
              <a:t> sang con </a:t>
            </a:r>
            <a:r>
              <a:rPr lang="en-US" sz="1300" dirty="0" err="1"/>
              <a:t>mới</a:t>
            </a:r>
            <a:r>
              <a:rPr lang="en-US" sz="1300" dirty="0"/>
              <a:t> </a:t>
            </a:r>
            <a:r>
              <a:rPr lang="en-US" sz="1300" dirty="0" err="1"/>
              <a:t>thực</a:t>
            </a:r>
            <a:r>
              <a:rPr lang="en-US" sz="1300" dirty="0"/>
              <a:t> </a:t>
            </a:r>
            <a:r>
              <a:rPr lang="en-US" sz="1300" dirty="0" err="1"/>
              <a:t>sự</a:t>
            </a:r>
            <a:r>
              <a:rPr lang="en-US" sz="1300" dirty="0"/>
              <a:t> </a:t>
            </a:r>
            <a:r>
              <a:rPr lang="en-US" sz="1300" dirty="0" err="1"/>
              <a:t>trở</a:t>
            </a:r>
            <a:r>
              <a:rPr lang="en-US" sz="1300" dirty="0"/>
              <a:t> </a:t>
            </a:r>
            <a:r>
              <a:rPr lang="en-US" sz="1300" dirty="0" err="1"/>
              <a:t>thành</a:t>
            </a:r>
            <a:r>
              <a:rPr lang="en-US" sz="1300" dirty="0"/>
              <a:t> </a:t>
            </a:r>
            <a:r>
              <a:rPr lang="en-US" sz="1300" dirty="0" err="1"/>
              <a:t>allelle</a:t>
            </a:r>
            <a:r>
              <a:rPr lang="en-US" sz="1300" dirty="0"/>
              <a:t> </a:t>
            </a:r>
            <a:r>
              <a:rPr lang="en-US" sz="1300" dirty="0" err="1"/>
              <a:t>bệnh</a:t>
            </a:r>
            <a:r>
              <a:rPr lang="en-US" sz="1300" dirty="0"/>
              <a:t>. </a:t>
            </a:r>
          </a:p>
          <a:p>
            <a:r>
              <a:rPr lang="en-US" sz="1300" dirty="0" err="1"/>
              <a:t>Ví</a:t>
            </a:r>
            <a:r>
              <a:rPr lang="en-US" sz="1300" dirty="0"/>
              <a:t> </a:t>
            </a:r>
            <a:r>
              <a:rPr lang="en-US" sz="1300" dirty="0" err="1"/>
              <a:t>dụ</a:t>
            </a:r>
            <a:r>
              <a:rPr lang="en-US" sz="1300" dirty="0"/>
              <a:t>: </a:t>
            </a:r>
            <a:r>
              <a:rPr lang="en-US" sz="1300" dirty="0" err="1"/>
              <a:t>hội</a:t>
            </a:r>
            <a:r>
              <a:rPr lang="en-US" sz="1300" dirty="0"/>
              <a:t> </a:t>
            </a:r>
            <a:r>
              <a:rPr lang="en-US" sz="1300" dirty="0" err="1"/>
              <a:t>chứng</a:t>
            </a:r>
            <a:r>
              <a:rPr lang="en-US" sz="1300" dirty="0"/>
              <a:t> NST X </a:t>
            </a:r>
            <a:r>
              <a:rPr lang="en-US" sz="1300" dirty="0" err="1"/>
              <a:t>dễ</a:t>
            </a:r>
            <a:r>
              <a:rPr lang="en-US" sz="1300" dirty="0"/>
              <a:t> </a:t>
            </a:r>
            <a:r>
              <a:rPr lang="en-US" sz="1300" dirty="0" err="1"/>
              <a:t>gãy</a:t>
            </a:r>
            <a:r>
              <a:rPr lang="en-US" sz="1300" dirty="0"/>
              <a:t>, </a:t>
            </a:r>
            <a:r>
              <a:rPr lang="en-US" sz="1300" dirty="0" err="1"/>
              <a:t>bệnh</a:t>
            </a:r>
            <a:r>
              <a:rPr lang="en-US" sz="1300" dirty="0"/>
              <a:t> Huntington. </a:t>
            </a:r>
          </a:p>
          <a:p>
            <a:endParaRPr lang="en-US" dirty="0"/>
          </a:p>
        </p:txBody>
      </p:sp>
      <p:sp>
        <p:nvSpPr>
          <p:cNvPr id="4" name="Slide Number Placeholder 3"/>
          <p:cNvSpPr>
            <a:spLocks noGrp="1"/>
          </p:cNvSpPr>
          <p:nvPr>
            <p:ph type="sldNum" sz="quarter" idx="10"/>
          </p:nvPr>
        </p:nvSpPr>
        <p:spPr/>
        <p:txBody>
          <a:bodyPr/>
          <a:lstStyle/>
          <a:p>
            <a:fld id="{A086A00B-3905-4961-B116-93B66E6E521F}" type="slidenum">
              <a:rPr lang="en-US" smtClean="0"/>
              <a:pPr/>
              <a:t>42</a:t>
            </a:fld>
            <a:endParaRPr lang="en-US"/>
          </a:p>
        </p:txBody>
      </p:sp>
    </p:spTree>
    <p:extLst>
      <p:ext uri="{BB962C8B-B14F-4D97-AF65-F5344CB8AC3E}">
        <p14:creationId xmlns:p14="http://schemas.microsoft.com/office/powerpoint/2010/main" val="9777684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b="1" dirty="0"/>
              <a:t>HỘI CHỨNG NST X DỄ GÃY (OMIM #300624) CCG </a:t>
            </a:r>
            <a:r>
              <a:rPr lang="en-US" sz="1300" b="1" dirty="0" err="1"/>
              <a:t>lập</a:t>
            </a:r>
            <a:r>
              <a:rPr lang="en-US" sz="1300" b="1" dirty="0"/>
              <a:t> </a:t>
            </a:r>
            <a:r>
              <a:rPr lang="en-US" sz="1300" b="1" dirty="0" err="1"/>
              <a:t>lại</a:t>
            </a:r>
            <a:r>
              <a:rPr lang="en-US" sz="1300" b="1" dirty="0"/>
              <a:t> </a:t>
            </a:r>
            <a:r>
              <a:rPr lang="en-US" sz="1300" b="1" dirty="0" err="1"/>
              <a:t>từ</a:t>
            </a:r>
            <a:r>
              <a:rPr lang="en-US" sz="1300" b="1" dirty="0"/>
              <a:t> 60-100 </a:t>
            </a:r>
            <a:r>
              <a:rPr lang="en-US" sz="1300" b="1" dirty="0" err="1"/>
              <a:t>lần</a:t>
            </a:r>
            <a:endParaRPr lang="en-US" sz="1300" dirty="0"/>
          </a:p>
          <a:p>
            <a:r>
              <a:rPr lang="en-US" sz="1300" dirty="0" err="1"/>
              <a:t>Tần</a:t>
            </a:r>
            <a:r>
              <a:rPr lang="en-US" sz="1300" dirty="0"/>
              <a:t> </a:t>
            </a:r>
            <a:r>
              <a:rPr lang="en-US" sz="1300" dirty="0" err="1"/>
              <a:t>suất</a:t>
            </a:r>
            <a:r>
              <a:rPr lang="en-US" sz="1300" dirty="0"/>
              <a:t>: 1/4000 – 1/3600 </a:t>
            </a:r>
            <a:r>
              <a:rPr lang="en-US" sz="1300" dirty="0" err="1"/>
              <a:t>nam</a:t>
            </a:r>
            <a:r>
              <a:rPr lang="en-US" sz="1300" dirty="0"/>
              <a:t>. </a:t>
            </a:r>
            <a:r>
              <a:rPr lang="en-US" sz="1300" dirty="0" err="1"/>
              <a:t>Bệnh</a:t>
            </a:r>
            <a:r>
              <a:rPr lang="en-US" sz="1300" dirty="0"/>
              <a:t> </a:t>
            </a:r>
            <a:r>
              <a:rPr lang="en-US" sz="1300" dirty="0" err="1"/>
              <a:t>lý</a:t>
            </a:r>
            <a:r>
              <a:rPr lang="en-US" sz="1300" dirty="0"/>
              <a:t> do </a:t>
            </a:r>
            <a:r>
              <a:rPr lang="en-US" sz="1300" dirty="0" err="1"/>
              <a:t>đột</a:t>
            </a:r>
            <a:r>
              <a:rPr lang="en-US" sz="1300" dirty="0"/>
              <a:t> </a:t>
            </a:r>
            <a:r>
              <a:rPr lang="en-US" sz="1300" dirty="0" err="1"/>
              <a:t>biến</a:t>
            </a:r>
            <a:r>
              <a:rPr lang="en-US" sz="1300" dirty="0"/>
              <a:t> </a:t>
            </a:r>
            <a:r>
              <a:rPr lang="en-US" sz="1300" dirty="0" err="1"/>
              <a:t>gien</a:t>
            </a:r>
            <a:r>
              <a:rPr lang="en-US" sz="1300" dirty="0"/>
              <a:t> FMR1. </a:t>
            </a:r>
          </a:p>
          <a:p>
            <a:r>
              <a:rPr lang="en-US" sz="1300" dirty="0" err="1"/>
              <a:t>Gien</a:t>
            </a:r>
            <a:r>
              <a:rPr lang="en-US" sz="1300" dirty="0"/>
              <a:t> FMR1, </a:t>
            </a:r>
            <a:r>
              <a:rPr lang="en-US" sz="1300" dirty="0" err="1"/>
              <a:t>trên</a:t>
            </a:r>
            <a:r>
              <a:rPr lang="en-US" sz="1300" dirty="0"/>
              <a:t> Xq27, </a:t>
            </a:r>
            <a:r>
              <a:rPr lang="en-US" sz="1300" dirty="0" err="1"/>
              <a:t>mang</a:t>
            </a:r>
            <a:r>
              <a:rPr lang="en-US" sz="1300" dirty="0"/>
              <a:t> </a:t>
            </a:r>
            <a:r>
              <a:rPr lang="en-US" sz="1300" dirty="0" err="1"/>
              <a:t>trong</a:t>
            </a:r>
            <a:r>
              <a:rPr lang="en-US" sz="1300" dirty="0"/>
              <a:t> </a:t>
            </a:r>
            <a:r>
              <a:rPr lang="en-US" sz="1300" dirty="0" err="1"/>
              <a:t>vùng</a:t>
            </a:r>
            <a:r>
              <a:rPr lang="en-US" sz="1300" dirty="0"/>
              <a:t> 5’ </a:t>
            </a:r>
            <a:r>
              <a:rPr lang="en-US" sz="1300" dirty="0" err="1"/>
              <a:t>không</a:t>
            </a:r>
            <a:r>
              <a:rPr lang="en-US" sz="1300" dirty="0"/>
              <a:t> </a:t>
            </a:r>
            <a:r>
              <a:rPr lang="en-US" sz="1300" dirty="0" err="1"/>
              <a:t>mã</a:t>
            </a:r>
            <a:r>
              <a:rPr lang="en-US" sz="1300" dirty="0"/>
              <a:t> </a:t>
            </a:r>
            <a:r>
              <a:rPr lang="en-US" sz="1300" dirty="0" err="1"/>
              <a:t>hóa</a:t>
            </a:r>
            <a:r>
              <a:rPr lang="en-US" sz="1300" dirty="0"/>
              <a:t> </a:t>
            </a:r>
            <a:r>
              <a:rPr lang="en-US" sz="1300" dirty="0" err="1"/>
              <a:t>các</a:t>
            </a:r>
            <a:r>
              <a:rPr lang="en-US" sz="1300" dirty="0"/>
              <a:t> </a:t>
            </a:r>
            <a:r>
              <a:rPr lang="en-US" sz="1300" dirty="0" err="1"/>
              <a:t>đơn</a:t>
            </a:r>
            <a:r>
              <a:rPr lang="en-US" sz="1300" dirty="0"/>
              <a:t> </a:t>
            </a:r>
            <a:r>
              <a:rPr lang="en-US" sz="1300" dirty="0" err="1"/>
              <a:t>vị</a:t>
            </a:r>
            <a:r>
              <a:rPr lang="en-US" sz="1300" dirty="0"/>
              <a:t> </a:t>
            </a:r>
            <a:r>
              <a:rPr lang="en-US" sz="1300" dirty="0" err="1"/>
              <a:t>lặp</a:t>
            </a:r>
            <a:r>
              <a:rPr lang="en-US" sz="1300" dirty="0"/>
              <a:t> CCG. </a:t>
            </a:r>
            <a:r>
              <a:rPr lang="en-US" sz="1300" dirty="0" err="1"/>
              <a:t>Thông</a:t>
            </a:r>
            <a:r>
              <a:rPr lang="en-US" sz="1300" dirty="0"/>
              <a:t> </a:t>
            </a:r>
            <a:r>
              <a:rPr lang="en-US" sz="1300" dirty="0" err="1"/>
              <a:t>thường</a:t>
            </a:r>
            <a:r>
              <a:rPr lang="en-US" sz="1300" dirty="0"/>
              <a:t>, </a:t>
            </a:r>
            <a:r>
              <a:rPr lang="en-US" sz="1300" dirty="0" err="1"/>
              <a:t>bộ</a:t>
            </a:r>
            <a:r>
              <a:rPr lang="en-US" sz="1300" dirty="0"/>
              <a:t> </a:t>
            </a:r>
            <a:r>
              <a:rPr lang="en-US" sz="1300" dirty="0" err="1"/>
              <a:t>ba</a:t>
            </a:r>
            <a:r>
              <a:rPr lang="en-US" sz="1300" dirty="0"/>
              <a:t> </a:t>
            </a:r>
            <a:r>
              <a:rPr lang="en-US" sz="1300" dirty="0" err="1"/>
              <a:t>này</a:t>
            </a:r>
            <a:r>
              <a:rPr lang="en-US" sz="1300" dirty="0"/>
              <a:t> </a:t>
            </a:r>
            <a:r>
              <a:rPr lang="en-US" sz="1300" dirty="0" err="1"/>
              <a:t>có</a:t>
            </a:r>
            <a:r>
              <a:rPr lang="en-US" sz="1300" dirty="0"/>
              <a:t> </a:t>
            </a:r>
            <a:r>
              <a:rPr lang="en-US" sz="1300" dirty="0" err="1"/>
              <a:t>số</a:t>
            </a:r>
            <a:r>
              <a:rPr lang="en-US" sz="1300" dirty="0"/>
              <a:t> </a:t>
            </a:r>
            <a:r>
              <a:rPr lang="en-US" sz="1300" dirty="0" err="1"/>
              <a:t>lần</a:t>
            </a:r>
            <a:r>
              <a:rPr lang="en-US" sz="1300" dirty="0"/>
              <a:t> </a:t>
            </a:r>
            <a:r>
              <a:rPr lang="en-US" sz="1300" dirty="0" err="1"/>
              <a:t>lặp</a:t>
            </a:r>
            <a:r>
              <a:rPr lang="en-US" sz="1300" dirty="0"/>
              <a:t> </a:t>
            </a:r>
            <a:r>
              <a:rPr lang="en-US" sz="1300" dirty="0" err="1"/>
              <a:t>nhỏ</a:t>
            </a:r>
            <a:r>
              <a:rPr lang="en-US" sz="1300" dirty="0"/>
              <a:t> </a:t>
            </a:r>
            <a:r>
              <a:rPr lang="en-US" sz="1300" dirty="0" err="1"/>
              <a:t>hơn</a:t>
            </a:r>
            <a:r>
              <a:rPr lang="en-US" sz="1300" dirty="0"/>
              <a:t> 29 – 31. </a:t>
            </a:r>
            <a:r>
              <a:rPr lang="en-US" sz="1300" dirty="0" err="1"/>
              <a:t>Trong</a:t>
            </a:r>
            <a:r>
              <a:rPr lang="en-US" sz="1300" dirty="0"/>
              <a:t> </a:t>
            </a:r>
            <a:r>
              <a:rPr lang="en-US" sz="1300" dirty="0" err="1"/>
              <a:t>quá</a:t>
            </a:r>
            <a:r>
              <a:rPr lang="en-US" sz="1300" dirty="0"/>
              <a:t> </a:t>
            </a:r>
            <a:r>
              <a:rPr lang="en-US" sz="1300" dirty="0" err="1"/>
              <a:t>trình</a:t>
            </a:r>
            <a:r>
              <a:rPr lang="en-US" sz="1300" dirty="0"/>
              <a:t> </a:t>
            </a:r>
            <a:r>
              <a:rPr lang="en-US" sz="1300" dirty="0" err="1"/>
              <a:t>tạo</a:t>
            </a:r>
            <a:r>
              <a:rPr lang="en-US" sz="1300" dirty="0"/>
              <a:t> </a:t>
            </a:r>
            <a:r>
              <a:rPr lang="en-US" sz="1300" dirty="0" err="1"/>
              <a:t>giao</a:t>
            </a:r>
            <a:r>
              <a:rPr lang="en-US" sz="1300" dirty="0"/>
              <a:t> </a:t>
            </a:r>
            <a:r>
              <a:rPr lang="en-US" sz="1300" dirty="0" err="1"/>
              <a:t>tử</a:t>
            </a:r>
            <a:r>
              <a:rPr lang="en-US" sz="1300" dirty="0"/>
              <a:t>, </a:t>
            </a:r>
            <a:r>
              <a:rPr lang="en-US" sz="1300" dirty="0" err="1"/>
              <a:t>bộ</a:t>
            </a:r>
            <a:r>
              <a:rPr lang="en-US" sz="1300" dirty="0"/>
              <a:t> </a:t>
            </a:r>
            <a:r>
              <a:rPr lang="en-US" sz="1300" dirty="0" err="1"/>
              <a:t>ba</a:t>
            </a:r>
            <a:r>
              <a:rPr lang="en-US" sz="1300" dirty="0"/>
              <a:t> </a:t>
            </a:r>
            <a:r>
              <a:rPr lang="en-US" sz="1300" dirty="0" err="1"/>
              <a:t>này</a:t>
            </a:r>
            <a:r>
              <a:rPr lang="en-US" sz="1300" dirty="0"/>
              <a:t> </a:t>
            </a:r>
            <a:r>
              <a:rPr lang="en-US" sz="1300" dirty="0" err="1"/>
              <a:t>có</a:t>
            </a:r>
            <a:r>
              <a:rPr lang="en-US" sz="1300" dirty="0"/>
              <a:t> </a:t>
            </a:r>
            <a:r>
              <a:rPr lang="en-US" sz="1300" dirty="0" err="1"/>
              <a:t>thể</a:t>
            </a:r>
            <a:r>
              <a:rPr lang="en-US" sz="1300" dirty="0"/>
              <a:t> </a:t>
            </a:r>
            <a:r>
              <a:rPr lang="en-US" sz="1300" dirty="0" err="1"/>
              <a:t>bị</a:t>
            </a:r>
            <a:r>
              <a:rPr lang="en-US" sz="1300" dirty="0"/>
              <a:t> </a:t>
            </a:r>
            <a:r>
              <a:rPr lang="en-US" sz="1300" dirty="0" err="1"/>
              <a:t>lặp</a:t>
            </a:r>
            <a:r>
              <a:rPr lang="en-US" sz="1300" dirty="0"/>
              <a:t> </a:t>
            </a:r>
            <a:r>
              <a:rPr lang="en-US" sz="1300" dirty="0" err="1"/>
              <a:t>thêm</a:t>
            </a:r>
            <a:r>
              <a:rPr lang="en-US" sz="1300" dirty="0"/>
              <a:t> </a:t>
            </a:r>
            <a:r>
              <a:rPr lang="en-US" sz="1300" dirty="0" err="1"/>
              <a:t>nữa</a:t>
            </a:r>
            <a:r>
              <a:rPr lang="en-US" sz="1300" dirty="0"/>
              <a:t> (</a:t>
            </a:r>
            <a:r>
              <a:rPr lang="en-US" sz="1300" dirty="0" err="1"/>
              <a:t>hiện</a:t>
            </a:r>
            <a:r>
              <a:rPr lang="en-US" sz="1300" dirty="0"/>
              <a:t> </a:t>
            </a:r>
            <a:r>
              <a:rPr lang="en-US" sz="1300" dirty="0" err="1"/>
              <a:t>tượng</a:t>
            </a:r>
            <a:r>
              <a:rPr lang="en-US" sz="1300" dirty="0"/>
              <a:t> </a:t>
            </a:r>
            <a:r>
              <a:rPr lang="en-US" sz="1300" dirty="0" err="1"/>
              <a:t>mở</a:t>
            </a:r>
            <a:r>
              <a:rPr lang="en-US" sz="1300" dirty="0"/>
              <a:t> </a:t>
            </a:r>
            <a:r>
              <a:rPr lang="en-US" sz="1300" dirty="0" err="1"/>
              <a:t>rộng</a:t>
            </a:r>
            <a:r>
              <a:rPr lang="en-US" sz="1300" dirty="0"/>
              <a:t>, expansion). Ở </a:t>
            </a:r>
            <a:r>
              <a:rPr lang="en-US" sz="1300" dirty="0" err="1"/>
              <a:t>các</a:t>
            </a:r>
            <a:r>
              <a:rPr lang="en-US" sz="1300" dirty="0"/>
              <a:t> </a:t>
            </a:r>
            <a:r>
              <a:rPr lang="en-US" sz="1300" dirty="0" err="1"/>
              <a:t>thể</a:t>
            </a:r>
            <a:r>
              <a:rPr lang="en-US" sz="1300" dirty="0"/>
              <a:t> </a:t>
            </a:r>
            <a:r>
              <a:rPr lang="en-US" sz="1300" dirty="0" err="1"/>
              <a:t>trung</a:t>
            </a:r>
            <a:r>
              <a:rPr lang="en-US" sz="1300" dirty="0"/>
              <a:t> </a:t>
            </a:r>
            <a:r>
              <a:rPr lang="en-US" sz="1300" dirty="0" err="1"/>
              <a:t>gian</a:t>
            </a:r>
            <a:r>
              <a:rPr lang="en-US" sz="1300" dirty="0"/>
              <a:t> (</a:t>
            </a:r>
            <a:r>
              <a:rPr lang="en-US" sz="1300" dirty="0" err="1"/>
              <a:t>số</a:t>
            </a:r>
            <a:r>
              <a:rPr lang="en-US" sz="1300" dirty="0"/>
              <a:t> </a:t>
            </a:r>
            <a:r>
              <a:rPr lang="en-US" sz="1300" dirty="0" err="1"/>
              <a:t>lần</a:t>
            </a:r>
            <a:r>
              <a:rPr lang="en-US" sz="1300" dirty="0"/>
              <a:t> </a:t>
            </a:r>
            <a:r>
              <a:rPr lang="en-US" sz="1300" dirty="0" err="1"/>
              <a:t>lặp</a:t>
            </a:r>
            <a:r>
              <a:rPr lang="en-US" sz="1300" dirty="0"/>
              <a:t> </a:t>
            </a:r>
            <a:r>
              <a:rPr lang="en-US" sz="1300" dirty="0" err="1"/>
              <a:t>còn</a:t>
            </a:r>
            <a:r>
              <a:rPr lang="en-US" sz="1300" dirty="0"/>
              <a:t> </a:t>
            </a:r>
            <a:r>
              <a:rPr lang="en-US" sz="1300" dirty="0" err="1"/>
              <a:t>nhỏ</a:t>
            </a:r>
            <a:r>
              <a:rPr lang="en-US" sz="1300" dirty="0"/>
              <a:t> </a:t>
            </a:r>
            <a:r>
              <a:rPr lang="en-US" sz="1300" dirty="0" err="1"/>
              <a:t>hơn</a:t>
            </a:r>
            <a:r>
              <a:rPr lang="en-US" sz="1300" dirty="0"/>
              <a:t> 200), </a:t>
            </a:r>
            <a:r>
              <a:rPr lang="en-US" sz="1300" dirty="0" err="1"/>
              <a:t>cá</a:t>
            </a:r>
            <a:r>
              <a:rPr lang="en-US" sz="1300" dirty="0"/>
              <a:t> </a:t>
            </a:r>
            <a:r>
              <a:rPr lang="en-US" sz="1300" dirty="0" err="1"/>
              <a:t>thể</a:t>
            </a:r>
            <a:r>
              <a:rPr lang="en-US" sz="1300" dirty="0"/>
              <a:t> </a:t>
            </a:r>
            <a:r>
              <a:rPr lang="en-US" sz="1300" dirty="0" err="1"/>
              <a:t>được</a:t>
            </a:r>
            <a:r>
              <a:rPr lang="en-US" sz="1300" dirty="0"/>
              <a:t> </a:t>
            </a:r>
            <a:r>
              <a:rPr lang="en-US" sz="1300" dirty="0" err="1"/>
              <a:t>gọi</a:t>
            </a:r>
            <a:r>
              <a:rPr lang="en-US" sz="1300" dirty="0"/>
              <a:t> </a:t>
            </a:r>
            <a:r>
              <a:rPr lang="en-US" sz="1300" dirty="0" err="1"/>
              <a:t>là</a:t>
            </a:r>
            <a:r>
              <a:rPr lang="en-US" sz="1300" dirty="0"/>
              <a:t> </a:t>
            </a:r>
            <a:r>
              <a:rPr lang="en-US" sz="1300" dirty="0" err="1"/>
              <a:t>mang</a:t>
            </a:r>
            <a:r>
              <a:rPr lang="en-US" sz="1300" dirty="0"/>
              <a:t> </a:t>
            </a:r>
            <a:r>
              <a:rPr lang="en-US" sz="1300" dirty="0" err="1"/>
              <a:t>allelle</a:t>
            </a:r>
            <a:r>
              <a:rPr lang="en-US" sz="1300" dirty="0"/>
              <a:t> </a:t>
            </a:r>
            <a:r>
              <a:rPr lang="en-US" sz="1300" dirty="0" err="1"/>
              <a:t>tiền</a:t>
            </a:r>
            <a:r>
              <a:rPr lang="en-US" sz="1300" dirty="0"/>
              <a:t> </a:t>
            </a:r>
            <a:r>
              <a:rPr lang="en-US" sz="1300" dirty="0" err="1"/>
              <a:t>đột</a:t>
            </a:r>
            <a:r>
              <a:rPr lang="en-US" sz="1300" dirty="0"/>
              <a:t> </a:t>
            </a:r>
            <a:r>
              <a:rPr lang="en-US" sz="1300" dirty="0" err="1"/>
              <a:t>biến</a:t>
            </a:r>
            <a:r>
              <a:rPr lang="en-US" sz="1300" dirty="0"/>
              <a:t>. </a:t>
            </a:r>
            <a:r>
              <a:rPr lang="en-US" sz="1300" dirty="0" err="1"/>
              <a:t>Khi</a:t>
            </a:r>
            <a:r>
              <a:rPr lang="en-US" sz="1300" dirty="0"/>
              <a:t> </a:t>
            </a:r>
            <a:r>
              <a:rPr lang="en-US" sz="1300" dirty="0" err="1"/>
              <a:t>số</a:t>
            </a:r>
            <a:r>
              <a:rPr lang="en-US" sz="1300" dirty="0"/>
              <a:t> </a:t>
            </a:r>
            <a:r>
              <a:rPr lang="en-US" sz="1300" dirty="0" err="1"/>
              <a:t>lần</a:t>
            </a:r>
            <a:r>
              <a:rPr lang="en-US" sz="1300" dirty="0"/>
              <a:t> </a:t>
            </a:r>
            <a:r>
              <a:rPr lang="en-US" sz="1300" dirty="0" err="1"/>
              <a:t>lặp</a:t>
            </a:r>
            <a:r>
              <a:rPr lang="en-US" sz="1300" dirty="0"/>
              <a:t> </a:t>
            </a:r>
            <a:r>
              <a:rPr lang="en-US" sz="1300" dirty="0" err="1"/>
              <a:t>vượt</a:t>
            </a:r>
            <a:r>
              <a:rPr lang="en-US" sz="1300" dirty="0"/>
              <a:t> </a:t>
            </a:r>
            <a:r>
              <a:rPr lang="en-US" sz="1300" dirty="0" err="1"/>
              <a:t>quá</a:t>
            </a:r>
            <a:r>
              <a:rPr lang="en-US" sz="1300" dirty="0"/>
              <a:t> 200, </a:t>
            </a:r>
            <a:r>
              <a:rPr lang="en-US" sz="1300" dirty="0" err="1"/>
              <a:t>gien</a:t>
            </a:r>
            <a:r>
              <a:rPr lang="en-US" sz="1300" dirty="0"/>
              <a:t> FMR1 </a:t>
            </a:r>
            <a:r>
              <a:rPr lang="en-US" sz="1300" dirty="0" err="1"/>
              <a:t>không</a:t>
            </a:r>
            <a:r>
              <a:rPr lang="en-US" sz="1300" dirty="0"/>
              <a:t> </a:t>
            </a:r>
            <a:r>
              <a:rPr lang="en-US" sz="1300" dirty="0" err="1"/>
              <a:t>sản</a:t>
            </a:r>
            <a:r>
              <a:rPr lang="en-US" sz="1300" dirty="0"/>
              <a:t> </a:t>
            </a:r>
            <a:r>
              <a:rPr lang="en-US" sz="1300" dirty="0" err="1"/>
              <a:t>xuất</a:t>
            </a:r>
            <a:r>
              <a:rPr lang="en-US" sz="1300" dirty="0"/>
              <a:t> protein </a:t>
            </a:r>
            <a:r>
              <a:rPr lang="en-US" sz="1300" dirty="0" err="1"/>
              <a:t>nữa</a:t>
            </a:r>
            <a:r>
              <a:rPr lang="en-US" sz="1300" dirty="0"/>
              <a:t>, </a:t>
            </a:r>
            <a:r>
              <a:rPr lang="en-US" sz="1300" dirty="0" err="1"/>
              <a:t>biểu</a:t>
            </a:r>
            <a:r>
              <a:rPr lang="en-US" sz="1300" dirty="0"/>
              <a:t> </a:t>
            </a:r>
            <a:r>
              <a:rPr lang="en-US" sz="1300" dirty="0" err="1"/>
              <a:t>hiện</a:t>
            </a:r>
            <a:r>
              <a:rPr lang="en-US" sz="1300" dirty="0"/>
              <a:t> </a:t>
            </a:r>
            <a:r>
              <a:rPr lang="en-US" sz="1300" dirty="0" err="1"/>
              <a:t>thành</a:t>
            </a:r>
            <a:r>
              <a:rPr lang="en-US" sz="1300" dirty="0"/>
              <a:t> </a:t>
            </a:r>
            <a:r>
              <a:rPr lang="en-US" sz="1300" dirty="0" err="1"/>
              <a:t>bệnh</a:t>
            </a:r>
            <a:r>
              <a:rPr lang="en-US" sz="1300" dirty="0"/>
              <a:t> </a:t>
            </a:r>
            <a:r>
              <a:rPr lang="en-US" sz="1300" dirty="0" err="1"/>
              <a:t>lý</a:t>
            </a:r>
            <a:r>
              <a:rPr lang="en-US" sz="1300" dirty="0"/>
              <a:t>. </a:t>
            </a:r>
            <a:r>
              <a:rPr lang="en-US" sz="1300" dirty="0" err="1"/>
              <a:t>Trên</a:t>
            </a:r>
            <a:r>
              <a:rPr lang="en-US" sz="1300" dirty="0"/>
              <a:t> NST </a:t>
            </a:r>
            <a:r>
              <a:rPr lang="en-US" sz="1300" dirty="0" err="1"/>
              <a:t>đồ</a:t>
            </a:r>
            <a:r>
              <a:rPr lang="en-US" sz="1300" dirty="0"/>
              <a:t>, </a:t>
            </a:r>
            <a:r>
              <a:rPr lang="en-US" sz="1300" dirty="0" err="1"/>
              <a:t>vùng</a:t>
            </a:r>
            <a:r>
              <a:rPr lang="en-US" sz="1300" dirty="0"/>
              <a:t> Xq27 </a:t>
            </a:r>
            <a:r>
              <a:rPr lang="en-US" sz="1300" dirty="0" err="1"/>
              <a:t>trên</a:t>
            </a:r>
            <a:r>
              <a:rPr lang="en-US" sz="1300" dirty="0"/>
              <a:t> </a:t>
            </a:r>
            <a:r>
              <a:rPr lang="en-US" sz="1300" dirty="0" err="1"/>
              <a:t>bệnh</a:t>
            </a:r>
            <a:r>
              <a:rPr lang="en-US" sz="1300" dirty="0"/>
              <a:t> </a:t>
            </a:r>
            <a:r>
              <a:rPr lang="en-US" sz="1300" dirty="0" err="1"/>
              <a:t>nhân</a:t>
            </a:r>
            <a:r>
              <a:rPr lang="en-US" sz="1300" dirty="0"/>
              <a:t> </a:t>
            </a:r>
            <a:r>
              <a:rPr lang="en-US" sz="1300" dirty="0" err="1"/>
              <a:t>bắt</a:t>
            </a:r>
            <a:r>
              <a:rPr lang="en-US" sz="1300" dirty="0"/>
              <a:t> </a:t>
            </a:r>
            <a:r>
              <a:rPr lang="en-US" sz="1300" dirty="0" err="1"/>
              <a:t>màu</a:t>
            </a:r>
            <a:r>
              <a:rPr lang="en-US" sz="1300" dirty="0"/>
              <a:t> </a:t>
            </a:r>
            <a:r>
              <a:rPr lang="en-US" sz="1300" dirty="0" err="1"/>
              <a:t>nhuộm</a:t>
            </a:r>
            <a:r>
              <a:rPr lang="en-US" sz="1300" dirty="0"/>
              <a:t> </a:t>
            </a:r>
            <a:r>
              <a:rPr lang="en-US" sz="1300" dirty="0" err="1"/>
              <a:t>kém</a:t>
            </a:r>
            <a:r>
              <a:rPr lang="en-US" sz="1300" dirty="0"/>
              <a:t> (do </a:t>
            </a:r>
            <a:r>
              <a:rPr lang="en-US" sz="1300" dirty="0" err="1"/>
              <a:t>đó</a:t>
            </a:r>
            <a:r>
              <a:rPr lang="en-US" sz="1300" dirty="0"/>
              <a:t> </a:t>
            </a:r>
            <a:r>
              <a:rPr lang="en-US" sz="1300" dirty="0" err="1"/>
              <a:t>được</a:t>
            </a:r>
            <a:r>
              <a:rPr lang="en-US" sz="1300" dirty="0"/>
              <a:t> </a:t>
            </a:r>
            <a:r>
              <a:rPr lang="en-US" sz="1300" dirty="0" err="1"/>
              <a:t>gọi</a:t>
            </a:r>
            <a:r>
              <a:rPr lang="en-US" sz="1300" dirty="0"/>
              <a:t> </a:t>
            </a:r>
            <a:r>
              <a:rPr lang="en-US" sz="1300" dirty="0" err="1"/>
              <a:t>là</a:t>
            </a:r>
            <a:r>
              <a:rPr lang="en-US" sz="1300" dirty="0"/>
              <a:t> </a:t>
            </a:r>
            <a:r>
              <a:rPr lang="en-US" sz="1300" dirty="0" err="1"/>
              <a:t>bệnh</a:t>
            </a:r>
            <a:r>
              <a:rPr lang="en-US" sz="1300" dirty="0"/>
              <a:t> NST X “</a:t>
            </a:r>
            <a:r>
              <a:rPr lang="en-US" sz="1300" dirty="0" err="1"/>
              <a:t>dễ</a:t>
            </a:r>
            <a:r>
              <a:rPr lang="en-US" sz="1300" dirty="0"/>
              <a:t> </a:t>
            </a:r>
            <a:r>
              <a:rPr lang="en-US" sz="1300" dirty="0" err="1"/>
              <a:t>gãy</a:t>
            </a:r>
            <a:r>
              <a:rPr lang="en-US" sz="1300" dirty="0"/>
              <a:t>”) (</a:t>
            </a:r>
            <a:r>
              <a:rPr lang="en-US" sz="1300" dirty="0" err="1"/>
              <a:t>Hình</a:t>
            </a:r>
            <a:r>
              <a:rPr lang="en-US" sz="1300" dirty="0"/>
              <a:t> 9).</a:t>
            </a:r>
          </a:p>
          <a:p>
            <a:r>
              <a:rPr lang="en-US" sz="1300" dirty="0" err="1"/>
              <a:t>Tần</a:t>
            </a:r>
            <a:r>
              <a:rPr lang="en-US" sz="1300" dirty="0"/>
              <a:t> </a:t>
            </a:r>
            <a:r>
              <a:rPr lang="en-US" sz="1300" dirty="0" err="1"/>
              <a:t>suất</a:t>
            </a:r>
            <a:r>
              <a:rPr lang="en-US" sz="1300" dirty="0"/>
              <a:t> </a:t>
            </a:r>
            <a:r>
              <a:rPr lang="en-US" sz="1300" dirty="0" err="1"/>
              <a:t>nữ</a:t>
            </a:r>
            <a:r>
              <a:rPr lang="en-US" sz="1300" dirty="0"/>
              <a:t> </a:t>
            </a:r>
            <a:r>
              <a:rPr lang="en-US" sz="1300" dirty="0" err="1"/>
              <a:t>mang</a:t>
            </a:r>
            <a:r>
              <a:rPr lang="en-US" sz="1300" dirty="0"/>
              <a:t> </a:t>
            </a:r>
            <a:r>
              <a:rPr lang="en-US" sz="1300" dirty="0" err="1"/>
              <a:t>một</a:t>
            </a:r>
            <a:r>
              <a:rPr lang="en-US" sz="1300" dirty="0"/>
              <a:t> </a:t>
            </a:r>
            <a:r>
              <a:rPr lang="en-US" sz="1300" dirty="0" err="1"/>
              <a:t>allelle</a:t>
            </a:r>
            <a:r>
              <a:rPr lang="en-US" sz="1300" dirty="0"/>
              <a:t> </a:t>
            </a:r>
            <a:r>
              <a:rPr lang="en-US" sz="1300" dirty="0" err="1"/>
              <a:t>đột</a:t>
            </a:r>
            <a:r>
              <a:rPr lang="en-US" sz="1300" dirty="0"/>
              <a:t> </a:t>
            </a:r>
            <a:r>
              <a:rPr lang="en-US" sz="1300" dirty="0" err="1"/>
              <a:t>biến</a:t>
            </a:r>
            <a:r>
              <a:rPr lang="en-US" sz="1300" dirty="0"/>
              <a:t> (</a:t>
            </a:r>
            <a:r>
              <a:rPr lang="en-US" sz="1300" dirty="0" err="1"/>
              <a:t>lặp</a:t>
            </a:r>
            <a:r>
              <a:rPr lang="en-US" sz="1300" dirty="0"/>
              <a:t> CCG </a:t>
            </a:r>
            <a:r>
              <a:rPr lang="en-US" sz="1300" dirty="0" err="1"/>
              <a:t>trên</a:t>
            </a:r>
            <a:r>
              <a:rPr lang="en-US" sz="1300" dirty="0"/>
              <a:t> 200 </a:t>
            </a:r>
            <a:r>
              <a:rPr lang="en-US" sz="1300" dirty="0" err="1"/>
              <a:t>lần</a:t>
            </a:r>
            <a:r>
              <a:rPr lang="en-US" sz="1300" dirty="0"/>
              <a:t>): </a:t>
            </a:r>
            <a:r>
              <a:rPr lang="en-US" sz="1300" dirty="0" err="1"/>
              <a:t>khoảng</a:t>
            </a:r>
            <a:r>
              <a:rPr lang="en-US" sz="1300" dirty="0"/>
              <a:t> 1/6000 </a:t>
            </a:r>
            <a:r>
              <a:rPr lang="en-US" sz="1300" dirty="0" err="1"/>
              <a:t>đến</a:t>
            </a:r>
            <a:r>
              <a:rPr lang="en-US" sz="1300" dirty="0"/>
              <a:t> 1/4000. </a:t>
            </a:r>
            <a:r>
              <a:rPr lang="en-US" sz="1300" dirty="0" err="1"/>
              <a:t>Trong</a:t>
            </a:r>
            <a:r>
              <a:rPr lang="en-US" sz="1300" dirty="0"/>
              <a:t> </a:t>
            </a:r>
            <a:r>
              <a:rPr lang="en-US" sz="1300" dirty="0" err="1"/>
              <a:t>số</a:t>
            </a:r>
            <a:r>
              <a:rPr lang="en-US" sz="1300" dirty="0"/>
              <a:t> </a:t>
            </a:r>
            <a:r>
              <a:rPr lang="en-US" sz="1300" dirty="0" err="1"/>
              <a:t>này</a:t>
            </a:r>
            <a:r>
              <a:rPr lang="en-US" sz="1300" dirty="0"/>
              <a:t>, </a:t>
            </a:r>
            <a:r>
              <a:rPr lang="en-US" sz="1300" dirty="0" err="1"/>
              <a:t>khoảng</a:t>
            </a:r>
            <a:r>
              <a:rPr lang="en-US" sz="1300" dirty="0"/>
              <a:t> 50% </a:t>
            </a:r>
            <a:r>
              <a:rPr lang="en-US" sz="1300" dirty="0" err="1"/>
              <a:t>có</a:t>
            </a:r>
            <a:r>
              <a:rPr lang="en-US" sz="1300" dirty="0"/>
              <a:t> </a:t>
            </a:r>
            <a:r>
              <a:rPr lang="en-US" sz="1300" dirty="0" err="1"/>
              <a:t>một</a:t>
            </a:r>
            <a:r>
              <a:rPr lang="en-US" sz="1300" dirty="0"/>
              <a:t> </a:t>
            </a:r>
            <a:r>
              <a:rPr lang="en-US" sz="1300" dirty="0" err="1"/>
              <a:t>số</a:t>
            </a:r>
            <a:r>
              <a:rPr lang="en-US" sz="1300" dirty="0"/>
              <a:t> </a:t>
            </a:r>
            <a:r>
              <a:rPr lang="en-US" sz="1300" dirty="0" err="1"/>
              <a:t>biểu</a:t>
            </a:r>
            <a:r>
              <a:rPr lang="en-US" sz="1300" dirty="0"/>
              <a:t> </a:t>
            </a:r>
            <a:r>
              <a:rPr lang="en-US" sz="1300" dirty="0" err="1"/>
              <a:t>hiện</a:t>
            </a:r>
            <a:r>
              <a:rPr lang="en-US" sz="1300" dirty="0"/>
              <a:t> </a:t>
            </a:r>
            <a:r>
              <a:rPr lang="en-US" sz="1300" dirty="0" err="1"/>
              <a:t>của</a:t>
            </a:r>
            <a:r>
              <a:rPr lang="en-US" sz="1300" dirty="0"/>
              <a:t> </a:t>
            </a:r>
            <a:r>
              <a:rPr lang="en-US" sz="1300" dirty="0" err="1"/>
              <a:t>hội</a:t>
            </a:r>
            <a:r>
              <a:rPr lang="en-US" sz="1300" dirty="0"/>
              <a:t> </a:t>
            </a:r>
            <a:r>
              <a:rPr lang="en-US" sz="1300" dirty="0" err="1"/>
              <a:t>chứng</a:t>
            </a:r>
            <a:r>
              <a:rPr lang="en-US" sz="1300" dirty="0"/>
              <a:t> NST X </a:t>
            </a:r>
            <a:r>
              <a:rPr lang="en-US" sz="1300" dirty="0" err="1"/>
              <a:t>dễ</a:t>
            </a:r>
            <a:r>
              <a:rPr lang="en-US" sz="1300" dirty="0"/>
              <a:t> </a:t>
            </a:r>
            <a:r>
              <a:rPr lang="en-US" sz="1300" dirty="0" err="1"/>
              <a:t>gãy</a:t>
            </a:r>
            <a:r>
              <a:rPr lang="en-US" sz="1300" dirty="0"/>
              <a:t> (do </a:t>
            </a:r>
            <a:r>
              <a:rPr lang="en-US" sz="1300" dirty="0" err="1"/>
              <a:t>sự</a:t>
            </a:r>
            <a:r>
              <a:rPr lang="en-US" sz="1300" dirty="0"/>
              <a:t> </a:t>
            </a:r>
            <a:r>
              <a:rPr lang="en-US" sz="1300" dirty="0" err="1"/>
              <a:t>bất</a:t>
            </a:r>
            <a:r>
              <a:rPr lang="en-US" sz="1300" dirty="0"/>
              <a:t> </a:t>
            </a:r>
            <a:r>
              <a:rPr lang="en-US" sz="1300" dirty="0" err="1"/>
              <a:t>hoạt</a:t>
            </a:r>
            <a:r>
              <a:rPr lang="en-US" sz="1300" dirty="0"/>
              <a:t> </a:t>
            </a:r>
            <a:r>
              <a:rPr lang="en-US" sz="1300" dirty="0" err="1"/>
              <a:t>ngẫu</a:t>
            </a:r>
            <a:r>
              <a:rPr lang="en-US" sz="1300" dirty="0"/>
              <a:t> </a:t>
            </a:r>
            <a:r>
              <a:rPr lang="en-US" sz="1300" dirty="0" err="1"/>
              <a:t>nhiên</a:t>
            </a:r>
            <a:r>
              <a:rPr lang="en-US" sz="1300" dirty="0"/>
              <a:t> </a:t>
            </a:r>
            <a:r>
              <a:rPr lang="en-US" sz="1300" dirty="0" err="1"/>
              <a:t>một</a:t>
            </a:r>
            <a:r>
              <a:rPr lang="en-US" sz="1300" dirty="0"/>
              <a:t> NST X.</a:t>
            </a:r>
          </a:p>
          <a:p>
            <a:r>
              <a:rPr lang="fr-FR" sz="1300" dirty="0" err="1"/>
              <a:t>Hình</a:t>
            </a:r>
            <a:r>
              <a:rPr lang="fr-FR" sz="1300" dirty="0"/>
              <a:t> 9: </a:t>
            </a:r>
            <a:r>
              <a:rPr lang="fr-FR" sz="1300" dirty="0" err="1"/>
              <a:t>Hình</a:t>
            </a:r>
            <a:r>
              <a:rPr lang="fr-FR" sz="1300" dirty="0"/>
              <a:t> </a:t>
            </a:r>
            <a:r>
              <a:rPr lang="fr-FR" sz="1300" dirty="0" err="1"/>
              <a:t>thái</a:t>
            </a:r>
            <a:r>
              <a:rPr lang="fr-FR" sz="1300" dirty="0"/>
              <a:t> NST X “</a:t>
            </a:r>
            <a:r>
              <a:rPr lang="fr-FR" sz="1300" dirty="0" err="1"/>
              <a:t>dễ</a:t>
            </a:r>
            <a:r>
              <a:rPr lang="fr-FR" sz="1300" dirty="0"/>
              <a:t> </a:t>
            </a:r>
            <a:r>
              <a:rPr lang="fr-FR" sz="1300" dirty="0" err="1"/>
              <a:t>gãy</a:t>
            </a:r>
            <a:r>
              <a:rPr lang="fr-FR" sz="1300" dirty="0"/>
              <a:t>” </a:t>
            </a:r>
            <a:r>
              <a:rPr lang="fr-FR" sz="1300" dirty="0" err="1"/>
              <a:t>trên</a:t>
            </a:r>
            <a:r>
              <a:rPr lang="fr-FR" sz="1300" dirty="0"/>
              <a:t> NST </a:t>
            </a:r>
            <a:r>
              <a:rPr lang="fr-FR" sz="1300" dirty="0" err="1"/>
              <a:t>đồ</a:t>
            </a:r>
            <a:r>
              <a:rPr lang="fr-FR" sz="1300" dirty="0"/>
              <a:t>.</a:t>
            </a:r>
            <a:endParaRPr lang="en-US" sz="1300" dirty="0"/>
          </a:p>
          <a:p>
            <a:r>
              <a:rPr lang="fr-FR" sz="1300" dirty="0" err="1"/>
              <a:t>Bệnh</a:t>
            </a:r>
            <a:r>
              <a:rPr lang="fr-FR" sz="1300" dirty="0"/>
              <a:t> </a:t>
            </a:r>
            <a:r>
              <a:rPr lang="fr-FR" sz="1300" dirty="0" err="1"/>
              <a:t>nhân</a:t>
            </a:r>
            <a:r>
              <a:rPr lang="fr-FR" sz="1300" dirty="0"/>
              <a:t> </a:t>
            </a:r>
            <a:r>
              <a:rPr lang="fr-FR" sz="1300" dirty="0" err="1"/>
              <a:t>thường</a:t>
            </a:r>
            <a:r>
              <a:rPr lang="fr-FR" sz="1300" dirty="0"/>
              <a:t> </a:t>
            </a:r>
            <a:r>
              <a:rPr lang="fr-FR" sz="1300" dirty="0" err="1"/>
              <a:t>có</a:t>
            </a:r>
            <a:r>
              <a:rPr lang="fr-FR" sz="1300" dirty="0"/>
              <a:t> </a:t>
            </a:r>
            <a:r>
              <a:rPr lang="fr-FR" sz="1300" dirty="0" err="1"/>
              <a:t>các</a:t>
            </a:r>
            <a:r>
              <a:rPr lang="fr-FR" sz="1300" dirty="0"/>
              <a:t> </a:t>
            </a:r>
            <a:r>
              <a:rPr lang="fr-FR" sz="1300" dirty="0" err="1"/>
              <a:t>triệu</a:t>
            </a:r>
            <a:r>
              <a:rPr lang="fr-FR" sz="1300" dirty="0"/>
              <a:t> </a:t>
            </a:r>
            <a:r>
              <a:rPr lang="fr-FR" sz="1300" dirty="0" err="1"/>
              <a:t>chứng</a:t>
            </a:r>
            <a:r>
              <a:rPr lang="fr-FR" sz="1300" dirty="0"/>
              <a:t> </a:t>
            </a:r>
            <a:r>
              <a:rPr lang="fr-FR" sz="1300" dirty="0" err="1"/>
              <a:t>lâm</a:t>
            </a:r>
            <a:r>
              <a:rPr lang="fr-FR" sz="1300" dirty="0"/>
              <a:t> </a:t>
            </a:r>
            <a:r>
              <a:rPr lang="fr-FR" sz="1300" dirty="0" err="1"/>
              <a:t>sàng</a:t>
            </a:r>
            <a:r>
              <a:rPr lang="fr-FR" sz="1300" dirty="0"/>
              <a:t>: </a:t>
            </a:r>
            <a:r>
              <a:rPr lang="fr-FR" sz="1300" dirty="0" err="1"/>
              <a:t>chậm</a:t>
            </a:r>
            <a:r>
              <a:rPr lang="fr-FR" sz="1300" dirty="0"/>
              <a:t> </a:t>
            </a:r>
            <a:r>
              <a:rPr lang="fr-FR" sz="1300" dirty="0" err="1"/>
              <a:t>phát</a:t>
            </a:r>
            <a:r>
              <a:rPr lang="fr-FR" sz="1300" dirty="0"/>
              <a:t> </a:t>
            </a:r>
            <a:r>
              <a:rPr lang="fr-FR" sz="1300" dirty="0" err="1"/>
              <a:t>triển</a:t>
            </a:r>
            <a:r>
              <a:rPr lang="fr-FR" sz="1300" dirty="0"/>
              <a:t> </a:t>
            </a:r>
            <a:r>
              <a:rPr lang="fr-FR" sz="1300" dirty="0" err="1"/>
              <a:t>tâm</a:t>
            </a:r>
            <a:r>
              <a:rPr lang="fr-FR" sz="1300" dirty="0"/>
              <a:t> </a:t>
            </a:r>
            <a:r>
              <a:rPr lang="fr-FR" sz="1300" dirty="0" err="1"/>
              <a:t>thần</a:t>
            </a:r>
            <a:r>
              <a:rPr lang="fr-FR" sz="1300" dirty="0"/>
              <a:t>, </a:t>
            </a:r>
            <a:r>
              <a:rPr lang="fr-FR" sz="1300" dirty="0" err="1"/>
              <a:t>với</a:t>
            </a:r>
            <a:r>
              <a:rPr lang="fr-FR" sz="1300" dirty="0"/>
              <a:t> IQ </a:t>
            </a:r>
            <a:r>
              <a:rPr lang="fr-FR" sz="1300" dirty="0" err="1"/>
              <a:t>khoảng</a:t>
            </a:r>
            <a:r>
              <a:rPr lang="fr-FR" sz="1300" dirty="0"/>
              <a:t> 40; </a:t>
            </a:r>
            <a:r>
              <a:rPr lang="fr-FR" sz="1300" dirty="0" err="1"/>
              <a:t>lo</a:t>
            </a:r>
            <a:r>
              <a:rPr lang="fr-FR" sz="1300" dirty="0"/>
              <a:t> </a:t>
            </a:r>
            <a:r>
              <a:rPr lang="fr-FR" sz="1300" dirty="0" err="1"/>
              <a:t>lắng</a:t>
            </a:r>
            <a:r>
              <a:rPr lang="fr-FR" sz="1300" dirty="0"/>
              <a:t>, </a:t>
            </a:r>
            <a:r>
              <a:rPr lang="fr-FR" sz="1300" dirty="0" err="1"/>
              <a:t>kém</a:t>
            </a:r>
            <a:r>
              <a:rPr lang="fr-FR" sz="1300" dirty="0"/>
              <a:t> </a:t>
            </a:r>
            <a:r>
              <a:rPr lang="fr-FR" sz="1300" dirty="0" err="1"/>
              <a:t>tập</a:t>
            </a:r>
            <a:r>
              <a:rPr lang="fr-FR" sz="1300" dirty="0"/>
              <a:t> </a:t>
            </a:r>
            <a:r>
              <a:rPr lang="fr-FR" sz="1300" dirty="0" err="1"/>
              <a:t>trung</a:t>
            </a:r>
            <a:r>
              <a:rPr lang="fr-FR" sz="1300" dirty="0"/>
              <a:t>, </a:t>
            </a:r>
            <a:r>
              <a:rPr lang="fr-FR" sz="1300" dirty="0" err="1"/>
              <a:t>tăng</a:t>
            </a:r>
            <a:r>
              <a:rPr lang="fr-FR" sz="1300" dirty="0"/>
              <a:t> </a:t>
            </a:r>
            <a:r>
              <a:rPr lang="fr-FR" sz="1300" dirty="0" err="1"/>
              <a:t>động</a:t>
            </a:r>
            <a:r>
              <a:rPr lang="fr-FR" sz="1300" dirty="0"/>
              <a:t>, </a:t>
            </a:r>
            <a:r>
              <a:rPr lang="fr-FR" sz="1300" dirty="0" err="1"/>
              <a:t>có</a:t>
            </a:r>
            <a:r>
              <a:rPr lang="fr-FR" sz="1300" dirty="0"/>
              <a:t> </a:t>
            </a:r>
            <a:r>
              <a:rPr lang="fr-FR" sz="1300" dirty="0" err="1"/>
              <a:t>trường</a:t>
            </a:r>
            <a:r>
              <a:rPr lang="fr-FR" sz="1300" dirty="0"/>
              <a:t> </a:t>
            </a:r>
            <a:r>
              <a:rPr lang="fr-FR" sz="1300" dirty="0" err="1"/>
              <a:t>hợp</a:t>
            </a:r>
            <a:r>
              <a:rPr lang="fr-FR" sz="1300" dirty="0"/>
              <a:t> </a:t>
            </a:r>
            <a:r>
              <a:rPr lang="fr-FR" sz="1300" dirty="0" err="1"/>
              <a:t>tự</a:t>
            </a:r>
            <a:r>
              <a:rPr lang="fr-FR" sz="1300" dirty="0"/>
              <a:t> </a:t>
            </a:r>
            <a:r>
              <a:rPr lang="fr-FR" sz="1300" dirty="0" err="1"/>
              <a:t>kỷ</a:t>
            </a:r>
            <a:r>
              <a:rPr lang="fr-FR" sz="1300" dirty="0"/>
              <a:t>; </a:t>
            </a:r>
            <a:r>
              <a:rPr lang="en-US" sz="1300" dirty="0" err="1"/>
              <a:t>tinh</a:t>
            </a:r>
            <a:r>
              <a:rPr lang="en-US" sz="1300" dirty="0"/>
              <a:t> </a:t>
            </a:r>
            <a:r>
              <a:rPr lang="en-US" sz="1300" dirty="0" err="1"/>
              <a:t>hoàn</a:t>
            </a:r>
            <a:r>
              <a:rPr lang="en-US" sz="1300" dirty="0"/>
              <a:t> to;</a:t>
            </a:r>
          </a:p>
          <a:p>
            <a:pPr lvl="0"/>
            <a:r>
              <a:rPr lang="en-US" sz="1300" dirty="0" err="1"/>
              <a:t>dị</a:t>
            </a:r>
            <a:r>
              <a:rPr lang="en-US" sz="1300" dirty="0"/>
              <a:t> </a:t>
            </a:r>
            <a:r>
              <a:rPr lang="en-US" sz="1300" dirty="0" err="1"/>
              <a:t>dạng</a:t>
            </a:r>
            <a:r>
              <a:rPr lang="en-US" sz="1300" dirty="0"/>
              <a:t> </a:t>
            </a:r>
            <a:r>
              <a:rPr lang="en-US" sz="1300" dirty="0" err="1"/>
              <a:t>mặt</a:t>
            </a:r>
            <a:r>
              <a:rPr lang="en-US" sz="1300" dirty="0"/>
              <a:t> </a:t>
            </a:r>
            <a:r>
              <a:rPr lang="en-US" sz="1300" dirty="0" err="1"/>
              <a:t>đặc</a:t>
            </a:r>
            <a:r>
              <a:rPr lang="en-US" sz="1300" dirty="0"/>
              <a:t> </a:t>
            </a:r>
            <a:r>
              <a:rPr lang="en-US" sz="1300" dirty="0" err="1"/>
              <a:t>trưng</a:t>
            </a:r>
            <a:r>
              <a:rPr lang="en-US" sz="1300" dirty="0"/>
              <a:t> (</a:t>
            </a:r>
            <a:r>
              <a:rPr lang="en-US" sz="1300" dirty="0" err="1"/>
              <a:t>Hình</a:t>
            </a:r>
            <a:r>
              <a:rPr lang="en-US" sz="1300" dirty="0"/>
              <a:t> 10): </a:t>
            </a:r>
            <a:r>
              <a:rPr lang="en-US" sz="1300" dirty="0" err="1"/>
              <a:t>mặt</a:t>
            </a:r>
            <a:r>
              <a:rPr lang="en-US" sz="1300" dirty="0"/>
              <a:t> </a:t>
            </a:r>
            <a:r>
              <a:rPr lang="en-US" sz="1300" dirty="0" err="1"/>
              <a:t>dài</a:t>
            </a:r>
            <a:r>
              <a:rPr lang="en-US" sz="1300" dirty="0"/>
              <a:t>, tai to, </a:t>
            </a:r>
            <a:r>
              <a:rPr lang="en-US" sz="1300" dirty="0" err="1"/>
              <a:t>hàm</a:t>
            </a:r>
            <a:r>
              <a:rPr lang="en-US" sz="1300" dirty="0"/>
              <a:t> </a:t>
            </a:r>
            <a:r>
              <a:rPr lang="en-US" sz="1300" dirty="0" err="1"/>
              <a:t>nhô</a:t>
            </a:r>
            <a:r>
              <a:rPr lang="en-US" sz="1300" dirty="0"/>
              <a:t>...</a:t>
            </a:r>
          </a:p>
          <a:p>
            <a:r>
              <a:rPr lang="en-US" sz="1300" dirty="0" err="1"/>
              <a:t>Hình</a:t>
            </a:r>
            <a:r>
              <a:rPr lang="en-US" sz="1300" dirty="0"/>
              <a:t> 10: </a:t>
            </a:r>
            <a:r>
              <a:rPr lang="en-US" sz="1300" dirty="0" err="1"/>
              <a:t>Dị</a:t>
            </a:r>
            <a:r>
              <a:rPr lang="en-US" sz="1300" dirty="0"/>
              <a:t> </a:t>
            </a:r>
            <a:r>
              <a:rPr lang="en-US" sz="1300" dirty="0" err="1"/>
              <a:t>dạng</a:t>
            </a:r>
            <a:r>
              <a:rPr lang="en-US" sz="1300" dirty="0"/>
              <a:t> </a:t>
            </a:r>
            <a:r>
              <a:rPr lang="en-US" sz="1300" dirty="0" err="1"/>
              <a:t>mặt</a:t>
            </a:r>
            <a:r>
              <a:rPr lang="en-US" sz="1300" dirty="0"/>
              <a:t> </a:t>
            </a:r>
            <a:r>
              <a:rPr lang="en-US" sz="1300" dirty="0" err="1"/>
              <a:t>đặc</a:t>
            </a:r>
            <a:r>
              <a:rPr lang="en-US" sz="1300" dirty="0"/>
              <a:t> </a:t>
            </a:r>
            <a:r>
              <a:rPr lang="en-US" sz="1300" dirty="0" err="1"/>
              <a:t>trưng</a:t>
            </a:r>
            <a:r>
              <a:rPr lang="en-US" sz="1300" dirty="0"/>
              <a:t> </a:t>
            </a:r>
            <a:r>
              <a:rPr lang="en-US" sz="1300" dirty="0" err="1"/>
              <a:t>trong</a:t>
            </a:r>
            <a:r>
              <a:rPr lang="en-US" sz="1300" dirty="0"/>
              <a:t> </a:t>
            </a:r>
            <a:r>
              <a:rPr lang="en-US" sz="1300" dirty="0" err="1"/>
              <a:t>hội</a:t>
            </a:r>
            <a:r>
              <a:rPr lang="en-US" sz="1300" dirty="0"/>
              <a:t> </a:t>
            </a:r>
            <a:r>
              <a:rPr lang="en-US" sz="1300" dirty="0" err="1"/>
              <a:t>chứng</a:t>
            </a:r>
            <a:r>
              <a:rPr lang="en-US" sz="1300" dirty="0"/>
              <a:t> NST X </a:t>
            </a:r>
            <a:r>
              <a:rPr lang="en-US" sz="1300" dirty="0" err="1"/>
              <a:t>dễ</a:t>
            </a:r>
            <a:r>
              <a:rPr lang="en-US" sz="1300" dirty="0"/>
              <a:t> </a:t>
            </a:r>
            <a:r>
              <a:rPr lang="en-US" sz="1300" dirty="0" err="1"/>
              <a:t>gãy</a:t>
            </a:r>
            <a:r>
              <a:rPr lang="en-US" sz="1300" dirty="0"/>
              <a:t>.</a:t>
            </a:r>
          </a:p>
          <a:p>
            <a:r>
              <a:rPr lang="en-US" sz="1300" dirty="0" err="1"/>
              <a:t>Hội</a:t>
            </a:r>
            <a:r>
              <a:rPr lang="en-US" sz="1300" dirty="0"/>
              <a:t> </a:t>
            </a:r>
            <a:r>
              <a:rPr lang="en-US" sz="1300" dirty="0" err="1"/>
              <a:t>chứng</a:t>
            </a:r>
            <a:r>
              <a:rPr lang="en-US" sz="1300" dirty="0"/>
              <a:t> NST X </a:t>
            </a:r>
            <a:r>
              <a:rPr lang="en-US" sz="1300" dirty="0" err="1"/>
              <a:t>dễ</a:t>
            </a:r>
            <a:r>
              <a:rPr lang="en-US" sz="1300" dirty="0"/>
              <a:t> </a:t>
            </a:r>
            <a:r>
              <a:rPr lang="en-US" sz="1300" dirty="0" err="1"/>
              <a:t>gãy</a:t>
            </a:r>
            <a:r>
              <a:rPr lang="en-US" sz="1300" dirty="0"/>
              <a:t> </a:t>
            </a:r>
            <a:r>
              <a:rPr lang="en-US" sz="1300" dirty="0" err="1"/>
              <a:t>là</a:t>
            </a:r>
            <a:r>
              <a:rPr lang="en-US" sz="1300" dirty="0"/>
              <a:t> </a:t>
            </a:r>
            <a:r>
              <a:rPr lang="en-US" sz="1300" dirty="0" err="1"/>
              <a:t>bệnh</a:t>
            </a:r>
            <a:r>
              <a:rPr lang="en-US" sz="1300" dirty="0"/>
              <a:t> </a:t>
            </a:r>
            <a:r>
              <a:rPr lang="en-US" sz="1300" dirty="0" err="1"/>
              <a:t>lý</a:t>
            </a:r>
            <a:r>
              <a:rPr lang="en-US" sz="1300" dirty="0"/>
              <a:t> </a:t>
            </a:r>
            <a:r>
              <a:rPr lang="en-US" sz="1300" dirty="0" err="1"/>
              <a:t>gây</a:t>
            </a:r>
            <a:r>
              <a:rPr lang="en-US" sz="1300" dirty="0"/>
              <a:t> </a:t>
            </a:r>
            <a:r>
              <a:rPr lang="en-US" sz="1300" dirty="0" err="1"/>
              <a:t>chậm</a:t>
            </a:r>
            <a:r>
              <a:rPr lang="en-US" sz="1300" dirty="0"/>
              <a:t> </a:t>
            </a:r>
            <a:r>
              <a:rPr lang="en-US" sz="1300" dirty="0" err="1"/>
              <a:t>phát</a:t>
            </a:r>
            <a:r>
              <a:rPr lang="en-US" sz="1300" dirty="0"/>
              <a:t> </a:t>
            </a:r>
            <a:r>
              <a:rPr lang="en-US" sz="1300" dirty="0" err="1"/>
              <a:t>triển</a:t>
            </a:r>
            <a:r>
              <a:rPr lang="en-US" sz="1300" dirty="0"/>
              <a:t> </a:t>
            </a:r>
            <a:r>
              <a:rPr lang="en-US" sz="1300" dirty="0" err="1"/>
              <a:t>trí</a:t>
            </a:r>
            <a:r>
              <a:rPr lang="en-US" sz="1300" dirty="0"/>
              <a:t> </a:t>
            </a:r>
            <a:r>
              <a:rPr lang="en-US" sz="1300" dirty="0" err="1"/>
              <a:t>tuệ</a:t>
            </a:r>
            <a:r>
              <a:rPr lang="en-US" sz="1300" dirty="0"/>
              <a:t> </a:t>
            </a:r>
            <a:r>
              <a:rPr lang="en-US" sz="1300" dirty="0" err="1"/>
              <a:t>thường</a:t>
            </a:r>
            <a:r>
              <a:rPr lang="en-US" sz="1300" dirty="0"/>
              <a:t> </a:t>
            </a:r>
            <a:r>
              <a:rPr lang="en-US" sz="1300" dirty="0" err="1"/>
              <a:t>gặp</a:t>
            </a:r>
            <a:r>
              <a:rPr lang="en-US" sz="1300" dirty="0"/>
              <a:t>, </a:t>
            </a:r>
            <a:r>
              <a:rPr lang="en-US" sz="1300" dirty="0" err="1"/>
              <a:t>chỉ</a:t>
            </a:r>
            <a:r>
              <a:rPr lang="en-US" sz="1300" dirty="0"/>
              <a:t> </a:t>
            </a:r>
            <a:r>
              <a:rPr lang="en-US" sz="1300" dirty="0" err="1"/>
              <a:t>đứng</a:t>
            </a:r>
            <a:r>
              <a:rPr lang="en-US" sz="1300" dirty="0"/>
              <a:t> </a:t>
            </a:r>
            <a:r>
              <a:rPr lang="en-US" sz="1300" dirty="0" err="1"/>
              <a:t>sau</a:t>
            </a:r>
            <a:r>
              <a:rPr lang="en-US" sz="1300" dirty="0"/>
              <a:t> </a:t>
            </a:r>
            <a:r>
              <a:rPr lang="en-US" sz="1300" dirty="0" err="1"/>
              <a:t>hội</a:t>
            </a:r>
            <a:r>
              <a:rPr lang="en-US" sz="1300" dirty="0"/>
              <a:t> </a:t>
            </a:r>
            <a:r>
              <a:rPr lang="en-US" sz="1300" dirty="0" err="1"/>
              <a:t>chứng</a:t>
            </a:r>
            <a:r>
              <a:rPr lang="en-US" sz="1300" dirty="0"/>
              <a:t> Down.</a:t>
            </a:r>
            <a:endParaRPr lang="en-US" dirty="0"/>
          </a:p>
        </p:txBody>
      </p:sp>
      <p:sp>
        <p:nvSpPr>
          <p:cNvPr id="4" name="Slide Number Placeholder 3"/>
          <p:cNvSpPr>
            <a:spLocks noGrp="1"/>
          </p:cNvSpPr>
          <p:nvPr>
            <p:ph type="sldNum" sz="quarter" idx="10"/>
          </p:nvPr>
        </p:nvSpPr>
        <p:spPr/>
        <p:txBody>
          <a:bodyPr/>
          <a:lstStyle/>
          <a:p>
            <a:fld id="{A086A00B-3905-4961-B116-93B66E6E521F}" type="slidenum">
              <a:rPr lang="en-US" smtClean="0"/>
              <a:pPr/>
              <a:t>43</a:t>
            </a:fld>
            <a:endParaRPr lang="en-US"/>
          </a:p>
        </p:txBody>
      </p:sp>
    </p:spTree>
    <p:extLst>
      <p:ext uri="{BB962C8B-B14F-4D97-AF65-F5344CB8AC3E}">
        <p14:creationId xmlns:p14="http://schemas.microsoft.com/office/powerpoint/2010/main" val="28363989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CAG </a:t>
            </a:r>
            <a:r>
              <a:rPr lang="en-US" dirty="0" err="1"/>
              <a:t>lập</a:t>
            </a:r>
            <a:r>
              <a:rPr lang="en-US" baseline="0" dirty="0"/>
              <a:t> </a:t>
            </a:r>
            <a:r>
              <a:rPr lang="en-US" baseline="0" dirty="0" err="1"/>
              <a:t>lại</a:t>
            </a:r>
            <a:r>
              <a:rPr lang="en-US" baseline="0" dirty="0"/>
              <a:t> </a:t>
            </a:r>
            <a:r>
              <a:rPr lang="en-US" baseline="0" dirty="0" err="1"/>
              <a:t>từ</a:t>
            </a:r>
            <a:r>
              <a:rPr lang="en-US" baseline="0" dirty="0"/>
              <a:t> 36-100 </a:t>
            </a:r>
            <a:r>
              <a:rPr lang="en-US" baseline="0" dirty="0" err="1"/>
              <a:t>lần</a:t>
            </a:r>
            <a:endParaRPr lang="en-US" baseline="0" dirty="0"/>
          </a:p>
          <a:p>
            <a:r>
              <a:rPr lang="en-US" baseline="0" dirty="0" err="1"/>
              <a:t>Ngoài</a:t>
            </a:r>
            <a:r>
              <a:rPr lang="en-US" baseline="0" dirty="0"/>
              <a:t> </a:t>
            </a:r>
            <a:r>
              <a:rPr lang="en-US" baseline="0" dirty="0" err="1"/>
              <a:t>ra</a:t>
            </a:r>
            <a:r>
              <a:rPr lang="en-US" baseline="0" dirty="0"/>
              <a:t> </a:t>
            </a:r>
            <a:r>
              <a:rPr lang="en-US" baseline="0" dirty="0" err="1"/>
              <a:t>bệnh</a:t>
            </a:r>
            <a:r>
              <a:rPr lang="en-US" baseline="0" dirty="0"/>
              <a:t> </a:t>
            </a:r>
            <a:r>
              <a:rPr lang="en-US" baseline="0" dirty="0" err="1"/>
              <a:t>thừa</a:t>
            </a:r>
            <a:r>
              <a:rPr lang="en-US" baseline="0" dirty="0"/>
              <a:t> </a:t>
            </a:r>
            <a:r>
              <a:rPr lang="en-US" baseline="0" dirty="0" err="1"/>
              <a:t>ngón</a:t>
            </a:r>
            <a:r>
              <a:rPr lang="en-US" baseline="0" dirty="0"/>
              <a:t>, </a:t>
            </a:r>
            <a:r>
              <a:rPr lang="en-US" baseline="0" dirty="0" err="1"/>
              <a:t>dính</a:t>
            </a:r>
            <a:r>
              <a:rPr lang="en-US" baseline="0" dirty="0"/>
              <a:t> </a:t>
            </a:r>
            <a:r>
              <a:rPr lang="en-US" baseline="0" dirty="0" err="1"/>
              <a:t>ngón</a:t>
            </a:r>
            <a:r>
              <a:rPr lang="en-US" baseline="0" dirty="0"/>
              <a:t>: GCG, GCT, GCA </a:t>
            </a:r>
            <a:r>
              <a:rPr lang="en-US" baseline="0" dirty="0" err="1"/>
              <a:t>lập</a:t>
            </a:r>
            <a:r>
              <a:rPr lang="en-US" baseline="0" dirty="0"/>
              <a:t> </a:t>
            </a:r>
            <a:r>
              <a:rPr lang="en-US" baseline="0" dirty="0" err="1"/>
              <a:t>lại</a:t>
            </a:r>
            <a:r>
              <a:rPr lang="en-US" baseline="0" dirty="0"/>
              <a:t> 20-25 </a:t>
            </a:r>
            <a:r>
              <a:rPr lang="en-US" baseline="0" dirty="0" err="1"/>
              <a:t>lần</a:t>
            </a:r>
            <a:endParaRPr lang="en-US" dirty="0"/>
          </a:p>
        </p:txBody>
      </p:sp>
      <p:sp>
        <p:nvSpPr>
          <p:cNvPr id="4" name="Slide Number Placeholder 3"/>
          <p:cNvSpPr>
            <a:spLocks noGrp="1"/>
          </p:cNvSpPr>
          <p:nvPr>
            <p:ph type="sldNum" sz="quarter" idx="10"/>
          </p:nvPr>
        </p:nvSpPr>
        <p:spPr/>
        <p:txBody>
          <a:bodyPr/>
          <a:lstStyle/>
          <a:p>
            <a:fld id="{A086A00B-3905-4961-B116-93B66E6E521F}" type="slidenum">
              <a:rPr lang="en-US" smtClean="0"/>
              <a:pPr/>
              <a:t>44</a:t>
            </a:fld>
            <a:endParaRPr lang="en-US"/>
          </a:p>
        </p:txBody>
      </p:sp>
    </p:spTree>
    <p:extLst>
      <p:ext uri="{BB962C8B-B14F-4D97-AF65-F5344CB8AC3E}">
        <p14:creationId xmlns:p14="http://schemas.microsoft.com/office/powerpoint/2010/main" val="2832999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Các khái niệm về kiểu gen và kiểu hình. (Trái) Kiểu gen đề cập đến thông tin được mã hóa trong hệ gen. </a:t>
            </a:r>
            <a:endParaRPr lang="en-US" dirty="0"/>
          </a:p>
          <a:p>
            <a:r>
              <a:rPr lang="vi-VN" dirty="0"/>
              <a:t>Sơ đồ một cặp nhiễm sắc thể tương đồng và hai loci trên nhiễm sắc thể đó, Locus 1 và Locus 2, trong một cá thể dị hợp tử ở cả hai locus.</a:t>
            </a:r>
            <a:endParaRPr lang="en-US" dirty="0"/>
          </a:p>
          <a:p>
            <a:r>
              <a:rPr lang="vi-VN" dirty="0"/>
              <a:t> Ông có alen A và một tại locus 1 và alen B và b tại locus 2. </a:t>
            </a:r>
            <a:endParaRPr lang="en-US" dirty="0"/>
          </a:p>
          <a:p>
            <a:r>
              <a:rPr lang="vi-VN" dirty="0"/>
              <a:t>Kiểu gen locus 1 là Aa, trong khi locus 2 genotype là Bb. Hai haplotypes trên các nhiễm sắc thể tương đồng này là A-B và a-b. </a:t>
            </a:r>
            <a:endParaRPr lang="en-US" dirty="0"/>
          </a:p>
          <a:p>
            <a:endParaRPr lang="en-US" dirty="0"/>
          </a:p>
          <a:p>
            <a:r>
              <a:rPr lang="vi-VN" dirty="0"/>
              <a:t>(Phải) Kiểu hình là biểu hiện vật lý, lâm sàng, tế bào hoặc sinh hóa của kiểu gen, như được minh họa ở đây bởi các khía cạnh hình thái của khuôn mặt của một cá nhân</a:t>
            </a:r>
            <a:endParaRPr lang="en-US" dirty="0"/>
          </a:p>
          <a:p>
            <a:endParaRPr lang="en-US" dirty="0"/>
          </a:p>
          <a:p>
            <a:r>
              <a:rPr lang="en-US" dirty="0" err="1"/>
              <a:t>Haloptype</a:t>
            </a:r>
            <a:r>
              <a:rPr lang="en-US" dirty="0"/>
              <a:t>:</a:t>
            </a:r>
            <a:r>
              <a:rPr lang="en-US" baseline="0" dirty="0"/>
              <a:t> </a:t>
            </a:r>
            <a:r>
              <a:rPr lang="en-US" baseline="0" dirty="0" err="1"/>
              <a:t>kiểu</a:t>
            </a:r>
            <a:r>
              <a:rPr lang="en-US" baseline="0" dirty="0"/>
              <a:t> gen </a:t>
            </a:r>
            <a:r>
              <a:rPr lang="en-US" baseline="0" dirty="0" err="1"/>
              <a:t>đơn</a:t>
            </a:r>
            <a:r>
              <a:rPr lang="en-US" baseline="0" dirty="0"/>
              <a:t> </a:t>
            </a:r>
            <a:r>
              <a:rPr lang="en-US" baseline="0" dirty="0" err="1"/>
              <a:t>bội</a:t>
            </a:r>
            <a:r>
              <a:rPr lang="en-US" baseline="0" dirty="0"/>
              <a:t>, </a:t>
            </a:r>
            <a:r>
              <a:rPr lang="en-US" sz="1300" b="1" dirty="0"/>
              <a:t>Haplotypes </a:t>
            </a:r>
            <a:r>
              <a:rPr lang="en-US" sz="1300" b="1" dirty="0" err="1"/>
              <a:t>là</a:t>
            </a:r>
            <a:r>
              <a:rPr lang="en-US" sz="1300" dirty="0"/>
              <a:t> </a:t>
            </a:r>
            <a:r>
              <a:rPr lang="en-US" sz="1300" dirty="0" err="1"/>
              <a:t>một</a:t>
            </a:r>
            <a:r>
              <a:rPr lang="en-US" sz="1300" dirty="0"/>
              <a:t> </a:t>
            </a:r>
            <a:r>
              <a:rPr lang="en-US" sz="1300" dirty="0" err="1"/>
              <a:t>đại</a:t>
            </a:r>
            <a:r>
              <a:rPr lang="en-US" sz="1300" dirty="0"/>
              <a:t> </a:t>
            </a:r>
            <a:r>
              <a:rPr lang="en-US" sz="1300" dirty="0" err="1"/>
              <a:t>diện</a:t>
            </a:r>
            <a:r>
              <a:rPr lang="en-US" sz="1300" dirty="0"/>
              <a:t> </a:t>
            </a:r>
            <a:r>
              <a:rPr lang="en-US" sz="1300" dirty="0" err="1"/>
              <a:t>của</a:t>
            </a:r>
            <a:r>
              <a:rPr lang="en-US" sz="1300" dirty="0"/>
              <a:t> ADN </a:t>
            </a:r>
            <a:r>
              <a:rPr lang="en-US" sz="1300" dirty="0" err="1"/>
              <a:t>nằm</a:t>
            </a:r>
            <a:r>
              <a:rPr lang="en-US" sz="1300" dirty="0"/>
              <a:t> </a:t>
            </a:r>
            <a:r>
              <a:rPr lang="en-US" sz="1300" dirty="0" err="1"/>
              <a:t>dọc</a:t>
            </a:r>
            <a:r>
              <a:rPr lang="en-US" sz="1300" dirty="0"/>
              <a:t> </a:t>
            </a:r>
            <a:r>
              <a:rPr lang="en-US" sz="1300" dirty="0" err="1"/>
              <a:t>theo</a:t>
            </a:r>
            <a:r>
              <a:rPr lang="en-US" sz="1300" dirty="0"/>
              <a:t> </a:t>
            </a:r>
            <a:r>
              <a:rPr lang="en-US" sz="1300" dirty="0" err="1"/>
              <a:t>sợi</a:t>
            </a:r>
            <a:r>
              <a:rPr lang="en-US" sz="1300" dirty="0"/>
              <a:t> </a:t>
            </a:r>
            <a:r>
              <a:rPr lang="en-US" sz="1300" dirty="0" err="1"/>
              <a:t>nhiễm</a:t>
            </a:r>
            <a:r>
              <a:rPr lang="en-US" sz="1300" dirty="0"/>
              <a:t> </a:t>
            </a:r>
            <a:r>
              <a:rPr lang="en-US" sz="1300" dirty="0" err="1"/>
              <a:t>sắc</a:t>
            </a:r>
            <a:r>
              <a:rPr lang="en-US" sz="1300" dirty="0"/>
              <a:t> </a:t>
            </a:r>
            <a:r>
              <a:rPr lang="en-US" sz="1300" dirty="0" err="1"/>
              <a:t>thể</a:t>
            </a:r>
            <a:endParaRPr lang="en-US" sz="1300" dirty="0"/>
          </a:p>
          <a:p>
            <a:r>
              <a:rPr lang="vi-VN" sz="1300" dirty="0"/>
              <a:t>Phenotype là kiểu hình hay tính chất được bộc lộ tìm thấy trên một cá thể. </a:t>
            </a:r>
            <a:endParaRPr lang="en-US" dirty="0"/>
          </a:p>
        </p:txBody>
      </p:sp>
      <p:sp>
        <p:nvSpPr>
          <p:cNvPr id="4" name="Slide Number Placeholder 3"/>
          <p:cNvSpPr>
            <a:spLocks noGrp="1"/>
          </p:cNvSpPr>
          <p:nvPr>
            <p:ph type="sldNum" sz="quarter" idx="10"/>
          </p:nvPr>
        </p:nvSpPr>
        <p:spPr/>
        <p:txBody>
          <a:bodyPr/>
          <a:lstStyle/>
          <a:p>
            <a:fld id="{A086A00B-3905-4961-B116-93B66E6E521F}" type="slidenum">
              <a:rPr lang="en-US" smtClean="0"/>
              <a:pPr/>
              <a:t>6</a:t>
            </a:fld>
            <a:endParaRPr lang="en-US"/>
          </a:p>
        </p:txBody>
      </p:sp>
    </p:spTree>
    <p:extLst>
      <p:ext uri="{BB962C8B-B14F-4D97-AF65-F5344CB8AC3E}">
        <p14:creationId xmlns:p14="http://schemas.microsoft.com/office/powerpoint/2010/main" val="486578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latin typeface="Arial" panose="020B0604020202020204" pitchFamily="34" charset="0"/>
                <a:cs typeface="Arial" panose="020B0604020202020204" pitchFamily="34" charset="0"/>
              </a:rPr>
              <a:t>Phân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trạng</a:t>
            </a:r>
            <a:r>
              <a:rPr lang="en-US" dirty="0">
                <a:latin typeface="Arial" panose="020B0604020202020204" pitchFamily="34" charset="0"/>
                <a:cs typeface="Arial" panose="020B0604020202020204" pitchFamily="34" charset="0"/>
              </a:rPr>
              <a:t> / </a:t>
            </a:r>
            <a:r>
              <a:rPr lang="en-US" dirty="0" err="1">
                <a:latin typeface="Arial" panose="020B0604020202020204" pitchFamily="34" charset="0"/>
                <a:cs typeface="Arial" panose="020B0604020202020204" pitchFamily="34" charset="0"/>
              </a:rPr>
              <a:t>bệnh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tật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di </a:t>
            </a:r>
            <a:r>
              <a:rPr lang="en-US" dirty="0" err="1">
                <a:latin typeface="Arial" panose="020B0604020202020204" pitchFamily="34" charset="0"/>
                <a:cs typeface="Arial" panose="020B0604020202020204" pitchFamily="34" charset="0"/>
              </a:rPr>
              <a:t>truyền</a:t>
            </a:r>
            <a:r>
              <a:rPr lang="en-US" dirty="0">
                <a:latin typeface="Arial" panose="020B0604020202020204" pitchFamily="34" charset="0"/>
                <a:cs typeface="Arial" panose="020B0604020202020204" pitchFamily="34" charset="0"/>
              </a:rPr>
              <a:t> hay </a:t>
            </a:r>
            <a:r>
              <a:rPr lang="en-US" dirty="0" err="1">
                <a:latin typeface="Arial" panose="020B0604020202020204" pitchFamily="34" charset="0"/>
                <a:cs typeface="Arial" panose="020B0604020202020204" pitchFamily="34" charset="0"/>
              </a:rPr>
              <a:t>không</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Qui </a:t>
            </a:r>
            <a:r>
              <a:rPr lang="en-US" dirty="0" err="1">
                <a:latin typeface="Arial" panose="020B0604020202020204" pitchFamily="34" charset="0"/>
                <a:cs typeface="Arial" panose="020B0604020202020204" pitchFamily="34" charset="0"/>
              </a:rPr>
              <a:t>luật</a:t>
            </a:r>
            <a:r>
              <a:rPr lang="en-US" dirty="0">
                <a:latin typeface="Arial" panose="020B0604020202020204" pitchFamily="34" charset="0"/>
                <a:cs typeface="Arial" panose="020B0604020202020204" pitchFamily="34" charset="0"/>
              </a:rPr>
              <a:t> di </a:t>
            </a:r>
            <a:r>
              <a:rPr lang="en-US" dirty="0" err="1">
                <a:latin typeface="Arial" panose="020B0604020202020204" pitchFamily="34" charset="0"/>
                <a:cs typeface="Arial" panose="020B0604020202020204" pitchFamily="34" charset="0"/>
              </a:rPr>
              <a:t>truyền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như</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thế</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nào</a:t>
            </a:r>
            <a:r>
              <a:rPr lang="en-US" dirty="0">
                <a:latin typeface="Arial" panose="020B0604020202020204" pitchFamily="34" charset="0"/>
                <a:cs typeface="Arial" panose="020B0604020202020204" pitchFamily="34" charset="0"/>
              </a:rPr>
              <a:t> ?</a:t>
            </a:r>
          </a:p>
          <a:p>
            <a:endParaRPr lang="en-US" dirty="0"/>
          </a:p>
          <a:p>
            <a:endParaRPr lang="en-US" dirty="0"/>
          </a:p>
          <a:p>
            <a:r>
              <a:rPr lang="en-US" dirty="0"/>
              <a:t>Theo </a:t>
            </a:r>
            <a:r>
              <a:rPr lang="en-US" dirty="0" err="1"/>
              <a:t>dõi</a:t>
            </a:r>
            <a:r>
              <a:rPr lang="en-US" baseline="0" dirty="0"/>
              <a:t> 1 </a:t>
            </a:r>
            <a:r>
              <a:rPr lang="en-US" baseline="0" dirty="0" err="1"/>
              <a:t>tính</a:t>
            </a:r>
            <a:r>
              <a:rPr lang="en-US" baseline="0" dirty="0"/>
              <a:t> </a:t>
            </a:r>
            <a:r>
              <a:rPr lang="en-US" baseline="0" dirty="0" err="1"/>
              <a:t>trạng</a:t>
            </a:r>
            <a:r>
              <a:rPr lang="en-US" baseline="0" dirty="0"/>
              <a:t> </a:t>
            </a:r>
            <a:r>
              <a:rPr lang="en-US" baseline="0" dirty="0" err="1"/>
              <a:t>hoặc</a:t>
            </a:r>
            <a:r>
              <a:rPr lang="en-US" baseline="0" dirty="0"/>
              <a:t> 1 </a:t>
            </a:r>
            <a:r>
              <a:rPr lang="en-US" baseline="0" dirty="0" err="1"/>
              <a:t>bện</a:t>
            </a:r>
            <a:r>
              <a:rPr lang="en-US" baseline="0" dirty="0"/>
              <a:t> </a:t>
            </a:r>
            <a:r>
              <a:rPr lang="en-US" baseline="0" dirty="0" err="1"/>
              <a:t>tật</a:t>
            </a:r>
            <a:r>
              <a:rPr lang="en-US" baseline="0" dirty="0"/>
              <a:t> qua 1 </a:t>
            </a:r>
            <a:r>
              <a:rPr lang="en-US" baseline="0" dirty="0" err="1"/>
              <a:t>số</a:t>
            </a:r>
            <a:r>
              <a:rPr lang="en-US" baseline="0" dirty="0"/>
              <a:t> </a:t>
            </a:r>
            <a:r>
              <a:rPr lang="en-US" baseline="0" dirty="0" err="1"/>
              <a:t>thế</a:t>
            </a:r>
            <a:r>
              <a:rPr lang="en-US" baseline="0" dirty="0"/>
              <a:t> </a:t>
            </a:r>
            <a:r>
              <a:rPr lang="en-US" baseline="0" dirty="0" err="1"/>
              <a:t>hệ</a:t>
            </a:r>
            <a:r>
              <a:rPr lang="en-US" baseline="0" dirty="0"/>
              <a:t>, </a:t>
            </a:r>
            <a:r>
              <a:rPr lang="en-US" baseline="0" dirty="0" err="1"/>
              <a:t>ít</a:t>
            </a:r>
            <a:r>
              <a:rPr lang="en-US" baseline="0" dirty="0"/>
              <a:t> </a:t>
            </a:r>
            <a:r>
              <a:rPr lang="en-US" baseline="0" dirty="0" err="1"/>
              <a:t>nhất</a:t>
            </a:r>
            <a:r>
              <a:rPr lang="en-US" baseline="0" dirty="0"/>
              <a:t> 3 </a:t>
            </a:r>
            <a:r>
              <a:rPr lang="en-US" baseline="0" dirty="0" err="1"/>
              <a:t>thế</a:t>
            </a:r>
            <a:r>
              <a:rPr lang="en-US" baseline="0" dirty="0"/>
              <a:t> </a:t>
            </a:r>
            <a:r>
              <a:rPr lang="en-US" baseline="0" dirty="0" err="1"/>
              <a:t>hệ</a:t>
            </a:r>
            <a:r>
              <a:rPr lang="en-US" baseline="0" dirty="0"/>
              <a:t> và </a:t>
            </a:r>
            <a:r>
              <a:rPr lang="en-US" baseline="0" dirty="0" err="1"/>
              <a:t>lập</a:t>
            </a:r>
            <a:r>
              <a:rPr lang="en-US" baseline="0" dirty="0"/>
              <a:t> </a:t>
            </a:r>
            <a:r>
              <a:rPr lang="en-US" baseline="0" dirty="0" err="1"/>
              <a:t>bản</a:t>
            </a:r>
            <a:r>
              <a:rPr lang="en-US" baseline="0" dirty="0"/>
              <a:t> </a:t>
            </a:r>
            <a:r>
              <a:rPr lang="en-US" baseline="0" dirty="0" err="1"/>
              <a:t>đồ</a:t>
            </a:r>
            <a:r>
              <a:rPr lang="en-US" baseline="0" dirty="0"/>
              <a:t> GH</a:t>
            </a:r>
          </a:p>
          <a:p>
            <a:r>
              <a:rPr lang="en-US" baseline="0" dirty="0" err="1"/>
              <a:t>Mỗi</a:t>
            </a:r>
            <a:r>
              <a:rPr lang="en-US" baseline="0" dirty="0"/>
              <a:t> </a:t>
            </a:r>
            <a:r>
              <a:rPr lang="en-US" baseline="0" dirty="0" err="1"/>
              <a:t>cá</a:t>
            </a:r>
            <a:r>
              <a:rPr lang="en-US" baseline="0" dirty="0"/>
              <a:t> </a:t>
            </a:r>
            <a:r>
              <a:rPr lang="en-US" baseline="0" dirty="0" err="1"/>
              <a:t>thể</a:t>
            </a:r>
            <a:r>
              <a:rPr lang="en-US" baseline="0" dirty="0"/>
              <a:t> </a:t>
            </a:r>
            <a:r>
              <a:rPr lang="en-US" baseline="0" dirty="0" err="1"/>
              <a:t>trong</a:t>
            </a:r>
            <a:r>
              <a:rPr lang="en-US" baseline="0" dirty="0"/>
              <a:t> 1 GH </a:t>
            </a:r>
            <a:r>
              <a:rPr lang="en-US" baseline="0" dirty="0" err="1"/>
              <a:t>có</a:t>
            </a:r>
            <a:r>
              <a:rPr lang="en-US" baseline="0" dirty="0"/>
              <a:t> </a:t>
            </a:r>
            <a:r>
              <a:rPr lang="en-US" baseline="0" dirty="0" err="1"/>
              <a:t>kí</a:t>
            </a:r>
            <a:r>
              <a:rPr lang="en-US" baseline="0" dirty="0"/>
              <a:t> </a:t>
            </a:r>
            <a:r>
              <a:rPr lang="en-US" baseline="0" dirty="0" err="1"/>
              <a:t>hiệu</a:t>
            </a:r>
            <a:r>
              <a:rPr lang="en-US" baseline="0" dirty="0"/>
              <a:t> </a:t>
            </a:r>
            <a:r>
              <a:rPr lang="en-US" baseline="0" dirty="0" err="1"/>
              <a:t>theo</a:t>
            </a:r>
            <a:r>
              <a:rPr lang="en-US" baseline="0" dirty="0"/>
              <a:t> </a:t>
            </a:r>
            <a:r>
              <a:rPr lang="en-US" baseline="0" dirty="0" err="1"/>
              <a:t>công</a:t>
            </a:r>
            <a:r>
              <a:rPr lang="en-US" baseline="0" dirty="0"/>
              <a:t> </a:t>
            </a:r>
            <a:r>
              <a:rPr lang="en-US" baseline="0" dirty="0" err="1"/>
              <a:t>ước</a:t>
            </a:r>
            <a:r>
              <a:rPr lang="en-US" baseline="0" dirty="0"/>
              <a:t> </a:t>
            </a:r>
            <a:r>
              <a:rPr lang="en-US" baseline="0" dirty="0" err="1"/>
              <a:t>quốc</a:t>
            </a:r>
            <a:r>
              <a:rPr lang="en-US" baseline="0" dirty="0"/>
              <a:t> </a:t>
            </a:r>
            <a:r>
              <a:rPr lang="en-US" baseline="0" dirty="0" err="1"/>
              <a:t>tế</a:t>
            </a:r>
            <a:r>
              <a:rPr lang="en-US" baseline="0" dirty="0"/>
              <a:t>, </a:t>
            </a:r>
            <a:r>
              <a:rPr lang="en-US" baseline="0" dirty="0" err="1"/>
              <a:t>tùy</a:t>
            </a:r>
            <a:r>
              <a:rPr lang="en-US" baseline="0" dirty="0"/>
              <a:t> </a:t>
            </a:r>
            <a:r>
              <a:rPr lang="en-US" baseline="0" dirty="0" err="1"/>
              <a:t>giới</a:t>
            </a:r>
            <a:r>
              <a:rPr lang="en-US" baseline="0" dirty="0"/>
              <a:t> </a:t>
            </a:r>
            <a:r>
              <a:rPr lang="en-US" baseline="0" dirty="0" err="1"/>
              <a:t>tính</a:t>
            </a:r>
            <a:r>
              <a:rPr lang="en-US" baseline="0" dirty="0"/>
              <a:t>, </a:t>
            </a:r>
            <a:r>
              <a:rPr lang="en-US" baseline="0" dirty="0" err="1"/>
              <a:t>có</a:t>
            </a:r>
            <a:r>
              <a:rPr lang="en-US" baseline="0" dirty="0"/>
              <a:t> </a:t>
            </a:r>
            <a:r>
              <a:rPr lang="en-US" baseline="0" dirty="0" err="1"/>
              <a:t>bệnh</a:t>
            </a:r>
            <a:r>
              <a:rPr lang="en-US" baseline="0" dirty="0"/>
              <a:t> </a:t>
            </a:r>
            <a:r>
              <a:rPr lang="en-US" baseline="0" dirty="0" err="1"/>
              <a:t>tật</a:t>
            </a:r>
            <a:r>
              <a:rPr lang="en-US" baseline="0" dirty="0"/>
              <a:t> </a:t>
            </a:r>
            <a:r>
              <a:rPr lang="en-US" baseline="0" dirty="0" err="1"/>
              <a:t>cần</a:t>
            </a:r>
            <a:r>
              <a:rPr lang="en-US" baseline="0" dirty="0"/>
              <a:t> </a:t>
            </a:r>
            <a:r>
              <a:rPr lang="en-US" baseline="0" dirty="0" err="1"/>
              <a:t>phần</a:t>
            </a:r>
            <a:r>
              <a:rPr lang="en-US" baseline="0" dirty="0"/>
              <a:t> </a:t>
            </a:r>
            <a:r>
              <a:rPr lang="en-US" baseline="0" dirty="0" err="1"/>
              <a:t>tích</a:t>
            </a:r>
            <a:r>
              <a:rPr lang="en-US" baseline="0" dirty="0"/>
              <a:t> hay </a:t>
            </a:r>
            <a:r>
              <a:rPr lang="en-US" baseline="0" dirty="0" err="1"/>
              <a:t>không</a:t>
            </a:r>
            <a:r>
              <a:rPr lang="en-US" baseline="0" dirty="0"/>
              <a:t>, </a:t>
            </a:r>
            <a:r>
              <a:rPr lang="en-US" baseline="0" dirty="0" err="1"/>
              <a:t>có</a:t>
            </a:r>
            <a:r>
              <a:rPr lang="en-US" baseline="0" dirty="0"/>
              <a:t> </a:t>
            </a:r>
            <a:r>
              <a:rPr lang="en-US" baseline="0" dirty="0" err="1"/>
              <a:t>là</a:t>
            </a:r>
            <a:r>
              <a:rPr lang="en-US" baseline="0" dirty="0"/>
              <a:t> </a:t>
            </a:r>
            <a:r>
              <a:rPr lang="en-US" baseline="0" dirty="0" err="1"/>
              <a:t>người</a:t>
            </a:r>
            <a:r>
              <a:rPr lang="en-US" baseline="0" dirty="0"/>
              <a:t> </a:t>
            </a:r>
            <a:r>
              <a:rPr lang="en-US" baseline="0" dirty="0" err="1"/>
              <a:t>mang</a:t>
            </a:r>
            <a:r>
              <a:rPr lang="en-US" baseline="0" dirty="0"/>
              <a:t> gen </a:t>
            </a:r>
            <a:r>
              <a:rPr lang="en-US" baseline="0" dirty="0" err="1"/>
              <a:t>bệnh</a:t>
            </a:r>
            <a:r>
              <a:rPr lang="en-US" baseline="0" dirty="0"/>
              <a:t> </a:t>
            </a:r>
            <a:r>
              <a:rPr lang="en-US" baseline="0" dirty="0" err="1"/>
              <a:t>lặn</a:t>
            </a:r>
            <a:r>
              <a:rPr lang="en-US" baseline="0" dirty="0"/>
              <a:t> hay </a:t>
            </a:r>
            <a:r>
              <a:rPr lang="en-US" baseline="0" dirty="0" err="1"/>
              <a:t>không</a:t>
            </a:r>
            <a:r>
              <a:rPr lang="en-US" baseline="0" dirty="0"/>
              <a:t>?</a:t>
            </a:r>
          </a:p>
          <a:p>
            <a:r>
              <a:rPr lang="vi-VN" dirty="0"/>
              <a:t>Phương pháp nghiên cứu gia hệ dùng để phân tích một tính trạng hay một bệnh tật nào đó xem nó có di truyền hay không và quy luật di truyền của nó như thế nào. Theo dõi một tính trạng hoặc một bệnh tật qua một số thế hệ, ít nhất là ba thế hệ và lập bản đồ gia hệ. Mỗi cá thể trong một gia hệ có một ký hiệu theo quy ước quốc tế, tùy theo giới tính, có bệnh tật đang cần phân tích hay không, có là người mang gen bệnh lặn hay không v.v... Một số ký hiệu hay dùng trong lập gia hệ được trình bày ở bảng 1.1. Bản đồ gia hệ thường được vẽ theo hình bậc thang, từ trên xuống theo thứ tự các thế hệ ông bà, cha mẹ, con cháu. Mỗi thế hệ là một bậc thang, các con của một cặp bố mẹ được ghi lần lượt từ trái sang phải và từ người con lớn nhất. Đương sự là bệnh nhân đến khám và từ đó người thầy thuốc hỏi và tìm hiểu dần các thành viên khác trong gia hệ để lập bản đồ gia hệ, đương sự được đánh dấu bằng một mũi tên bên dưới ký hiệu. Phía bên trái mỗi thế hệ của gia hệ ghi các chữ số La mã để chỉ thứ tự các thế hệ trong gia hệ. Bên dưới (phía bên phải) của từng thành viên có ghi các chữ số Ả rập để chỉ số thứ tự của thành viên trong thế hệ đó. Khi theo dõi một tính trạng qua rất nhiều thế hệ, gồm rất nhiều cá thể, bản đồ gia hệ hình bậc thang không đủ chứa tất cả các cá thể, cho nên trường hợp này phải lập gia hệ theo hình cung. Trong một gia hệ có bệnh di truyền, tần số bệnh trong gia hệ giảm dần theo mức độ huyết thống theo hệ số di truyền: họ hàng bậc một (bố mẹ, anh chị em ruột, con) có tỷ lệ mắc bệnh cao nhất; giảm dần ở họ hàng bậc hai (ông, bà, chú, bác, cô dì ruột, cháu ruột); rồi đến họ hàng bậc ba (anh chị em họ)…</a:t>
            </a:r>
            <a:endParaRPr lang="en-US" dirty="0"/>
          </a:p>
        </p:txBody>
      </p:sp>
      <p:sp>
        <p:nvSpPr>
          <p:cNvPr id="4" name="Slide Number Placeholder 3"/>
          <p:cNvSpPr>
            <a:spLocks noGrp="1"/>
          </p:cNvSpPr>
          <p:nvPr>
            <p:ph type="sldNum" sz="quarter" idx="10"/>
          </p:nvPr>
        </p:nvSpPr>
        <p:spPr/>
        <p:txBody>
          <a:bodyPr/>
          <a:lstStyle/>
          <a:p>
            <a:fld id="{A086A00B-3905-4961-B116-93B66E6E521F}" type="slidenum">
              <a:rPr lang="en-US" smtClean="0"/>
              <a:pPr/>
              <a:t>7</a:t>
            </a:fld>
            <a:endParaRPr lang="en-US"/>
          </a:p>
        </p:txBody>
      </p:sp>
    </p:spTree>
    <p:extLst>
      <p:ext uri="{BB962C8B-B14F-4D97-AF65-F5344CB8AC3E}">
        <p14:creationId xmlns:p14="http://schemas.microsoft.com/office/powerpoint/2010/main" val="13911644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300" b="1" i="1" dirty="0" err="1"/>
              <a:t>Phân</a:t>
            </a:r>
            <a:r>
              <a:rPr lang="fr-FR" sz="1300" b="1" i="1" dirty="0"/>
              <a:t> </a:t>
            </a:r>
            <a:r>
              <a:rPr lang="fr-FR" sz="1300" b="1" i="1" dirty="0" err="1"/>
              <a:t>loại</a:t>
            </a:r>
            <a:r>
              <a:rPr lang="fr-FR" sz="1300" b="1" i="1" dirty="0"/>
              <a:t> di </a:t>
            </a:r>
            <a:r>
              <a:rPr lang="fr-FR" sz="1300" b="1" i="1" dirty="0" err="1"/>
              <a:t>truyền</a:t>
            </a:r>
            <a:r>
              <a:rPr lang="fr-FR" sz="1300" b="1" i="1" dirty="0"/>
              <a:t> </a:t>
            </a:r>
            <a:r>
              <a:rPr lang="fr-FR" sz="1300" b="1" i="1" dirty="0" err="1"/>
              <a:t>đơn</a:t>
            </a:r>
            <a:r>
              <a:rPr lang="fr-FR" sz="1300" b="1" i="1" dirty="0"/>
              <a:t> </a:t>
            </a:r>
            <a:r>
              <a:rPr lang="fr-FR" sz="1300" b="1" i="1" dirty="0" err="1"/>
              <a:t>gien</a:t>
            </a:r>
            <a:r>
              <a:rPr lang="fr-FR" sz="1300" b="1" i="1" dirty="0"/>
              <a:t> - </a:t>
            </a:r>
            <a:r>
              <a:rPr lang="fr-FR" sz="1300" b="1" i="1" dirty="0" err="1"/>
              <a:t>hai</a:t>
            </a:r>
            <a:r>
              <a:rPr lang="fr-FR" sz="1300" b="1" i="1" dirty="0"/>
              <a:t> </a:t>
            </a:r>
            <a:r>
              <a:rPr lang="fr-FR" sz="1300" b="1" i="1" dirty="0" err="1"/>
              <a:t>allelle</a:t>
            </a:r>
            <a:endParaRPr lang="en-US" sz="1300" b="1" i="1" dirty="0"/>
          </a:p>
          <a:p>
            <a:r>
              <a:rPr lang="fr-FR" sz="1300" dirty="0"/>
              <a:t>Do </a:t>
            </a:r>
            <a:r>
              <a:rPr lang="fr-FR" sz="1300" dirty="0" err="1"/>
              <a:t>đó</a:t>
            </a:r>
            <a:r>
              <a:rPr lang="fr-FR" sz="1300" dirty="0"/>
              <a:t>, khi </a:t>
            </a:r>
            <a:r>
              <a:rPr lang="fr-FR" sz="1300" dirty="0" err="1"/>
              <a:t>nhắc</a:t>
            </a:r>
            <a:r>
              <a:rPr lang="fr-FR" sz="1300" dirty="0"/>
              <a:t> </a:t>
            </a:r>
            <a:r>
              <a:rPr lang="fr-FR" sz="1300" dirty="0" err="1"/>
              <a:t>đến</a:t>
            </a:r>
            <a:r>
              <a:rPr lang="fr-FR" sz="1300" dirty="0"/>
              <a:t> di </a:t>
            </a:r>
            <a:r>
              <a:rPr lang="fr-FR" sz="1300" dirty="0" err="1"/>
              <a:t>truyền</a:t>
            </a:r>
            <a:r>
              <a:rPr lang="fr-FR" sz="1300" dirty="0"/>
              <a:t> Mendel </a:t>
            </a:r>
            <a:r>
              <a:rPr lang="fr-FR" sz="1300" dirty="0" err="1"/>
              <a:t>trong</a:t>
            </a:r>
            <a:r>
              <a:rPr lang="fr-FR" sz="1300" dirty="0"/>
              <a:t> Y </a:t>
            </a:r>
            <a:r>
              <a:rPr lang="fr-FR" sz="1300" dirty="0" err="1"/>
              <a:t>học</a:t>
            </a:r>
            <a:r>
              <a:rPr lang="fr-FR" sz="1300" dirty="0"/>
              <a:t>, </a:t>
            </a:r>
            <a:r>
              <a:rPr lang="fr-FR" sz="1300" dirty="0" err="1"/>
              <a:t>theo</a:t>
            </a:r>
            <a:r>
              <a:rPr lang="fr-FR" sz="1300" dirty="0"/>
              <a:t> </a:t>
            </a:r>
            <a:r>
              <a:rPr lang="fr-FR" sz="1300" dirty="0" err="1"/>
              <a:t>quy</a:t>
            </a:r>
            <a:r>
              <a:rPr lang="fr-FR" sz="1300" dirty="0"/>
              <a:t> </a:t>
            </a:r>
            <a:r>
              <a:rPr lang="fr-FR" sz="1300" dirty="0" err="1"/>
              <a:t>ước</a:t>
            </a:r>
            <a:r>
              <a:rPr lang="fr-FR" sz="1300" dirty="0"/>
              <a:t> </a:t>
            </a:r>
            <a:r>
              <a:rPr lang="fr-FR" sz="1300" dirty="0" err="1"/>
              <a:t>thông</a:t>
            </a:r>
            <a:r>
              <a:rPr lang="fr-FR" sz="1300" dirty="0"/>
              <a:t> </a:t>
            </a:r>
            <a:r>
              <a:rPr lang="fr-FR" sz="1300" dirty="0" err="1"/>
              <a:t>thường</a:t>
            </a:r>
            <a:r>
              <a:rPr lang="fr-FR" sz="1300" dirty="0"/>
              <a:t> </a:t>
            </a:r>
            <a:r>
              <a:rPr lang="fr-FR" sz="1300" dirty="0" err="1"/>
              <a:t>đồng</a:t>
            </a:r>
            <a:r>
              <a:rPr lang="fr-FR" sz="1300" dirty="0"/>
              <a:t> </a:t>
            </a:r>
            <a:r>
              <a:rPr lang="fr-FR" sz="1300" dirty="0" err="1"/>
              <a:t>nghĩa</a:t>
            </a:r>
            <a:r>
              <a:rPr lang="fr-FR" sz="1300" dirty="0"/>
              <a:t> </a:t>
            </a:r>
            <a:r>
              <a:rPr lang="fr-FR" sz="1300" dirty="0" err="1"/>
              <a:t>với</a:t>
            </a:r>
            <a:r>
              <a:rPr lang="fr-FR" sz="1300" dirty="0"/>
              <a:t> di </a:t>
            </a:r>
            <a:r>
              <a:rPr lang="fr-FR" sz="1300" dirty="0" err="1"/>
              <a:t>truyền</a:t>
            </a:r>
            <a:r>
              <a:rPr lang="fr-FR" sz="1300" dirty="0"/>
              <a:t> </a:t>
            </a:r>
            <a:r>
              <a:rPr lang="fr-FR" sz="1300" dirty="0" err="1"/>
              <a:t>đơn</a:t>
            </a:r>
            <a:r>
              <a:rPr lang="fr-FR" sz="1300" dirty="0"/>
              <a:t> </a:t>
            </a:r>
            <a:r>
              <a:rPr lang="fr-FR" sz="1300" dirty="0" err="1"/>
              <a:t>gien</a:t>
            </a:r>
            <a:r>
              <a:rPr lang="fr-FR" sz="1300" dirty="0"/>
              <a:t>, </a:t>
            </a:r>
            <a:r>
              <a:rPr lang="fr-FR" sz="1300" dirty="0" err="1"/>
              <a:t>hai</a:t>
            </a:r>
            <a:r>
              <a:rPr lang="fr-FR" sz="1300" dirty="0"/>
              <a:t> </a:t>
            </a:r>
            <a:r>
              <a:rPr lang="fr-FR" sz="1300" dirty="0" err="1"/>
              <a:t>allelle</a:t>
            </a:r>
            <a:r>
              <a:rPr lang="fr-FR" sz="1300" dirty="0"/>
              <a:t>. </a:t>
            </a:r>
            <a:r>
              <a:rPr lang="fr-FR" sz="1300" dirty="0" err="1"/>
              <a:t>Có</a:t>
            </a:r>
            <a:r>
              <a:rPr lang="fr-FR" sz="1300" dirty="0"/>
              <a:t> </a:t>
            </a:r>
            <a:r>
              <a:rPr lang="fr-FR" sz="1300" dirty="0" err="1"/>
              <a:t>thể</a:t>
            </a:r>
            <a:r>
              <a:rPr lang="fr-FR" sz="1300" dirty="0"/>
              <a:t> </a:t>
            </a:r>
            <a:r>
              <a:rPr lang="fr-FR" sz="1300" dirty="0" err="1"/>
              <a:t>phân</a:t>
            </a:r>
            <a:r>
              <a:rPr lang="fr-FR" sz="1300" dirty="0"/>
              <a:t> </a:t>
            </a:r>
            <a:r>
              <a:rPr lang="fr-FR" sz="1300" dirty="0" err="1"/>
              <a:t>loại</a:t>
            </a:r>
            <a:r>
              <a:rPr lang="fr-FR" sz="1300" dirty="0"/>
              <a:t> 5 </a:t>
            </a:r>
            <a:r>
              <a:rPr lang="fr-FR" sz="1300" dirty="0" err="1"/>
              <a:t>nhóm</a:t>
            </a:r>
            <a:r>
              <a:rPr lang="fr-FR" sz="1300" dirty="0"/>
              <a:t> </a:t>
            </a:r>
            <a:r>
              <a:rPr lang="fr-FR" sz="1300" dirty="0" err="1"/>
              <a:t>bệnh</a:t>
            </a:r>
            <a:r>
              <a:rPr lang="fr-FR" sz="1300" dirty="0"/>
              <a:t> di </a:t>
            </a:r>
            <a:r>
              <a:rPr lang="fr-FR" sz="1300" dirty="0" err="1"/>
              <a:t>truyền</a:t>
            </a:r>
            <a:r>
              <a:rPr lang="fr-FR" sz="1300" dirty="0"/>
              <a:t> Mendel:</a:t>
            </a:r>
            <a:endParaRPr lang="en-US" sz="1300" dirty="0"/>
          </a:p>
          <a:p>
            <a:endParaRPr lang="en-US" dirty="0">
              <a:effectLst/>
            </a:endParaRPr>
          </a:p>
          <a:p>
            <a:r>
              <a:rPr lang="vi-VN" dirty="0">
                <a:effectLst/>
              </a:rPr>
              <a:t>• trội không hoàn toàn thường được gộp chung</a:t>
            </a:r>
            <a:endParaRPr lang="en-US" dirty="0"/>
          </a:p>
        </p:txBody>
      </p:sp>
      <p:sp>
        <p:nvSpPr>
          <p:cNvPr id="4" name="Slide Number Placeholder 3"/>
          <p:cNvSpPr>
            <a:spLocks noGrp="1"/>
          </p:cNvSpPr>
          <p:nvPr>
            <p:ph type="sldNum" sz="quarter" idx="10"/>
          </p:nvPr>
        </p:nvSpPr>
        <p:spPr/>
        <p:txBody>
          <a:bodyPr/>
          <a:lstStyle/>
          <a:p>
            <a:fld id="{A086A00B-3905-4961-B116-93B66E6E521F}" type="slidenum">
              <a:rPr lang="en-US" smtClean="0"/>
              <a:pPr/>
              <a:t>10</a:t>
            </a:fld>
            <a:endParaRPr lang="en-US"/>
          </a:p>
        </p:txBody>
      </p:sp>
    </p:spTree>
    <p:extLst>
      <p:ext uri="{BB962C8B-B14F-4D97-AF65-F5344CB8AC3E}">
        <p14:creationId xmlns:p14="http://schemas.microsoft.com/office/powerpoint/2010/main" val="2801386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effectLst/>
                <a:latin typeface="Arial" panose="020B0604020202020204" pitchFamily="34" charset="0"/>
                <a:cs typeface="Arial" panose="020B0604020202020204" pitchFamily="34" charset="0"/>
              </a:rPr>
              <a:t>Đ</a:t>
            </a:r>
            <a:r>
              <a:rPr lang="vi-VN" b="1" i="1" dirty="0">
                <a:effectLst/>
                <a:latin typeface="+mn-lt"/>
                <a:cs typeface="Arial" panose="020B0604020202020204" pitchFamily="34" charset="0"/>
              </a:rPr>
              <a:t>ặc điểm</a:t>
            </a:r>
            <a:endParaRPr lang="en-US" b="1" i="1" dirty="0">
              <a:effectLst/>
              <a:latin typeface="Arial" panose="020B0604020202020204" pitchFamily="34" charset="0"/>
              <a:cs typeface="Arial" panose="020B0604020202020204" pitchFamily="34" charset="0"/>
            </a:endParaRPr>
          </a:p>
          <a:p>
            <a:r>
              <a:rPr lang="en-US" dirty="0">
                <a:effectLst/>
                <a:latin typeface="Arial" panose="020B0604020202020204" pitchFamily="34" charset="0"/>
                <a:cs typeface="Arial" panose="020B0604020202020204" pitchFamily="34" charset="0"/>
              </a:rPr>
              <a:t>- </a:t>
            </a:r>
            <a:r>
              <a:rPr lang="vi-VN" dirty="0">
                <a:effectLst/>
                <a:latin typeface="+mn-lt"/>
                <a:cs typeface="Arial" panose="020B0604020202020204" pitchFamily="34" charset="0"/>
              </a:rPr>
              <a:t>Trong QT có 3 kiểu gen (AA, Aa, aa) và chỉ có 2 kiểu hình.</a:t>
            </a:r>
            <a:endParaRPr lang="en-US" dirty="0">
              <a:effectLst/>
              <a:latin typeface="Arial" panose="020B0604020202020204" pitchFamily="34" charset="0"/>
              <a:cs typeface="Arial" panose="020B0604020202020204" pitchFamily="34" charset="0"/>
            </a:endParaRPr>
          </a:p>
          <a:p>
            <a:r>
              <a:rPr lang="en-US" dirty="0">
                <a:effectLst/>
                <a:latin typeface="Arial" panose="020B0604020202020204" pitchFamily="34" charset="0"/>
                <a:cs typeface="Arial" panose="020B0604020202020204" pitchFamily="34" charset="0"/>
              </a:rPr>
              <a:t>	</a:t>
            </a:r>
            <a:r>
              <a:rPr lang="vi-VN" dirty="0">
                <a:effectLst/>
                <a:latin typeface="+mn-lt"/>
                <a:cs typeface="Arial" panose="020B0604020202020204" pitchFamily="34" charset="0"/>
              </a:rPr>
              <a:t>2 kiểu gen AA và Aa có kiểu hình trội giống nhau.</a:t>
            </a:r>
            <a:endParaRPr lang="en-US" dirty="0">
              <a:effectLst/>
              <a:latin typeface="Arial" panose="020B0604020202020204" pitchFamily="34" charset="0"/>
              <a:cs typeface="Arial" panose="020B0604020202020204" pitchFamily="34" charset="0"/>
            </a:endParaRPr>
          </a:p>
          <a:p>
            <a:r>
              <a:rPr lang="en-US" dirty="0">
                <a:effectLst/>
                <a:latin typeface="Arial" panose="020B0604020202020204" pitchFamily="34" charset="0"/>
                <a:cs typeface="Arial" panose="020B0604020202020204" pitchFamily="34" charset="0"/>
              </a:rPr>
              <a:t>- </a:t>
            </a:r>
            <a:r>
              <a:rPr lang="vi-VN" dirty="0">
                <a:effectLst/>
                <a:latin typeface="+mn-lt"/>
                <a:cs typeface="Arial" panose="020B0604020202020204" pitchFamily="34" charset="0"/>
              </a:rPr>
              <a:t>Gen bệnh trội nằm trên 1 trong 22 NST thường:</a:t>
            </a:r>
            <a:endParaRPr lang="en-US" dirty="0">
              <a:effectLst/>
              <a:latin typeface="Arial" panose="020B0604020202020204" pitchFamily="34" charset="0"/>
              <a:cs typeface="Arial" panose="020B0604020202020204" pitchFamily="34" charset="0"/>
            </a:endParaRPr>
          </a:p>
          <a:p>
            <a:r>
              <a:rPr lang="en-US" dirty="0">
                <a:effectLst/>
                <a:latin typeface="Arial" panose="020B0604020202020204" pitchFamily="34" charset="0"/>
                <a:cs typeface="Arial" panose="020B0604020202020204" pitchFamily="34" charset="0"/>
              </a:rPr>
              <a:t>	</a:t>
            </a:r>
            <a:r>
              <a:rPr lang="vi-VN" dirty="0">
                <a:effectLst/>
                <a:latin typeface="+mn-lt"/>
                <a:cs typeface="Arial" panose="020B0604020202020204" pitchFamily="34" charset="0"/>
              </a:rPr>
              <a:t>Khả năng mắc bệnh của nam và nữ như nhau.</a:t>
            </a:r>
            <a:endParaRPr lang="en-US" dirty="0">
              <a:effectLst/>
              <a:latin typeface="Arial" panose="020B0604020202020204" pitchFamily="34" charset="0"/>
              <a:cs typeface="Arial" panose="020B0604020202020204" pitchFamily="34" charset="0"/>
            </a:endParaRPr>
          </a:p>
          <a:p>
            <a:r>
              <a:rPr lang="en-US" dirty="0">
                <a:effectLst/>
                <a:latin typeface="Arial" panose="020B0604020202020204" pitchFamily="34" charset="0"/>
                <a:cs typeface="Arial" panose="020B0604020202020204" pitchFamily="34" charset="0"/>
              </a:rPr>
              <a:t>	</a:t>
            </a:r>
            <a:r>
              <a:rPr lang="vi-VN" dirty="0">
                <a:effectLst/>
                <a:latin typeface="+mn-lt"/>
                <a:cs typeface="Arial" panose="020B0604020202020204" pitchFamily="34" charset="0"/>
              </a:rPr>
              <a:t>Bố và mẹ có khả năng ngang nhau: di truyền gen/ bệnh cho các con</a:t>
            </a:r>
            <a:r>
              <a:rPr lang="vi-VN" dirty="0">
                <a:latin typeface="+mn-lt"/>
                <a:cs typeface="Arial" panose="020B0604020202020204" pitchFamily="34" charset="0"/>
              </a:rPr>
              <a:t> </a:t>
            </a:r>
            <a:br>
              <a:rPr lang="vi-VN" dirty="0">
                <a:latin typeface="+mn-lt"/>
                <a:cs typeface="Arial" panose="020B0604020202020204" pitchFamily="34" charset="0"/>
              </a:rPr>
            </a:br>
            <a:r>
              <a:rPr lang="en-US" dirty="0">
                <a:latin typeface="Arial" panose="020B0604020202020204" pitchFamily="34" charset="0"/>
                <a:cs typeface="Arial" panose="020B0604020202020204" pitchFamily="34" charset="0"/>
              </a:rPr>
              <a:t>- </a:t>
            </a:r>
            <a:r>
              <a:rPr lang="vi-VN" dirty="0">
                <a:effectLst/>
              </a:rPr>
              <a:t>Bệnh di truyền </a:t>
            </a:r>
            <a:r>
              <a:rPr lang="vi-VN" b="1" i="1" dirty="0">
                <a:effectLst/>
              </a:rPr>
              <a:t>trực tiếp </a:t>
            </a:r>
            <a:r>
              <a:rPr lang="vi-VN" dirty="0">
                <a:effectLst/>
              </a:rPr>
              <a:t>từ bố mẹ sang con cái:</a:t>
            </a:r>
            <a:endParaRPr lang="en-US" dirty="0">
              <a:effectLst/>
            </a:endParaRPr>
          </a:p>
          <a:p>
            <a:pPr marL="483306" lvl="1"/>
            <a:r>
              <a:rPr lang="en-US" dirty="0">
                <a:effectLst/>
              </a:rPr>
              <a:t>	</a:t>
            </a:r>
            <a:r>
              <a:rPr lang="vi-VN" b="1" i="1" dirty="0">
                <a:effectLst/>
              </a:rPr>
              <a:t>Xuất hiện liên tục </a:t>
            </a:r>
            <a:r>
              <a:rPr lang="vi-VN" dirty="0">
                <a:effectLst/>
              </a:rPr>
              <a:t>không ngắt quãng qua các thế hệ</a:t>
            </a:r>
            <a:endParaRPr lang="en-US" dirty="0">
              <a:effectLst/>
            </a:endParaRPr>
          </a:p>
          <a:p>
            <a:r>
              <a:rPr lang="en-US" dirty="0">
                <a:effectLst/>
              </a:rPr>
              <a:t>	</a:t>
            </a:r>
            <a:r>
              <a:rPr lang="vi-VN" dirty="0">
                <a:effectLst/>
              </a:rPr>
              <a:t>Trường hợp </a:t>
            </a:r>
            <a:r>
              <a:rPr lang="vi-VN" b="1" i="1" dirty="0">
                <a:effectLst/>
              </a:rPr>
              <a:t>ngắt quãng giả </a:t>
            </a:r>
            <a:r>
              <a:rPr lang="vi-VN" dirty="0">
                <a:effectLst/>
              </a:rPr>
              <a:t>có thể xảy ra ở gia đình ít con.</a:t>
            </a:r>
            <a:endParaRPr lang="en-US" dirty="0">
              <a:effectLst/>
            </a:endParaRPr>
          </a:p>
          <a:p>
            <a:r>
              <a:rPr lang="vi-VN" i="1" dirty="0">
                <a:effectLst/>
              </a:rPr>
              <a:t>Tỷ lệ mang tính trạng/bệnh do gen trội:</a:t>
            </a:r>
            <a:r>
              <a:rPr lang="en-US" i="1" dirty="0">
                <a:effectLst/>
              </a:rPr>
              <a:t> </a:t>
            </a:r>
            <a:r>
              <a:rPr lang="en-US" dirty="0" err="1">
                <a:effectLst/>
              </a:rPr>
              <a:t>khá</a:t>
            </a:r>
            <a:r>
              <a:rPr lang="en-US" dirty="0">
                <a:effectLst/>
              </a:rPr>
              <a:t> </a:t>
            </a:r>
            <a:r>
              <a:rPr lang="en-US" dirty="0" err="1">
                <a:effectLst/>
              </a:rPr>
              <a:t>cao</a:t>
            </a:r>
            <a:endParaRPr lang="en-US" dirty="0">
              <a:effectLst/>
            </a:endParaRPr>
          </a:p>
          <a:p>
            <a:r>
              <a:rPr lang="en-US" dirty="0">
                <a:effectLst/>
              </a:rPr>
              <a:t>	</a:t>
            </a:r>
            <a:r>
              <a:rPr lang="vi-VN" dirty="0">
                <a:effectLst/>
              </a:rPr>
              <a:t>Khá cao (thường từ trên 50%).</a:t>
            </a:r>
            <a:r>
              <a:rPr lang="vi-VN" dirty="0"/>
              <a:t> </a:t>
            </a:r>
            <a:endParaRPr lang="en-US" dirty="0"/>
          </a:p>
        </p:txBody>
      </p:sp>
      <p:sp>
        <p:nvSpPr>
          <p:cNvPr id="4" name="Slide Number Placeholder 3"/>
          <p:cNvSpPr>
            <a:spLocks noGrp="1"/>
          </p:cNvSpPr>
          <p:nvPr>
            <p:ph type="sldNum" sz="quarter" idx="10"/>
          </p:nvPr>
        </p:nvSpPr>
        <p:spPr/>
        <p:txBody>
          <a:bodyPr/>
          <a:lstStyle/>
          <a:p>
            <a:fld id="{A086A00B-3905-4961-B116-93B66E6E521F}" type="slidenum">
              <a:rPr lang="en-US" smtClean="0"/>
              <a:pPr/>
              <a:t>12</a:t>
            </a:fld>
            <a:endParaRPr lang="en-US"/>
          </a:p>
        </p:txBody>
      </p:sp>
    </p:spTree>
    <p:extLst>
      <p:ext uri="{BB962C8B-B14F-4D97-AF65-F5344CB8AC3E}">
        <p14:creationId xmlns:p14="http://schemas.microsoft.com/office/powerpoint/2010/main" val="1336366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300" dirty="0"/>
              <a:t>• </a:t>
            </a:r>
            <a:r>
              <a:rPr lang="vi-VN" sz="1300" b="1" i="1" dirty="0"/>
              <a:t>Trừ trường hợp bố mẹ đều bình thường</a:t>
            </a:r>
            <a:br>
              <a:rPr lang="vi-VN" sz="1300" b="1" i="1" dirty="0"/>
            </a:br>
            <a:r>
              <a:rPr lang="vi-VN" sz="1300" dirty="0"/>
              <a:t>• 1 người bệnh dị hợp kết hôn với 1 người lành:</a:t>
            </a:r>
            <a:br>
              <a:rPr lang="vi-VN" sz="1300" dirty="0"/>
            </a:br>
            <a:r>
              <a:rPr lang="vi-VN" sz="1300" dirty="0"/>
              <a:t>• Hay </a:t>
            </a:r>
            <a:r>
              <a:rPr lang="vi-VN" sz="1300" b="1" i="1" dirty="0"/>
              <a:t>gặp nhất </a:t>
            </a:r>
            <a:r>
              <a:rPr lang="vi-VN" sz="1300" dirty="0"/>
              <a:t>trong quần thể.</a:t>
            </a:r>
            <a:br>
              <a:rPr lang="vi-VN" sz="1300" dirty="0"/>
            </a:br>
            <a:r>
              <a:rPr lang="vi-VN" sz="1300" dirty="0"/>
              <a:t>• Con cái của họ: trung bình </a:t>
            </a:r>
            <a:r>
              <a:rPr lang="vi-VN" sz="1300" b="1" dirty="0"/>
              <a:t>50% bị bệnh </a:t>
            </a:r>
            <a:r>
              <a:rPr lang="vi-VN" sz="1300" dirty="0"/>
              <a:t>và </a:t>
            </a:r>
            <a:r>
              <a:rPr lang="vi-VN" sz="1300" b="1" dirty="0"/>
              <a:t>50% lành</a:t>
            </a:r>
            <a:r>
              <a:rPr lang="vi-VN" sz="1300" dirty="0"/>
              <a:t>.</a:t>
            </a:r>
            <a:endParaRPr lang="en-US" sz="1300" dirty="0"/>
          </a:p>
          <a:p>
            <a:endParaRPr lang="en-US" sz="1300" dirty="0"/>
          </a:p>
          <a:p>
            <a:r>
              <a:rPr lang="vi-VN" sz="1300" b="1" i="1" dirty="0"/>
              <a:t>Đồng hợp mang cả 2 alen bệnh trội:</a:t>
            </a:r>
            <a:br>
              <a:rPr lang="vi-VN" sz="1300" b="1" i="1" dirty="0"/>
            </a:br>
            <a:r>
              <a:rPr lang="vi-VN" sz="1300" dirty="0"/>
              <a:t>• Có thể xảy ra trên lý thuyết nhưng </a:t>
            </a:r>
            <a:r>
              <a:rPr lang="vi-VN" sz="1300" b="1" i="1" dirty="0"/>
              <a:t>thực tế thường hiếm gặp</a:t>
            </a:r>
            <a:br>
              <a:rPr lang="vi-VN" sz="1300" b="1" i="1" dirty="0"/>
            </a:br>
            <a:r>
              <a:rPr lang="vi-VN" sz="1300" dirty="0"/>
              <a:t>• Thường bệnh nặng hơn, trầm trọng, có thể gây chết</a:t>
            </a:r>
            <a:r>
              <a:rPr lang="vi-VN" dirty="0"/>
              <a:t> </a:t>
            </a:r>
            <a:br>
              <a:rPr lang="vi-VN" dirty="0"/>
            </a:br>
            <a:endParaRPr lang="en-US" dirty="0"/>
          </a:p>
          <a:p>
            <a:r>
              <a:rPr lang="vi-VN" sz="1300" dirty="0"/>
              <a:t>Các gen trội quy định bệnh trầm trọng/ khuyết tật nặng nề:</a:t>
            </a:r>
            <a:br>
              <a:rPr lang="vi-VN" sz="1300" dirty="0"/>
            </a:br>
            <a:r>
              <a:rPr lang="vi-VN" sz="1300" dirty="0"/>
              <a:t>• Thường </a:t>
            </a:r>
            <a:r>
              <a:rPr lang="vi-VN" sz="1300" b="1" i="1" dirty="0"/>
              <a:t>bị đào thải </a:t>
            </a:r>
            <a:r>
              <a:rPr lang="vi-VN" sz="1300" dirty="0"/>
              <a:t>khỏi quần thể</a:t>
            </a:r>
            <a:br>
              <a:rPr lang="vi-VN" sz="1300" dirty="0"/>
            </a:br>
            <a:r>
              <a:rPr lang="vi-VN" sz="1300" dirty="0"/>
              <a:t>• NB </a:t>
            </a:r>
            <a:r>
              <a:rPr lang="vi-VN" sz="1300" b="1" i="1" dirty="0"/>
              <a:t>chết sớm </a:t>
            </a:r>
            <a:r>
              <a:rPr lang="vi-VN" sz="1300" dirty="0"/>
              <a:t>hoặc </a:t>
            </a:r>
            <a:r>
              <a:rPr lang="vi-VN" sz="1300" b="1" i="1" dirty="0"/>
              <a:t>không kết hôn </a:t>
            </a:r>
            <a:r>
              <a:rPr lang="vi-VN" sz="1300" dirty="0"/>
              <a:t>được</a:t>
            </a:r>
            <a:br>
              <a:rPr lang="vi-VN" sz="1300" dirty="0"/>
            </a:br>
            <a:r>
              <a:rPr lang="vi-VN" sz="1300" dirty="0"/>
              <a:t> </a:t>
            </a:r>
            <a:r>
              <a:rPr lang="vi-VN" sz="1300" b="1" i="1" dirty="0"/>
              <a:t>Không lưu truyền gen bệnh </a:t>
            </a:r>
            <a:r>
              <a:rPr lang="vi-VN" sz="1300" dirty="0"/>
              <a:t>cho thế hệ sau.</a:t>
            </a:r>
            <a:br>
              <a:rPr lang="vi-VN" sz="1300" dirty="0"/>
            </a:br>
            <a:r>
              <a:rPr lang="vi-VN" sz="1300" dirty="0"/>
              <a:t>• </a:t>
            </a:r>
            <a:r>
              <a:rPr lang="vi-VN" sz="1300" b="1" i="1" dirty="0"/>
              <a:t>Kết quả:</a:t>
            </a:r>
            <a:br>
              <a:rPr lang="vi-VN" sz="1300" b="1" i="1" dirty="0"/>
            </a:br>
            <a:r>
              <a:rPr lang="vi-VN" sz="1300" dirty="0"/>
              <a:t>• Gen bệnh </a:t>
            </a:r>
            <a:r>
              <a:rPr lang="vi-VN" sz="1300" b="1" i="1" dirty="0"/>
              <a:t>bị hạn chế nhanh</a:t>
            </a:r>
            <a:br>
              <a:rPr lang="vi-VN" sz="1300" b="1" i="1" dirty="0"/>
            </a:br>
            <a:r>
              <a:rPr lang="vi-VN" sz="1300" dirty="0"/>
              <a:t>• Có thể </a:t>
            </a:r>
            <a:r>
              <a:rPr lang="vi-VN" sz="1300" b="1" i="1" dirty="0"/>
              <a:t>bị đào thải sau ngay chính thế hệ đó</a:t>
            </a:r>
            <a:r>
              <a:rPr lang="vi-VN" dirty="0"/>
              <a:t> </a:t>
            </a:r>
            <a:br>
              <a:rPr lang="vi-VN" dirty="0"/>
            </a:br>
            <a:r>
              <a:rPr lang="vi-VN" dirty="0"/>
              <a:t/>
            </a:r>
            <a:br>
              <a:rPr lang="vi-VN" dirty="0"/>
            </a:br>
            <a:r>
              <a:rPr lang="vi-VN" dirty="0"/>
              <a:t/>
            </a:r>
            <a:br>
              <a:rPr lang="vi-VN" dirty="0"/>
            </a:br>
            <a:r>
              <a:rPr lang="vi-VN" dirty="0"/>
              <a:t/>
            </a:r>
            <a:br>
              <a:rPr lang="vi-VN" dirty="0"/>
            </a:br>
            <a:endParaRPr lang="en-US" dirty="0"/>
          </a:p>
        </p:txBody>
      </p:sp>
      <p:sp>
        <p:nvSpPr>
          <p:cNvPr id="4" name="Slide Number Placeholder 3"/>
          <p:cNvSpPr>
            <a:spLocks noGrp="1"/>
          </p:cNvSpPr>
          <p:nvPr>
            <p:ph type="sldNum" sz="quarter" idx="10"/>
          </p:nvPr>
        </p:nvSpPr>
        <p:spPr/>
        <p:txBody>
          <a:bodyPr/>
          <a:lstStyle/>
          <a:p>
            <a:fld id="{A086A00B-3905-4961-B116-93B66E6E521F}" type="slidenum">
              <a:rPr lang="en-US" smtClean="0"/>
              <a:pPr/>
              <a:t>13</a:t>
            </a:fld>
            <a:endParaRPr lang="en-US"/>
          </a:p>
        </p:txBody>
      </p:sp>
    </p:spTree>
    <p:extLst>
      <p:ext uri="{BB962C8B-B14F-4D97-AF65-F5344CB8AC3E}">
        <p14:creationId xmlns:p14="http://schemas.microsoft.com/office/powerpoint/2010/main" val="32204370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86A00B-3905-4961-B116-93B66E6E521F}" type="slidenum">
              <a:rPr lang="en-US" smtClean="0"/>
              <a:pPr/>
              <a:t>14</a:t>
            </a:fld>
            <a:endParaRPr lang="en-US"/>
          </a:p>
        </p:txBody>
      </p:sp>
    </p:spTree>
    <p:extLst>
      <p:ext uri="{BB962C8B-B14F-4D97-AF65-F5344CB8AC3E}">
        <p14:creationId xmlns:p14="http://schemas.microsoft.com/office/powerpoint/2010/main" val="39825146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52000C-E12D-4739-853F-B8186B16D16E}" type="datetimeFigureOut">
              <a:rPr lang="en-US" smtClean="0"/>
              <a:pPr/>
              <a:t>20/09/2019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43212A-A754-438C-B8AC-D72AE4FB9A15}" type="slidenum">
              <a:rPr lang="en-US" smtClean="0"/>
              <a:pPr/>
              <a:t>‹#›</a:t>
            </a:fld>
            <a:endParaRPr lang="en-US"/>
          </a:p>
        </p:txBody>
      </p:sp>
    </p:spTree>
    <p:extLst>
      <p:ext uri="{BB962C8B-B14F-4D97-AF65-F5344CB8AC3E}">
        <p14:creationId xmlns:p14="http://schemas.microsoft.com/office/powerpoint/2010/main" val="33380400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52000C-E12D-4739-853F-B8186B16D16E}" type="datetimeFigureOut">
              <a:rPr lang="en-US" smtClean="0"/>
              <a:pPr/>
              <a:t>20/09/2019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43212A-A754-438C-B8AC-D72AE4FB9A15}" type="slidenum">
              <a:rPr lang="en-US" smtClean="0"/>
              <a:pPr/>
              <a:t>‹#›</a:t>
            </a:fld>
            <a:endParaRPr lang="en-US"/>
          </a:p>
        </p:txBody>
      </p:sp>
    </p:spTree>
    <p:extLst>
      <p:ext uri="{BB962C8B-B14F-4D97-AF65-F5344CB8AC3E}">
        <p14:creationId xmlns:p14="http://schemas.microsoft.com/office/powerpoint/2010/main" val="3103979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52000C-E12D-4739-853F-B8186B16D16E}" type="datetimeFigureOut">
              <a:rPr lang="en-US" smtClean="0"/>
              <a:pPr/>
              <a:t>20/09/2019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43212A-A754-438C-B8AC-D72AE4FB9A15}" type="slidenum">
              <a:rPr lang="en-US" smtClean="0"/>
              <a:pPr/>
              <a:t>‹#›</a:t>
            </a:fld>
            <a:endParaRPr lang="en-US"/>
          </a:p>
        </p:txBody>
      </p:sp>
    </p:spTree>
    <p:extLst>
      <p:ext uri="{BB962C8B-B14F-4D97-AF65-F5344CB8AC3E}">
        <p14:creationId xmlns:p14="http://schemas.microsoft.com/office/powerpoint/2010/main" val="5357963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52000C-E12D-4739-853F-B8186B16D16E}" type="datetimeFigureOut">
              <a:rPr lang="en-US" smtClean="0"/>
              <a:pPr/>
              <a:t>20/09/2019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43212A-A754-438C-B8AC-D72AE4FB9A15}" type="slidenum">
              <a:rPr lang="en-US" smtClean="0"/>
              <a:pPr/>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latin typeface="Arial" pitchFamily="34" charset="0"/>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latin typeface="Arial" pitchFamily="34" charset="0"/>
              </a:rPr>
              <a:t>”</a:t>
            </a:r>
          </a:p>
        </p:txBody>
      </p:sp>
    </p:spTree>
    <p:extLst>
      <p:ext uri="{BB962C8B-B14F-4D97-AF65-F5344CB8AC3E}">
        <p14:creationId xmlns:p14="http://schemas.microsoft.com/office/powerpoint/2010/main" val="4010224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52000C-E12D-4739-853F-B8186B16D16E}" type="datetimeFigureOut">
              <a:rPr lang="en-US" smtClean="0"/>
              <a:pPr/>
              <a:t>20/09/2019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43212A-A754-438C-B8AC-D72AE4FB9A15}" type="slidenum">
              <a:rPr lang="en-US" smtClean="0"/>
              <a:pPr/>
              <a:t>‹#›</a:t>
            </a:fld>
            <a:endParaRPr lang="en-US"/>
          </a:p>
        </p:txBody>
      </p:sp>
    </p:spTree>
    <p:extLst>
      <p:ext uri="{BB962C8B-B14F-4D97-AF65-F5344CB8AC3E}">
        <p14:creationId xmlns:p14="http://schemas.microsoft.com/office/powerpoint/2010/main" val="26213180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552000C-E12D-4739-853F-B8186B16D16E}" type="datetimeFigureOut">
              <a:rPr lang="en-US" smtClean="0"/>
              <a:pPr/>
              <a:t>20/09/2019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43212A-A754-438C-B8AC-D72AE4FB9A15}" type="slidenum">
              <a:rPr lang="en-US" smtClean="0"/>
              <a:pPr/>
              <a:t>‹#›</a:t>
            </a:fld>
            <a:endParaRPr lang="en-US"/>
          </a:p>
        </p:txBody>
      </p:sp>
    </p:spTree>
    <p:extLst>
      <p:ext uri="{BB962C8B-B14F-4D97-AF65-F5344CB8AC3E}">
        <p14:creationId xmlns:p14="http://schemas.microsoft.com/office/powerpoint/2010/main" val="22513568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552000C-E12D-4739-853F-B8186B16D16E}" type="datetimeFigureOut">
              <a:rPr lang="en-US" smtClean="0"/>
              <a:pPr/>
              <a:t>20/09/2019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43212A-A754-438C-B8AC-D72AE4FB9A15}" type="slidenum">
              <a:rPr lang="en-US" smtClean="0"/>
              <a:pPr/>
              <a:t>‹#›</a:t>
            </a:fld>
            <a:endParaRPr lang="en-US"/>
          </a:p>
        </p:txBody>
      </p:sp>
    </p:spTree>
    <p:extLst>
      <p:ext uri="{BB962C8B-B14F-4D97-AF65-F5344CB8AC3E}">
        <p14:creationId xmlns:p14="http://schemas.microsoft.com/office/powerpoint/2010/main" val="36921111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52000C-E12D-4739-853F-B8186B16D16E}" type="datetimeFigureOut">
              <a:rPr lang="en-US" smtClean="0"/>
              <a:pPr/>
              <a:t>20/09/2019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43212A-A754-438C-B8AC-D72AE4FB9A15}" type="slidenum">
              <a:rPr lang="en-US" smtClean="0"/>
              <a:pPr/>
              <a:t>‹#›</a:t>
            </a:fld>
            <a:endParaRPr lang="en-US"/>
          </a:p>
        </p:txBody>
      </p:sp>
    </p:spTree>
    <p:extLst>
      <p:ext uri="{BB962C8B-B14F-4D97-AF65-F5344CB8AC3E}">
        <p14:creationId xmlns:p14="http://schemas.microsoft.com/office/powerpoint/2010/main" val="42833479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52000C-E12D-4739-853F-B8186B16D16E}" type="datetimeFigureOut">
              <a:rPr lang="en-US" smtClean="0"/>
              <a:pPr/>
              <a:t>20/09/2019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43212A-A754-438C-B8AC-D72AE4FB9A15}" type="slidenum">
              <a:rPr lang="en-US" smtClean="0"/>
              <a:pPr/>
              <a:t>‹#›</a:t>
            </a:fld>
            <a:endParaRPr lang="en-US"/>
          </a:p>
        </p:txBody>
      </p:sp>
    </p:spTree>
    <p:extLst>
      <p:ext uri="{BB962C8B-B14F-4D97-AF65-F5344CB8AC3E}">
        <p14:creationId xmlns:p14="http://schemas.microsoft.com/office/powerpoint/2010/main" val="3537597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52000C-E12D-4739-853F-B8186B16D16E}" type="datetimeFigureOut">
              <a:rPr lang="en-US" smtClean="0"/>
              <a:pPr/>
              <a:t>20/09/2019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43212A-A754-438C-B8AC-D72AE4FB9A15}" type="slidenum">
              <a:rPr lang="en-US" smtClean="0"/>
              <a:pPr/>
              <a:t>‹#›</a:t>
            </a:fld>
            <a:endParaRPr lang="en-US"/>
          </a:p>
        </p:txBody>
      </p:sp>
    </p:spTree>
    <p:extLst>
      <p:ext uri="{BB962C8B-B14F-4D97-AF65-F5344CB8AC3E}">
        <p14:creationId xmlns:p14="http://schemas.microsoft.com/office/powerpoint/2010/main" val="1052406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52000C-E12D-4739-853F-B8186B16D16E}" type="datetimeFigureOut">
              <a:rPr lang="en-US" smtClean="0"/>
              <a:pPr/>
              <a:t>20/09/2019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43212A-A754-438C-B8AC-D72AE4FB9A15}" type="slidenum">
              <a:rPr lang="en-US" smtClean="0"/>
              <a:pPr/>
              <a:t>‹#›</a:t>
            </a:fld>
            <a:endParaRPr lang="en-US"/>
          </a:p>
        </p:txBody>
      </p:sp>
    </p:spTree>
    <p:extLst>
      <p:ext uri="{BB962C8B-B14F-4D97-AF65-F5344CB8AC3E}">
        <p14:creationId xmlns:p14="http://schemas.microsoft.com/office/powerpoint/2010/main" val="477902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552000C-E12D-4739-853F-B8186B16D16E}" type="datetimeFigureOut">
              <a:rPr lang="en-US" smtClean="0"/>
              <a:pPr/>
              <a:t>20/09/2019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43212A-A754-438C-B8AC-D72AE4FB9A15}" type="slidenum">
              <a:rPr lang="en-US" smtClean="0"/>
              <a:pPr/>
              <a:t>‹#›</a:t>
            </a:fld>
            <a:endParaRPr lang="en-US"/>
          </a:p>
        </p:txBody>
      </p:sp>
    </p:spTree>
    <p:extLst>
      <p:ext uri="{BB962C8B-B14F-4D97-AF65-F5344CB8AC3E}">
        <p14:creationId xmlns:p14="http://schemas.microsoft.com/office/powerpoint/2010/main" val="288996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52000C-E12D-4739-853F-B8186B16D16E}" type="datetimeFigureOut">
              <a:rPr lang="en-US" smtClean="0"/>
              <a:pPr/>
              <a:t>20/09/2019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43212A-A754-438C-B8AC-D72AE4FB9A15}" type="slidenum">
              <a:rPr lang="en-US" smtClean="0"/>
              <a:pPr/>
              <a:t>‹#›</a:t>
            </a:fld>
            <a:endParaRPr lang="en-US"/>
          </a:p>
        </p:txBody>
      </p:sp>
    </p:spTree>
    <p:extLst>
      <p:ext uri="{BB962C8B-B14F-4D97-AF65-F5344CB8AC3E}">
        <p14:creationId xmlns:p14="http://schemas.microsoft.com/office/powerpoint/2010/main" val="1989824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52000C-E12D-4739-853F-B8186B16D16E}" type="datetimeFigureOut">
              <a:rPr lang="en-US" smtClean="0"/>
              <a:pPr/>
              <a:t>20/09/2019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43212A-A754-438C-B8AC-D72AE4FB9A15}" type="slidenum">
              <a:rPr lang="en-US" smtClean="0"/>
              <a:pPr/>
              <a:t>‹#›</a:t>
            </a:fld>
            <a:endParaRPr lang="en-US"/>
          </a:p>
        </p:txBody>
      </p:sp>
    </p:spTree>
    <p:extLst>
      <p:ext uri="{BB962C8B-B14F-4D97-AF65-F5344CB8AC3E}">
        <p14:creationId xmlns:p14="http://schemas.microsoft.com/office/powerpoint/2010/main" val="1119506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52000C-E12D-4739-853F-B8186B16D16E}" type="datetimeFigureOut">
              <a:rPr lang="en-US" smtClean="0"/>
              <a:pPr/>
              <a:t>20/09/2019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43212A-A754-438C-B8AC-D72AE4FB9A15}" type="slidenum">
              <a:rPr lang="en-US" smtClean="0"/>
              <a:pPr/>
              <a:t>‹#›</a:t>
            </a:fld>
            <a:endParaRPr lang="en-US"/>
          </a:p>
        </p:txBody>
      </p:sp>
    </p:spTree>
    <p:extLst>
      <p:ext uri="{BB962C8B-B14F-4D97-AF65-F5344CB8AC3E}">
        <p14:creationId xmlns:p14="http://schemas.microsoft.com/office/powerpoint/2010/main" val="4075897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52000C-E12D-4739-853F-B8186B16D16E}" type="datetimeFigureOut">
              <a:rPr lang="en-US" smtClean="0"/>
              <a:pPr/>
              <a:t>20/09/2019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43212A-A754-438C-B8AC-D72AE4FB9A15}" type="slidenum">
              <a:rPr lang="en-US" smtClean="0"/>
              <a:pPr/>
              <a:t>‹#›</a:t>
            </a:fld>
            <a:endParaRPr lang="en-US"/>
          </a:p>
        </p:txBody>
      </p:sp>
    </p:spTree>
    <p:extLst>
      <p:ext uri="{BB962C8B-B14F-4D97-AF65-F5344CB8AC3E}">
        <p14:creationId xmlns:p14="http://schemas.microsoft.com/office/powerpoint/2010/main" val="81293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52000C-E12D-4739-853F-B8186B16D16E}" type="datetimeFigureOut">
              <a:rPr lang="en-US" smtClean="0"/>
              <a:pPr/>
              <a:t>20/09/2019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43212A-A754-438C-B8AC-D72AE4FB9A15}" type="slidenum">
              <a:rPr lang="en-US" smtClean="0"/>
              <a:pPr/>
              <a:t>‹#›</a:t>
            </a:fld>
            <a:endParaRPr lang="en-US"/>
          </a:p>
        </p:txBody>
      </p:sp>
    </p:spTree>
    <p:extLst>
      <p:ext uri="{BB962C8B-B14F-4D97-AF65-F5344CB8AC3E}">
        <p14:creationId xmlns:p14="http://schemas.microsoft.com/office/powerpoint/2010/main" val="3847401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latin typeface="Arial" pitchFamily="34" charset="0"/>
              </a:defRPr>
            </a:lvl1pPr>
          </a:lstStyle>
          <a:p>
            <a:fld id="{5552000C-E12D-4739-853F-B8186B16D16E}" type="datetimeFigureOut">
              <a:rPr lang="en-US" smtClean="0"/>
              <a:pPr/>
              <a:t>20/09/2019</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latin typeface="Arial" pitchFamily="34" charset="0"/>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latin typeface="Arial" pitchFamily="34" charset="0"/>
              </a:defRPr>
            </a:lvl1pPr>
          </a:lstStyle>
          <a:p>
            <a:fld id="{DD43212A-A754-438C-B8AC-D72AE4FB9A15}" type="slidenum">
              <a:rPr lang="en-US" smtClean="0"/>
              <a:pPr/>
              <a:t>‹#›</a:t>
            </a:fld>
            <a:endParaRPr lang="en-US"/>
          </a:p>
        </p:txBody>
      </p:sp>
    </p:spTree>
    <p:extLst>
      <p:ext uri="{BB962C8B-B14F-4D97-AF65-F5344CB8AC3E}">
        <p14:creationId xmlns:p14="http://schemas.microsoft.com/office/powerpoint/2010/main" val="2303324426"/>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Arial" pitchFamily="34" charset="0"/>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Arial" pitchFamily="34" charset="0"/>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Arial" pitchFamily="34" charset="0"/>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Arial" pitchFamily="34" charset="0"/>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Arial" pitchFamily="34" charset="0"/>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Arial" pitchFamily="34" charset="0"/>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latin typeface="Arial" panose="020B0604020202020204" pitchFamily="34" charset="0"/>
                <a:cs typeface="Arial" panose="020B0604020202020204" pitchFamily="34" charset="0"/>
              </a:rPr>
              <a:t>DI TRUYỀN ĐƠN GEN</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BỆNH LÝ ĐƠN GEN</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80055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Các</a:t>
            </a:r>
            <a:r>
              <a:rPr lang="en-US" dirty="0"/>
              <a:t> </a:t>
            </a:r>
            <a:r>
              <a:rPr lang="en-US" dirty="0" err="1"/>
              <a:t>dạng</a:t>
            </a:r>
            <a:r>
              <a:rPr lang="en-US" dirty="0"/>
              <a:t> </a:t>
            </a:r>
            <a:r>
              <a:rPr lang="en-US" dirty="0" err="1"/>
              <a:t>dt</a:t>
            </a:r>
            <a:r>
              <a:rPr lang="en-US" dirty="0"/>
              <a:t> </a:t>
            </a:r>
            <a:r>
              <a:rPr lang="en-US" dirty="0" err="1"/>
              <a:t>đơn</a:t>
            </a:r>
            <a:r>
              <a:rPr lang="en-US" dirty="0"/>
              <a:t> gen</a:t>
            </a:r>
          </a:p>
        </p:txBody>
      </p:sp>
      <p:sp>
        <p:nvSpPr>
          <p:cNvPr id="3" name="Content Placeholder 2"/>
          <p:cNvSpPr>
            <a:spLocks noGrp="1"/>
          </p:cNvSpPr>
          <p:nvPr>
            <p:ph idx="1"/>
          </p:nvPr>
        </p:nvSpPr>
        <p:spPr/>
        <p:txBody>
          <a:bodyPr/>
          <a:lstStyle/>
          <a:p>
            <a:r>
              <a:rPr lang="vi-VN" sz="2400" b="1" dirty="0">
                <a:effectLst/>
              </a:rPr>
              <a:t>Di truyền trội, NST thường</a:t>
            </a:r>
            <a:endParaRPr lang="en-US" sz="2400" b="1" dirty="0">
              <a:effectLst/>
            </a:endParaRPr>
          </a:p>
          <a:p>
            <a:r>
              <a:rPr lang="vi-VN" sz="2400" b="1" dirty="0">
                <a:solidFill>
                  <a:srgbClr val="FFFF00"/>
                </a:solidFill>
                <a:effectLst/>
              </a:rPr>
              <a:t>Di truyền lặn, NST thường</a:t>
            </a:r>
            <a:endParaRPr lang="en-US" sz="2400" b="1" dirty="0">
              <a:solidFill>
                <a:srgbClr val="FFFF00"/>
              </a:solidFill>
              <a:effectLst/>
            </a:endParaRPr>
          </a:p>
          <a:p>
            <a:r>
              <a:rPr lang="vi-VN" sz="2400" b="1" dirty="0">
                <a:solidFill>
                  <a:srgbClr val="00B050"/>
                </a:solidFill>
                <a:effectLst/>
              </a:rPr>
              <a:t>Di truyền trội, liên kết NST X</a:t>
            </a:r>
            <a:endParaRPr lang="en-US" sz="2400" b="1" dirty="0">
              <a:solidFill>
                <a:srgbClr val="00B050"/>
              </a:solidFill>
              <a:effectLst/>
            </a:endParaRPr>
          </a:p>
          <a:p>
            <a:r>
              <a:rPr lang="vi-VN" sz="2400" b="1" dirty="0">
                <a:solidFill>
                  <a:srgbClr val="CC6600"/>
                </a:solidFill>
                <a:effectLst/>
              </a:rPr>
              <a:t>Di truyền lặn, liên kết NST X</a:t>
            </a:r>
            <a:endParaRPr lang="en-US" sz="2400" b="1" dirty="0">
              <a:solidFill>
                <a:srgbClr val="CC6600"/>
              </a:solidFill>
              <a:effectLst/>
            </a:endParaRPr>
          </a:p>
          <a:p>
            <a:r>
              <a:rPr lang="vi-VN" sz="2400" b="1" dirty="0">
                <a:solidFill>
                  <a:schemeClr val="accent3">
                    <a:lumMod val="75000"/>
                  </a:schemeClr>
                </a:solidFill>
                <a:effectLst/>
              </a:rPr>
              <a:t>Di truyền liên kết NST Y</a:t>
            </a:r>
            <a:r>
              <a:rPr lang="vi-VN" sz="2400" b="1" dirty="0">
                <a:solidFill>
                  <a:schemeClr val="accent3">
                    <a:lumMod val="75000"/>
                  </a:schemeClr>
                </a:solidFill>
              </a:rPr>
              <a:t> </a:t>
            </a:r>
            <a:r>
              <a:rPr lang="vi-VN" dirty="0"/>
              <a:t/>
            </a:r>
            <a:br>
              <a:rPr lang="vi-VN" dirty="0"/>
            </a:br>
            <a:endParaRPr lang="en-US" dirty="0"/>
          </a:p>
        </p:txBody>
      </p:sp>
    </p:spTree>
    <p:extLst>
      <p:ext uri="{BB962C8B-B14F-4D97-AF65-F5344CB8AC3E}">
        <p14:creationId xmlns:p14="http://schemas.microsoft.com/office/powerpoint/2010/main" val="411732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barn(inVertical)">
                                      <p:cBhvr>
                                        <p:cTn id="11" dur="500"/>
                                        <p:tgtEl>
                                          <p:spTgt spid="3">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1000"/>
                                        <p:tgtEl>
                                          <p:spTgt spid="3">
                                            <p:txEl>
                                              <p:pRg st="3" end="3"/>
                                            </p:txEl>
                                          </p:spTgt>
                                        </p:tgtEl>
                                      </p:cBhvr>
                                    </p:animEffect>
                                    <p:anim calcmode="lin" valueType="num">
                                      <p:cBhvr>
                                        <p:cTn id="1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 </a:t>
            </a:r>
            <a:r>
              <a:rPr lang="en-US" dirty="0" err="1"/>
              <a:t>truyền</a:t>
            </a:r>
            <a:r>
              <a:rPr lang="en-US" dirty="0"/>
              <a:t> </a:t>
            </a:r>
            <a:r>
              <a:rPr lang="en-US" dirty="0" err="1"/>
              <a:t>trên</a:t>
            </a:r>
            <a:r>
              <a:rPr lang="en-US" dirty="0"/>
              <a:t> </a:t>
            </a:r>
            <a:r>
              <a:rPr lang="en-US" dirty="0" err="1"/>
              <a:t>nST</a:t>
            </a:r>
            <a:r>
              <a:rPr lang="en-US" dirty="0"/>
              <a:t> </a:t>
            </a:r>
            <a:r>
              <a:rPr lang="en-US" dirty="0" err="1"/>
              <a:t>thường</a:t>
            </a:r>
            <a:endParaRPr lang="en-US" dirty="0"/>
          </a:p>
        </p:txBody>
      </p:sp>
      <p:sp>
        <p:nvSpPr>
          <p:cNvPr id="3" name="Text Placeholder 2"/>
          <p:cNvSpPr>
            <a:spLocks noGrp="1"/>
          </p:cNvSpPr>
          <p:nvPr>
            <p:ph type="body" idx="1"/>
          </p:nvPr>
        </p:nvSpPr>
        <p:spPr/>
        <p:txBody>
          <a:bodyPr/>
          <a:lstStyle/>
          <a:p>
            <a:r>
              <a:rPr lang="en-US" dirty="0"/>
              <a:t>DT </a:t>
            </a:r>
            <a:r>
              <a:rPr lang="en-US" dirty="0" err="1"/>
              <a:t>alen</a:t>
            </a:r>
            <a:r>
              <a:rPr lang="en-US" dirty="0"/>
              <a:t> </a:t>
            </a:r>
            <a:r>
              <a:rPr lang="en-US" dirty="0" err="1"/>
              <a:t>trội</a:t>
            </a:r>
            <a:r>
              <a:rPr lang="en-US" dirty="0"/>
              <a:t> </a:t>
            </a:r>
            <a:r>
              <a:rPr lang="en-US" dirty="0" err="1"/>
              <a:t>trên</a:t>
            </a:r>
            <a:r>
              <a:rPr lang="en-US" dirty="0"/>
              <a:t> NST </a:t>
            </a:r>
            <a:r>
              <a:rPr lang="en-US" dirty="0" err="1"/>
              <a:t>thường</a:t>
            </a:r>
            <a:endParaRPr lang="en-US" dirty="0"/>
          </a:p>
          <a:p>
            <a:r>
              <a:rPr lang="en-US" dirty="0"/>
              <a:t>DT </a:t>
            </a:r>
            <a:r>
              <a:rPr lang="en-US" dirty="0" err="1"/>
              <a:t>alen</a:t>
            </a:r>
            <a:r>
              <a:rPr lang="en-US" dirty="0"/>
              <a:t> </a:t>
            </a:r>
            <a:r>
              <a:rPr lang="en-US" dirty="0" err="1"/>
              <a:t>lặn</a:t>
            </a:r>
            <a:r>
              <a:rPr lang="en-US" dirty="0"/>
              <a:t> </a:t>
            </a:r>
            <a:r>
              <a:rPr lang="en-US" dirty="0" err="1"/>
              <a:t>trên</a:t>
            </a:r>
            <a:r>
              <a:rPr lang="en-US" dirty="0"/>
              <a:t> NST </a:t>
            </a:r>
            <a:r>
              <a:rPr lang="en-US" dirty="0" err="1"/>
              <a:t>thường</a:t>
            </a:r>
            <a:endParaRPr lang="en-US" dirty="0"/>
          </a:p>
          <a:p>
            <a:endParaRPr lang="en-US" dirty="0"/>
          </a:p>
        </p:txBody>
      </p:sp>
    </p:spTree>
    <p:extLst>
      <p:ext uri="{BB962C8B-B14F-4D97-AF65-F5344CB8AC3E}">
        <p14:creationId xmlns:p14="http://schemas.microsoft.com/office/powerpoint/2010/main" val="2152357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Di </a:t>
            </a:r>
            <a:r>
              <a:rPr lang="en-US" dirty="0" err="1">
                <a:solidFill>
                  <a:srgbClr val="FF0000"/>
                </a:solidFill>
              </a:rPr>
              <a:t>truyền</a:t>
            </a:r>
            <a:r>
              <a:rPr lang="en-US" dirty="0">
                <a:solidFill>
                  <a:srgbClr val="FF0000"/>
                </a:solidFill>
              </a:rPr>
              <a:t> </a:t>
            </a:r>
            <a:r>
              <a:rPr lang="en-US" dirty="0" err="1">
                <a:solidFill>
                  <a:srgbClr val="FF0000"/>
                </a:solidFill>
              </a:rPr>
              <a:t>trội</a:t>
            </a:r>
            <a:r>
              <a:rPr lang="en-US" dirty="0">
                <a:solidFill>
                  <a:srgbClr val="FF0000"/>
                </a:solidFill>
              </a:rPr>
              <a:t> </a:t>
            </a:r>
            <a:r>
              <a:rPr lang="en-US" dirty="0" err="1">
                <a:solidFill>
                  <a:srgbClr val="FF0000"/>
                </a:solidFill>
              </a:rPr>
              <a:t>trên</a:t>
            </a:r>
            <a:r>
              <a:rPr lang="en-US" dirty="0">
                <a:solidFill>
                  <a:srgbClr val="FF0000"/>
                </a:solidFill>
              </a:rPr>
              <a:t> NST </a:t>
            </a:r>
            <a:r>
              <a:rPr lang="en-US" dirty="0" err="1">
                <a:solidFill>
                  <a:srgbClr val="FF0000"/>
                </a:solidFill>
              </a:rPr>
              <a:t>thường</a:t>
            </a:r>
            <a:endParaRPr lang="en-US" dirty="0">
              <a:solidFill>
                <a:srgbClr val="FF0000"/>
              </a:solidFill>
            </a:endParaRPr>
          </a:p>
        </p:txBody>
      </p:sp>
      <p:sp>
        <p:nvSpPr>
          <p:cNvPr id="3" name="Content Placeholder 2"/>
          <p:cNvSpPr>
            <a:spLocks noGrp="1"/>
          </p:cNvSpPr>
          <p:nvPr>
            <p:ph idx="1"/>
          </p:nvPr>
        </p:nvSpPr>
        <p:spPr>
          <a:xfrm>
            <a:off x="268224" y="1935921"/>
            <a:ext cx="11411711" cy="4501455"/>
          </a:xfrm>
        </p:spPr>
        <p:txBody>
          <a:bodyPr>
            <a:normAutofit fontScale="92500" lnSpcReduction="20000"/>
          </a:bodyPr>
          <a:lstStyle/>
          <a:p>
            <a:pPr marL="0" indent="0">
              <a:buNone/>
            </a:pPr>
            <a:r>
              <a:rPr lang="en-US" sz="3500" b="1" i="1" dirty="0">
                <a:solidFill>
                  <a:srgbClr val="FFFF00"/>
                </a:solidFill>
                <a:effectLst/>
                <a:latin typeface="Arial" panose="020B0604020202020204" pitchFamily="34" charset="0"/>
                <a:cs typeface="Arial" panose="020B0604020202020204" pitchFamily="34" charset="0"/>
              </a:rPr>
              <a:t>Đ</a:t>
            </a:r>
            <a:r>
              <a:rPr lang="vi-VN" sz="3500" b="1" i="1" dirty="0">
                <a:solidFill>
                  <a:srgbClr val="FFFF00"/>
                </a:solidFill>
                <a:effectLst/>
                <a:latin typeface="Arial" panose="020B0604020202020204" pitchFamily="34" charset="0"/>
                <a:cs typeface="Arial" panose="020B0604020202020204" pitchFamily="34" charset="0"/>
              </a:rPr>
              <a:t>ặc điểm</a:t>
            </a:r>
            <a:endParaRPr lang="en-US" sz="3500" b="1" i="1" dirty="0">
              <a:solidFill>
                <a:srgbClr val="FFFF00"/>
              </a:solidFill>
              <a:effectLst/>
              <a:latin typeface="Arial" panose="020B0604020202020204" pitchFamily="34" charset="0"/>
              <a:cs typeface="Arial" panose="020B0604020202020204" pitchFamily="34" charset="0"/>
            </a:endParaRPr>
          </a:p>
          <a:p>
            <a:pPr marL="0" indent="0">
              <a:buNone/>
            </a:pPr>
            <a:r>
              <a:rPr lang="en-US" sz="2100" dirty="0">
                <a:effectLst/>
                <a:latin typeface="Arial" panose="020B0604020202020204" pitchFamily="34" charset="0"/>
                <a:cs typeface="Arial" panose="020B0604020202020204" pitchFamily="34" charset="0"/>
              </a:rPr>
              <a:t>-</a:t>
            </a:r>
            <a:r>
              <a:rPr lang="en-US" sz="2800" dirty="0">
                <a:effectLst/>
                <a:latin typeface="Arial" panose="020B0604020202020204" pitchFamily="34" charset="0"/>
                <a:cs typeface="Arial" panose="020B0604020202020204" pitchFamily="34" charset="0"/>
              </a:rPr>
              <a:t> </a:t>
            </a:r>
            <a:r>
              <a:rPr lang="vi-VN" sz="2800" dirty="0">
                <a:effectLst/>
                <a:latin typeface="Arial" panose="020B0604020202020204" pitchFamily="34" charset="0"/>
                <a:cs typeface="Arial" panose="020B0604020202020204" pitchFamily="34" charset="0"/>
              </a:rPr>
              <a:t>Trong QT có 3 kiểu gen (AA, Aa, aa) và chỉ có 2 kiểu hình.</a:t>
            </a:r>
            <a:endParaRPr lang="en-US" sz="2800" dirty="0">
              <a:effectLst/>
              <a:latin typeface="Arial" panose="020B0604020202020204" pitchFamily="34" charset="0"/>
              <a:cs typeface="Arial" panose="020B0604020202020204" pitchFamily="34" charset="0"/>
            </a:endParaRPr>
          </a:p>
          <a:p>
            <a:pPr>
              <a:buFontTx/>
              <a:buChar char="-"/>
            </a:pPr>
            <a:r>
              <a:rPr lang="vi-VN" sz="2800" dirty="0">
                <a:effectLst/>
                <a:latin typeface="Arial" panose="020B0604020202020204" pitchFamily="34" charset="0"/>
                <a:cs typeface="Arial" panose="020B0604020202020204" pitchFamily="34" charset="0"/>
              </a:rPr>
              <a:t>Gen bệnh trội nằm trên 1 trong 22 NST thường:</a:t>
            </a:r>
            <a:r>
              <a:rPr lang="en-US" sz="2800" dirty="0">
                <a:effectLst/>
                <a:latin typeface="Arial" panose="020B0604020202020204" pitchFamily="34" charset="0"/>
                <a:cs typeface="Arial" panose="020B0604020202020204" pitchFamily="34" charset="0"/>
              </a:rPr>
              <a:t> </a:t>
            </a:r>
          </a:p>
          <a:p>
            <a:pPr marL="0" indent="0">
              <a:buNone/>
            </a:pPr>
            <a:r>
              <a:rPr lang="en-US" sz="2800" dirty="0">
                <a:latin typeface="Arial" panose="020B0604020202020204" pitchFamily="34" charset="0"/>
                <a:cs typeface="Arial" panose="020B0604020202020204" pitchFamily="34" charset="0"/>
              </a:rPr>
              <a:t>- </a:t>
            </a:r>
            <a:r>
              <a:rPr lang="vi-VN" sz="2800" dirty="0">
                <a:effectLst/>
                <a:latin typeface="Arial" panose="020B0604020202020204" pitchFamily="34" charset="0"/>
                <a:cs typeface="Arial" panose="020B0604020202020204" pitchFamily="34" charset="0"/>
              </a:rPr>
              <a:t>Bệnh di truyền </a:t>
            </a:r>
            <a:r>
              <a:rPr lang="vi-VN" sz="2800" b="1" i="1" dirty="0">
                <a:effectLst/>
                <a:latin typeface="Arial" panose="020B0604020202020204" pitchFamily="34" charset="0"/>
                <a:cs typeface="Arial" panose="020B0604020202020204" pitchFamily="34" charset="0"/>
              </a:rPr>
              <a:t>trực tiếp </a:t>
            </a:r>
            <a:r>
              <a:rPr lang="vi-VN" sz="2800" dirty="0">
                <a:effectLst/>
                <a:latin typeface="Arial" panose="020B0604020202020204" pitchFamily="34" charset="0"/>
                <a:cs typeface="Arial" panose="020B0604020202020204" pitchFamily="34" charset="0"/>
              </a:rPr>
              <a:t>từ bố mẹ sang con cái:</a:t>
            </a:r>
            <a:endParaRPr lang="en-US" sz="2800" dirty="0">
              <a:effectLst/>
              <a:latin typeface="Arial" panose="020B0604020202020204" pitchFamily="34" charset="0"/>
              <a:cs typeface="Arial" panose="020B0604020202020204" pitchFamily="34" charset="0"/>
            </a:endParaRPr>
          </a:p>
          <a:p>
            <a:pPr marL="457200" lvl="1" indent="0">
              <a:buNone/>
            </a:pPr>
            <a:r>
              <a:rPr lang="en-US" sz="2800" dirty="0">
                <a:effectLst/>
                <a:latin typeface="Arial" panose="020B0604020202020204" pitchFamily="34" charset="0"/>
                <a:cs typeface="Arial" panose="020B0604020202020204" pitchFamily="34" charset="0"/>
              </a:rPr>
              <a:t>	</a:t>
            </a:r>
            <a:r>
              <a:rPr lang="vi-VN" sz="2800" b="1" i="1" dirty="0">
                <a:effectLst/>
                <a:latin typeface="Arial" panose="020B0604020202020204" pitchFamily="34" charset="0"/>
                <a:cs typeface="Arial" panose="020B0604020202020204" pitchFamily="34" charset="0"/>
              </a:rPr>
              <a:t>Xuất hiện liên tục </a:t>
            </a:r>
            <a:r>
              <a:rPr lang="vi-VN" sz="2800" dirty="0">
                <a:effectLst/>
                <a:latin typeface="Arial" panose="020B0604020202020204" pitchFamily="34" charset="0"/>
                <a:cs typeface="Arial" panose="020B0604020202020204" pitchFamily="34" charset="0"/>
              </a:rPr>
              <a:t>không ngắt quãng qua các thế hệ</a:t>
            </a:r>
            <a:endParaRPr lang="en-US" sz="2800" dirty="0">
              <a:effectLst/>
              <a:latin typeface="Arial" panose="020B0604020202020204" pitchFamily="34" charset="0"/>
              <a:cs typeface="Arial" panose="020B0604020202020204" pitchFamily="34" charset="0"/>
            </a:endParaRPr>
          </a:p>
          <a:p>
            <a:pPr marL="0" indent="0">
              <a:buNone/>
            </a:pPr>
            <a:r>
              <a:rPr lang="en-US" sz="2800" dirty="0">
                <a:effectLst/>
                <a:latin typeface="Arial" panose="020B0604020202020204" pitchFamily="34" charset="0"/>
                <a:cs typeface="Arial" panose="020B0604020202020204" pitchFamily="34" charset="0"/>
              </a:rPr>
              <a:t>	</a:t>
            </a:r>
            <a:r>
              <a:rPr lang="vi-VN" sz="2800" dirty="0">
                <a:effectLst/>
                <a:latin typeface="Arial" panose="020B0604020202020204" pitchFamily="34" charset="0"/>
                <a:cs typeface="Arial" panose="020B0604020202020204" pitchFamily="34" charset="0"/>
              </a:rPr>
              <a:t>Trường hợp </a:t>
            </a:r>
            <a:r>
              <a:rPr lang="vi-VN" sz="2800" b="1" i="1" dirty="0">
                <a:effectLst/>
                <a:latin typeface="Arial" panose="020B0604020202020204" pitchFamily="34" charset="0"/>
                <a:cs typeface="Arial" panose="020B0604020202020204" pitchFamily="34" charset="0"/>
              </a:rPr>
              <a:t>ngắt quãng giả </a:t>
            </a:r>
            <a:r>
              <a:rPr lang="vi-VN" sz="2800" dirty="0">
                <a:effectLst/>
                <a:latin typeface="Arial" panose="020B0604020202020204" pitchFamily="34" charset="0"/>
                <a:cs typeface="Arial" panose="020B0604020202020204" pitchFamily="34" charset="0"/>
              </a:rPr>
              <a:t>có thể xảy ra ở gia đình ít con.</a:t>
            </a:r>
            <a:endParaRPr lang="en-US" sz="2800" dirty="0">
              <a:effectLst/>
              <a:latin typeface="Arial" panose="020B0604020202020204" pitchFamily="34" charset="0"/>
              <a:cs typeface="Arial" panose="020B0604020202020204" pitchFamily="34" charset="0"/>
            </a:endParaRPr>
          </a:p>
          <a:p>
            <a:pPr marL="0" indent="0">
              <a:buNone/>
            </a:pPr>
            <a:r>
              <a:rPr lang="en-US" sz="2800" i="1" dirty="0">
                <a:effectLst/>
                <a:latin typeface="Arial" panose="020B0604020202020204" pitchFamily="34" charset="0"/>
                <a:cs typeface="Arial" panose="020B0604020202020204" pitchFamily="34" charset="0"/>
              </a:rPr>
              <a:t>- </a:t>
            </a:r>
            <a:r>
              <a:rPr lang="vi-VN" sz="2800" i="1" dirty="0">
                <a:effectLst/>
                <a:latin typeface="Arial" panose="020B0604020202020204" pitchFamily="34" charset="0"/>
                <a:cs typeface="Arial" panose="020B0604020202020204" pitchFamily="34" charset="0"/>
              </a:rPr>
              <a:t>Tỷ lệ mang tính trạng/bệnh do gen trội:</a:t>
            </a:r>
            <a:r>
              <a:rPr lang="en-US" sz="2800" i="1" dirty="0">
                <a:effectLst/>
                <a:latin typeface="Arial" panose="020B0604020202020204" pitchFamily="34" charset="0"/>
                <a:cs typeface="Arial" panose="020B0604020202020204" pitchFamily="34" charset="0"/>
              </a:rPr>
              <a:t> </a:t>
            </a:r>
            <a:r>
              <a:rPr lang="en-US" sz="2800" dirty="0" err="1">
                <a:effectLst/>
                <a:latin typeface="Arial" panose="020B0604020202020204" pitchFamily="34" charset="0"/>
                <a:cs typeface="Arial" panose="020B0604020202020204" pitchFamily="34" charset="0"/>
              </a:rPr>
              <a:t>khá</a:t>
            </a:r>
            <a:r>
              <a:rPr lang="en-US" sz="2800" dirty="0">
                <a:effectLst/>
                <a:latin typeface="Arial" panose="020B0604020202020204" pitchFamily="34" charset="0"/>
                <a:cs typeface="Arial" panose="020B0604020202020204" pitchFamily="34" charset="0"/>
              </a:rPr>
              <a:t> </a:t>
            </a:r>
            <a:r>
              <a:rPr lang="en-US" sz="2800" dirty="0" err="1">
                <a:effectLst/>
                <a:latin typeface="Arial" panose="020B0604020202020204" pitchFamily="34" charset="0"/>
                <a:cs typeface="Arial" panose="020B0604020202020204" pitchFamily="34" charset="0"/>
              </a:rPr>
              <a:t>cao</a:t>
            </a:r>
            <a:endParaRPr lang="en-US" sz="2800" dirty="0">
              <a:effectLst/>
              <a:latin typeface="Arial" panose="020B0604020202020204" pitchFamily="34" charset="0"/>
              <a:cs typeface="Arial" panose="020B0604020202020204" pitchFamily="34" charset="0"/>
            </a:endParaRPr>
          </a:p>
          <a:p>
            <a:pPr marL="0" indent="0">
              <a:buNone/>
            </a:pPr>
            <a:r>
              <a:rPr lang="vi-VN" dirty="0"/>
              <a:t/>
            </a:r>
            <a:br>
              <a:rPr lang="vi-VN" dirty="0"/>
            </a:br>
            <a:endParaRPr lang="en-US"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2316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srcRect/>
          <a:stretch>
            <a:fillRect/>
          </a:stretch>
        </p:blipFill>
        <p:spPr bwMode="auto">
          <a:xfrm>
            <a:off x="253642" y="1561713"/>
            <a:ext cx="7640664" cy="4613460"/>
          </a:xfrm>
          <a:prstGeom prst="rect">
            <a:avLst/>
          </a:prstGeom>
          <a:noFill/>
          <a:ln w="9525">
            <a:noFill/>
            <a:miter lim="800000"/>
            <a:headEnd/>
            <a:tailEnd/>
          </a:ln>
          <a:effectLst/>
        </p:spPr>
      </p:pic>
      <p:sp>
        <p:nvSpPr>
          <p:cNvPr id="3" name="Title 2"/>
          <p:cNvSpPr>
            <a:spLocks noGrp="1"/>
          </p:cNvSpPr>
          <p:nvPr>
            <p:ph type="title"/>
          </p:nvPr>
        </p:nvSpPr>
        <p:spPr>
          <a:xfrm>
            <a:off x="913795" y="292608"/>
            <a:ext cx="10353761" cy="1326321"/>
          </a:xfrm>
        </p:spPr>
        <p:txBody>
          <a:bodyPr/>
          <a:lstStyle/>
          <a:p>
            <a:r>
              <a:rPr lang="en-US" dirty="0" err="1"/>
              <a:t>sự</a:t>
            </a:r>
            <a:r>
              <a:rPr lang="en-US" dirty="0"/>
              <a:t> </a:t>
            </a:r>
            <a:r>
              <a:rPr lang="en-US" dirty="0" err="1"/>
              <a:t>dt</a:t>
            </a:r>
            <a:r>
              <a:rPr lang="en-US" dirty="0"/>
              <a:t> </a:t>
            </a:r>
            <a:r>
              <a:rPr lang="en-US" dirty="0" err="1"/>
              <a:t>một</a:t>
            </a:r>
            <a:r>
              <a:rPr lang="en-US" dirty="0"/>
              <a:t> </a:t>
            </a:r>
            <a:r>
              <a:rPr lang="en-US" dirty="0" err="1"/>
              <a:t>alen</a:t>
            </a:r>
            <a:r>
              <a:rPr lang="en-US" dirty="0"/>
              <a:t> </a:t>
            </a:r>
            <a:r>
              <a:rPr lang="en-US" dirty="0" err="1"/>
              <a:t>trội</a:t>
            </a:r>
            <a:r>
              <a:rPr lang="en-US" dirty="0"/>
              <a:t> </a:t>
            </a:r>
            <a:r>
              <a:rPr lang="en-US" dirty="0" err="1"/>
              <a:t>hoàn</a:t>
            </a:r>
            <a:r>
              <a:rPr lang="en-US" dirty="0"/>
              <a:t> </a:t>
            </a:r>
            <a:r>
              <a:rPr lang="en-US" dirty="0" err="1"/>
              <a:t>toàn</a:t>
            </a:r>
            <a:endParaRPr lang="en-US" dirty="0"/>
          </a:p>
        </p:txBody>
      </p:sp>
      <p:sp>
        <p:nvSpPr>
          <p:cNvPr id="5" name="TextBox 4"/>
          <p:cNvSpPr txBox="1"/>
          <p:nvPr/>
        </p:nvSpPr>
        <p:spPr>
          <a:xfrm>
            <a:off x="7242048" y="6364224"/>
            <a:ext cx="4779264" cy="369332"/>
          </a:xfrm>
          <a:prstGeom prst="rect">
            <a:avLst/>
          </a:prstGeom>
          <a:noFill/>
        </p:spPr>
        <p:txBody>
          <a:bodyPr wrap="square" rtlCol="0">
            <a:spAutoFit/>
          </a:bodyPr>
          <a:lstStyle/>
          <a:p>
            <a:r>
              <a:rPr lang="en-US" dirty="0">
                <a:latin typeface="Arial" pitchFamily="34" charset="0"/>
              </a:rPr>
              <a:t>TLTK: </a:t>
            </a:r>
            <a:r>
              <a:rPr lang="en-US" dirty="0" err="1">
                <a:latin typeface="Arial" pitchFamily="34" charset="0"/>
              </a:rPr>
              <a:t>sách</a:t>
            </a:r>
            <a:r>
              <a:rPr lang="en-US" dirty="0">
                <a:latin typeface="Arial" pitchFamily="34" charset="0"/>
              </a:rPr>
              <a:t> Di </a:t>
            </a:r>
            <a:r>
              <a:rPr lang="en-US" dirty="0" err="1">
                <a:latin typeface="Arial" pitchFamily="34" charset="0"/>
              </a:rPr>
              <a:t>truyền</a:t>
            </a:r>
            <a:r>
              <a:rPr lang="en-US" dirty="0">
                <a:latin typeface="Arial" pitchFamily="34" charset="0"/>
              </a:rPr>
              <a:t> Y </a:t>
            </a:r>
            <a:r>
              <a:rPr lang="en-US" dirty="0" err="1">
                <a:latin typeface="Arial" pitchFamily="34" charset="0"/>
              </a:rPr>
              <a:t>Học</a:t>
            </a:r>
            <a:r>
              <a:rPr lang="en-US" dirty="0">
                <a:latin typeface="Arial" pitchFamily="34" charset="0"/>
              </a:rPr>
              <a:t>, NXB GD VN</a:t>
            </a:r>
          </a:p>
        </p:txBody>
      </p:sp>
      <p:sp>
        <p:nvSpPr>
          <p:cNvPr id="9" name="Rectangle 8"/>
          <p:cNvSpPr/>
          <p:nvPr/>
        </p:nvSpPr>
        <p:spPr>
          <a:xfrm>
            <a:off x="7894306" y="3252912"/>
            <a:ext cx="4206240" cy="1477328"/>
          </a:xfrm>
          <a:prstGeom prst="rect">
            <a:avLst/>
          </a:prstGeom>
        </p:spPr>
        <p:txBody>
          <a:bodyPr wrap="square">
            <a:spAutoFit/>
          </a:bodyPr>
          <a:lstStyle/>
          <a:p>
            <a:r>
              <a:rPr lang="vi-VN" dirty="0">
                <a:solidFill>
                  <a:srgbClr val="FF0000"/>
                </a:solidFill>
              </a:rPr>
              <a:t>• </a:t>
            </a:r>
            <a:r>
              <a:rPr lang="vi-VN" b="1" dirty="0">
                <a:solidFill>
                  <a:srgbClr val="FF0000"/>
                </a:solidFill>
              </a:rPr>
              <a:t>Có </a:t>
            </a:r>
            <a:r>
              <a:rPr lang="vi-VN" b="1" i="1" dirty="0">
                <a:solidFill>
                  <a:srgbClr val="FF0000"/>
                </a:solidFill>
              </a:rPr>
              <a:t>kiểu hình giống nhau</a:t>
            </a:r>
            <a:br>
              <a:rPr lang="vi-VN" b="1" i="1" dirty="0">
                <a:solidFill>
                  <a:srgbClr val="FF0000"/>
                </a:solidFill>
              </a:rPr>
            </a:br>
            <a:r>
              <a:rPr lang="vi-VN" b="1" dirty="0">
                <a:solidFill>
                  <a:srgbClr val="FF0000"/>
                </a:solidFill>
              </a:rPr>
              <a:t>• Trong quần thể: </a:t>
            </a:r>
            <a:r>
              <a:rPr lang="vi-VN" b="1" i="1" dirty="0">
                <a:solidFill>
                  <a:srgbClr val="FF0000"/>
                </a:solidFill>
              </a:rPr>
              <a:t>Số người mang gen bệnh = số người biểu hiện bệnh</a:t>
            </a:r>
            <a:br>
              <a:rPr lang="vi-VN" b="1" i="1" dirty="0">
                <a:solidFill>
                  <a:srgbClr val="FF0000"/>
                </a:solidFill>
              </a:rPr>
            </a:br>
            <a:r>
              <a:rPr lang="vi-VN" b="1" dirty="0">
                <a:solidFill>
                  <a:srgbClr val="FF0000"/>
                </a:solidFill>
              </a:rPr>
              <a:t>• Gen được </a:t>
            </a:r>
            <a:r>
              <a:rPr lang="vi-VN" b="1" i="1" dirty="0">
                <a:solidFill>
                  <a:srgbClr val="FF0000"/>
                </a:solidFill>
              </a:rPr>
              <a:t>phát hiện dễ dàng </a:t>
            </a:r>
            <a:r>
              <a:rPr lang="vi-VN" b="1" dirty="0">
                <a:solidFill>
                  <a:srgbClr val="FF0000"/>
                </a:solidFill>
              </a:rPr>
              <a:t>bằng kiểu hình </a:t>
            </a:r>
            <a:endParaRPr lang="en-US" b="1" dirty="0">
              <a:solidFill>
                <a:srgbClr val="FF0000"/>
              </a:solidFill>
              <a:latin typeface="Arial" pitchFamily="34" charset="0"/>
            </a:endParaRPr>
          </a:p>
        </p:txBody>
      </p:sp>
      <p:sp>
        <p:nvSpPr>
          <p:cNvPr id="10" name="Explosion 1 9"/>
          <p:cNvSpPr/>
          <p:nvPr/>
        </p:nvSpPr>
        <p:spPr>
          <a:xfrm>
            <a:off x="3968482" y="4607107"/>
            <a:ext cx="3535680" cy="1806202"/>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i="1" dirty="0">
                <a:solidFill>
                  <a:srgbClr val="002060"/>
                </a:solidFill>
              </a:rPr>
              <a:t>thực tế thường hiếm gặp</a:t>
            </a:r>
            <a:br>
              <a:rPr lang="vi-VN" b="1" i="1" dirty="0">
                <a:solidFill>
                  <a:srgbClr val="002060"/>
                </a:solidFill>
              </a:rPr>
            </a:br>
            <a:endParaRPr lang="en-US" dirty="0">
              <a:solidFill>
                <a:srgbClr val="002060"/>
              </a:solidFill>
              <a:latin typeface="Arial" pitchFamily="34" charset="0"/>
            </a:endParaRPr>
          </a:p>
        </p:txBody>
      </p:sp>
    </p:spTree>
    <p:extLst>
      <p:ext uri="{BB962C8B-B14F-4D97-AF65-F5344CB8AC3E}">
        <p14:creationId xmlns:p14="http://schemas.microsoft.com/office/powerpoint/2010/main" val="4203968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 </a:t>
            </a:r>
            <a:r>
              <a:rPr lang="en-US" dirty="0" err="1"/>
              <a:t>truyền</a:t>
            </a:r>
            <a:r>
              <a:rPr lang="en-US" dirty="0"/>
              <a:t> </a:t>
            </a:r>
            <a:r>
              <a:rPr lang="en-US" dirty="0" err="1"/>
              <a:t>trội</a:t>
            </a:r>
            <a:r>
              <a:rPr lang="en-US" dirty="0"/>
              <a:t> </a:t>
            </a:r>
            <a:r>
              <a:rPr lang="en-US" dirty="0" err="1"/>
              <a:t>trên</a:t>
            </a:r>
            <a:r>
              <a:rPr lang="en-US" dirty="0"/>
              <a:t> NST </a:t>
            </a:r>
            <a:r>
              <a:rPr lang="en-US" dirty="0" err="1"/>
              <a:t>thường</a:t>
            </a:r>
            <a:endParaRPr lang="en-US" dirty="0"/>
          </a:p>
        </p:txBody>
      </p:sp>
      <p:sp>
        <p:nvSpPr>
          <p:cNvPr id="3" name="Content Placeholder 2"/>
          <p:cNvSpPr>
            <a:spLocks noGrp="1"/>
          </p:cNvSpPr>
          <p:nvPr>
            <p:ph idx="1"/>
          </p:nvPr>
        </p:nvSpPr>
        <p:spPr>
          <a:xfrm>
            <a:off x="463296" y="1935921"/>
            <a:ext cx="11241023" cy="4574607"/>
          </a:xfrm>
        </p:spPr>
        <p:txBody>
          <a:bodyPr>
            <a:normAutofit/>
          </a:bodyPr>
          <a:lstStyle/>
          <a:p>
            <a:pPr marL="0" indent="0">
              <a:buNone/>
            </a:pPr>
            <a:r>
              <a:rPr lang="en-US" b="1" i="1" u="sng" dirty="0">
                <a:effectLst/>
              </a:rPr>
              <a:t>TH 4:</a:t>
            </a:r>
            <a:r>
              <a:rPr lang="en-US" b="1" i="1" dirty="0">
                <a:effectLst/>
              </a:rPr>
              <a:t>  </a:t>
            </a:r>
            <a:r>
              <a:rPr lang="vi-VN" i="1" dirty="0">
                <a:effectLst/>
              </a:rPr>
              <a:t>Bố hoặc mẹ có mắc bệnh</a:t>
            </a:r>
            <a:br>
              <a:rPr lang="vi-VN" i="1" dirty="0">
                <a:effectLst/>
              </a:rPr>
            </a:br>
            <a:r>
              <a:rPr lang="vi-VN" dirty="0">
                <a:effectLst/>
              </a:rPr>
              <a:t>•</a:t>
            </a:r>
            <a:r>
              <a:rPr lang="en-US" dirty="0">
                <a:effectLst/>
              </a:rPr>
              <a:t> </a:t>
            </a:r>
            <a:r>
              <a:rPr lang="vi-VN" dirty="0">
                <a:effectLst/>
              </a:rPr>
              <a:t>Người </a:t>
            </a:r>
            <a:r>
              <a:rPr lang="vi-VN" i="1" dirty="0">
                <a:effectLst/>
              </a:rPr>
              <a:t>con mang gen lành </a:t>
            </a:r>
            <a:r>
              <a:rPr lang="vi-VN" dirty="0">
                <a:effectLst/>
              </a:rPr>
              <a:t>(aa - kiểu hình bình thường):</a:t>
            </a:r>
            <a:br>
              <a:rPr lang="vi-VN" dirty="0">
                <a:effectLst/>
              </a:rPr>
            </a:br>
            <a:r>
              <a:rPr lang="vi-VN" dirty="0">
                <a:effectLst/>
              </a:rPr>
              <a:t>•</a:t>
            </a:r>
            <a:r>
              <a:rPr lang="en-US" dirty="0">
                <a:effectLst/>
              </a:rPr>
              <a:t> </a:t>
            </a:r>
            <a:r>
              <a:rPr lang="vi-VN" dirty="0">
                <a:effectLst/>
              </a:rPr>
              <a:t>Khi kết hôn với </a:t>
            </a:r>
            <a:r>
              <a:rPr lang="vi-VN" b="1" i="1" dirty="0">
                <a:effectLst/>
              </a:rPr>
              <a:t>người lành </a:t>
            </a:r>
            <a:r>
              <a:rPr lang="vi-VN" dirty="0">
                <a:effectLst/>
              </a:rPr>
              <a:t>không mang gen bệnh:</a:t>
            </a:r>
            <a:br>
              <a:rPr lang="vi-VN" dirty="0">
                <a:effectLst/>
              </a:rPr>
            </a:br>
            <a:r>
              <a:rPr lang="en-US" dirty="0">
                <a:effectLst/>
              </a:rPr>
              <a:t>	</a:t>
            </a:r>
            <a:r>
              <a:rPr lang="vi-VN" dirty="0">
                <a:effectLst/>
              </a:rPr>
              <a:t>Các thế hệ con cháu của họ:</a:t>
            </a:r>
            <a:br>
              <a:rPr lang="vi-VN" dirty="0">
                <a:effectLst/>
              </a:rPr>
            </a:br>
            <a:r>
              <a:rPr lang="en-US" dirty="0">
                <a:effectLst/>
              </a:rPr>
              <a:t>		</a:t>
            </a:r>
            <a:r>
              <a:rPr lang="vi-VN" b="1" dirty="0">
                <a:effectLst/>
              </a:rPr>
              <a:t>100% là lành</a:t>
            </a:r>
            <a:br>
              <a:rPr lang="vi-VN" b="1" dirty="0">
                <a:effectLst/>
              </a:rPr>
            </a:br>
            <a:r>
              <a:rPr lang="en-US" dirty="0">
                <a:effectLst/>
              </a:rPr>
              <a:t>		</a:t>
            </a:r>
            <a:r>
              <a:rPr lang="vi-VN" b="1" i="1" dirty="0">
                <a:effectLst/>
              </a:rPr>
              <a:t>Không bị di truyền </a:t>
            </a:r>
            <a:r>
              <a:rPr lang="vi-VN" dirty="0">
                <a:effectLst/>
              </a:rPr>
              <a:t>gen bệnh</a:t>
            </a:r>
            <a:r>
              <a:rPr lang="vi-VN" dirty="0"/>
              <a:t> </a:t>
            </a:r>
            <a:br>
              <a:rPr lang="vi-VN" dirty="0"/>
            </a:br>
            <a:r>
              <a:rPr lang="vi-VN" dirty="0">
                <a:effectLst/>
              </a:rPr>
              <a:t>Gen bệnh bị </a:t>
            </a:r>
            <a:r>
              <a:rPr lang="vi-VN" b="1" i="1" dirty="0">
                <a:effectLst/>
              </a:rPr>
              <a:t>giới hạn không lan truyền </a:t>
            </a:r>
            <a:r>
              <a:rPr lang="vi-VN" dirty="0">
                <a:effectLst/>
              </a:rPr>
              <a:t>ở chi nhánh đó.</a:t>
            </a:r>
            <a:br>
              <a:rPr lang="vi-VN" dirty="0">
                <a:effectLst/>
              </a:rPr>
            </a:br>
            <a:r>
              <a:rPr lang="vi-VN" b="1" i="1" dirty="0">
                <a:solidFill>
                  <a:srgbClr val="FFFF00"/>
                </a:solidFill>
                <a:effectLst/>
              </a:rPr>
              <a:t>Tư</a:t>
            </a:r>
            <a:r>
              <a:rPr lang="en-US" b="1" i="1" dirty="0">
                <a:solidFill>
                  <a:srgbClr val="FFFF00"/>
                </a:solidFill>
                <a:effectLst/>
              </a:rPr>
              <a:t> </a:t>
            </a:r>
            <a:r>
              <a:rPr lang="en-US" b="1" i="1" dirty="0" err="1">
                <a:solidFill>
                  <a:srgbClr val="FFFF00"/>
                </a:solidFill>
                <a:effectLst/>
              </a:rPr>
              <a:t>vấn</a:t>
            </a:r>
            <a:r>
              <a:rPr lang="en-US" b="1" i="1" dirty="0">
                <a:solidFill>
                  <a:srgbClr val="FFFF00"/>
                </a:solidFill>
                <a:effectLst/>
              </a:rPr>
              <a:t> </a:t>
            </a:r>
            <a:r>
              <a:rPr lang="vi-VN" b="1" i="1" dirty="0">
                <a:solidFill>
                  <a:srgbClr val="FFFF00"/>
                </a:solidFill>
                <a:effectLst/>
              </a:rPr>
              <a:t>di truyền:</a:t>
            </a:r>
            <a:r>
              <a:rPr lang="vi-VN" b="1" i="1" dirty="0">
                <a:effectLst/>
              </a:rPr>
              <a:t/>
            </a:r>
            <a:br>
              <a:rPr lang="vi-VN" b="1" i="1" dirty="0">
                <a:effectLst/>
              </a:rPr>
            </a:br>
            <a:r>
              <a:rPr lang="vi-VN" dirty="0">
                <a:effectLst/>
              </a:rPr>
              <a:t>• Người lành có thể kết hôn với người có kiểu hình lành trong gia đình</a:t>
            </a:r>
            <a:br>
              <a:rPr lang="vi-VN" dirty="0">
                <a:effectLst/>
              </a:rPr>
            </a:br>
            <a:r>
              <a:rPr lang="vi-VN" dirty="0">
                <a:effectLst/>
              </a:rPr>
              <a:t>có bệnh trội</a:t>
            </a:r>
            <a:br>
              <a:rPr lang="vi-VN" dirty="0">
                <a:effectLst/>
              </a:rPr>
            </a:br>
            <a:r>
              <a:rPr lang="vi-VN" dirty="0">
                <a:effectLst/>
              </a:rPr>
              <a:t>• Họ sẽ có con cái lành không mang bệnh đó</a:t>
            </a:r>
            <a:r>
              <a:rPr lang="vi-VN" dirty="0"/>
              <a:t> </a:t>
            </a:r>
            <a:br>
              <a:rPr lang="vi-VN" dirty="0"/>
            </a:br>
            <a:endParaRPr lang="en-US" dirty="0"/>
          </a:p>
        </p:txBody>
      </p:sp>
      <p:pic>
        <p:nvPicPr>
          <p:cNvPr id="4" name="Picture 2">
            <a:extLst>
              <a:ext uri="{FF2B5EF4-FFF2-40B4-BE49-F238E27FC236}">
                <a16:creationId xmlns:a16="http://schemas.microsoft.com/office/drawing/2014/main" xmlns="" id="{A56E21DC-BA2C-4FA2-8457-24A506543EE5}"/>
              </a:ext>
            </a:extLst>
          </p:cNvPr>
          <p:cNvPicPr>
            <a:picLocks noChangeAspect="1" noChangeArrowheads="1"/>
          </p:cNvPicPr>
          <p:nvPr/>
        </p:nvPicPr>
        <p:blipFill rotWithShape="1">
          <a:blip r:embed="rId3"/>
          <a:srcRect l="49138" b="65471"/>
          <a:stretch/>
        </p:blipFill>
        <p:spPr bwMode="auto">
          <a:xfrm>
            <a:off x="7842518" y="2465758"/>
            <a:ext cx="3886186" cy="1592967"/>
          </a:xfrm>
          <a:prstGeom prst="rect">
            <a:avLst/>
          </a:prstGeom>
          <a:noFill/>
          <a:ln w="9525">
            <a:noFill/>
            <a:miter lim="800000"/>
            <a:headEnd/>
            <a:tailEnd/>
          </a:ln>
          <a:effectLst/>
        </p:spPr>
      </p:pic>
    </p:spTree>
    <p:extLst>
      <p:ext uri="{BB962C8B-B14F-4D97-AF65-F5344CB8AC3E}">
        <p14:creationId xmlns:p14="http://schemas.microsoft.com/office/powerpoint/2010/main" val="2381542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763" y="280416"/>
            <a:ext cx="10353761" cy="1326321"/>
          </a:xfrm>
        </p:spPr>
        <p:txBody>
          <a:bodyPr/>
          <a:lstStyle/>
          <a:p>
            <a:r>
              <a:rPr lang="en-US" dirty="0"/>
              <a:t>Di </a:t>
            </a:r>
            <a:r>
              <a:rPr lang="en-US" dirty="0" err="1"/>
              <a:t>truyền</a:t>
            </a:r>
            <a:r>
              <a:rPr lang="en-US" dirty="0"/>
              <a:t> </a:t>
            </a:r>
            <a:r>
              <a:rPr lang="en-US" dirty="0" err="1"/>
              <a:t>trội</a:t>
            </a:r>
            <a:r>
              <a:rPr lang="en-US" dirty="0"/>
              <a:t> </a:t>
            </a:r>
            <a:r>
              <a:rPr lang="en-US" dirty="0" err="1"/>
              <a:t>trên</a:t>
            </a:r>
            <a:r>
              <a:rPr lang="en-US" dirty="0"/>
              <a:t> NST </a:t>
            </a:r>
            <a:r>
              <a:rPr lang="en-US" dirty="0" err="1"/>
              <a:t>thường</a:t>
            </a:r>
            <a:endParaRPr lang="en-US" dirty="0"/>
          </a:p>
        </p:txBody>
      </p:sp>
      <p:sp>
        <p:nvSpPr>
          <p:cNvPr id="3" name="Content Placeholder 2"/>
          <p:cNvSpPr>
            <a:spLocks noGrp="1"/>
          </p:cNvSpPr>
          <p:nvPr>
            <p:ph idx="1"/>
          </p:nvPr>
        </p:nvSpPr>
        <p:spPr>
          <a:xfrm>
            <a:off x="487680" y="1877568"/>
            <a:ext cx="11460479" cy="4791456"/>
          </a:xfrm>
        </p:spPr>
        <p:txBody>
          <a:bodyPr/>
          <a:lstStyle/>
          <a:p>
            <a:r>
              <a:rPr lang="vi-VN" sz="2800" dirty="0">
                <a:effectLst/>
              </a:rPr>
              <a:t> Các gen trội quy định bệnh trầm trọng/ khuyết tật nặng nề:</a:t>
            </a:r>
            <a:br>
              <a:rPr lang="vi-VN" sz="2800" dirty="0">
                <a:effectLst/>
              </a:rPr>
            </a:br>
            <a:r>
              <a:rPr lang="vi-VN" sz="2800" dirty="0">
                <a:effectLst/>
              </a:rPr>
              <a:t>• Thường </a:t>
            </a:r>
            <a:r>
              <a:rPr lang="vi-VN" sz="2800" b="1" i="1" dirty="0">
                <a:effectLst/>
              </a:rPr>
              <a:t>bị đào thải </a:t>
            </a:r>
            <a:r>
              <a:rPr lang="vi-VN" sz="2800" dirty="0">
                <a:effectLst/>
              </a:rPr>
              <a:t>khỏi quần thể</a:t>
            </a:r>
            <a:br>
              <a:rPr lang="vi-VN" sz="2800" dirty="0">
                <a:effectLst/>
              </a:rPr>
            </a:br>
            <a:r>
              <a:rPr lang="vi-VN" sz="2800" dirty="0">
                <a:effectLst/>
              </a:rPr>
              <a:t>• NB </a:t>
            </a:r>
            <a:r>
              <a:rPr lang="vi-VN" sz="2800" b="1" i="1" dirty="0">
                <a:effectLst/>
              </a:rPr>
              <a:t>chết sớm </a:t>
            </a:r>
            <a:r>
              <a:rPr lang="vi-VN" sz="2800" dirty="0">
                <a:effectLst/>
              </a:rPr>
              <a:t>hoặc </a:t>
            </a:r>
            <a:r>
              <a:rPr lang="vi-VN" sz="2800" b="1" i="1" dirty="0">
                <a:effectLst/>
              </a:rPr>
              <a:t>không kết hôn </a:t>
            </a:r>
            <a:r>
              <a:rPr lang="vi-VN" sz="2800" dirty="0">
                <a:effectLst/>
              </a:rPr>
              <a:t>được</a:t>
            </a:r>
            <a:br>
              <a:rPr lang="vi-VN" sz="2800" dirty="0">
                <a:effectLst/>
              </a:rPr>
            </a:br>
            <a:r>
              <a:rPr lang="en-US" sz="2800" dirty="0">
                <a:effectLst/>
              </a:rPr>
              <a:t>=&gt;</a:t>
            </a:r>
            <a:r>
              <a:rPr lang="vi-VN" sz="2800" dirty="0">
                <a:effectLst/>
              </a:rPr>
              <a:t> </a:t>
            </a:r>
            <a:r>
              <a:rPr lang="vi-VN" sz="2800" b="1" i="1" dirty="0">
                <a:effectLst/>
              </a:rPr>
              <a:t>Không lưu truyền gen bệnh </a:t>
            </a:r>
            <a:r>
              <a:rPr lang="vi-VN" sz="2800" dirty="0">
                <a:effectLst/>
              </a:rPr>
              <a:t>cho thế hệ sau.</a:t>
            </a:r>
            <a:endParaRPr lang="en-US" sz="2800" dirty="0">
              <a:effectLst/>
            </a:endParaRPr>
          </a:p>
          <a:p>
            <a:r>
              <a:rPr lang="vi-VN" sz="2800" b="1" i="1" dirty="0">
                <a:effectLst/>
              </a:rPr>
              <a:t>Kết quả:</a:t>
            </a:r>
            <a:br>
              <a:rPr lang="vi-VN" sz="2800" b="1" i="1" dirty="0">
                <a:effectLst/>
              </a:rPr>
            </a:br>
            <a:r>
              <a:rPr lang="vi-VN" sz="2800" dirty="0">
                <a:effectLst/>
              </a:rPr>
              <a:t>• Gen bệnh </a:t>
            </a:r>
            <a:r>
              <a:rPr lang="vi-VN" sz="2800" b="1" i="1" dirty="0">
                <a:effectLst/>
              </a:rPr>
              <a:t>bị hạn chế nhanh</a:t>
            </a:r>
            <a:br>
              <a:rPr lang="vi-VN" sz="2800" b="1" i="1" dirty="0">
                <a:effectLst/>
              </a:rPr>
            </a:br>
            <a:r>
              <a:rPr lang="vi-VN" sz="2800" dirty="0">
                <a:effectLst/>
              </a:rPr>
              <a:t>• Có thể </a:t>
            </a:r>
            <a:r>
              <a:rPr lang="vi-VN" sz="2800" b="1" i="1" dirty="0">
                <a:effectLst/>
              </a:rPr>
              <a:t>bị đào thải sau ngay chính thế hệ đó</a:t>
            </a:r>
            <a:r>
              <a:rPr lang="vi-VN" sz="2800" dirty="0"/>
              <a:t> </a:t>
            </a:r>
            <a:r>
              <a:rPr lang="vi-VN" dirty="0"/>
              <a:t/>
            </a:r>
            <a:br>
              <a:rPr lang="vi-VN" dirty="0"/>
            </a:br>
            <a:endParaRPr lang="en-US" dirty="0"/>
          </a:p>
        </p:txBody>
      </p:sp>
    </p:spTree>
    <p:extLst>
      <p:ext uri="{BB962C8B-B14F-4D97-AF65-F5344CB8AC3E}">
        <p14:creationId xmlns:p14="http://schemas.microsoft.com/office/powerpoint/2010/main" val="1323291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 y="800100"/>
            <a:ext cx="11582400" cy="5257800"/>
          </a:xfrm>
        </p:spPr>
        <p:txBody>
          <a:bodyPr>
            <a:noAutofit/>
          </a:bodyPr>
          <a:lstStyle/>
          <a:p>
            <a:r>
              <a:rPr lang="vi-VN" sz="2200" dirty="0">
                <a:effectLst/>
              </a:rPr>
              <a:t>Bệnh trội còn tồn tại/di truyền được:</a:t>
            </a:r>
            <a:br>
              <a:rPr lang="vi-VN" sz="2200" dirty="0">
                <a:effectLst/>
              </a:rPr>
            </a:br>
            <a:r>
              <a:rPr lang="vi-VN" sz="2200" dirty="0">
                <a:effectLst/>
              </a:rPr>
              <a:t>• Thường là các </a:t>
            </a:r>
            <a:r>
              <a:rPr lang="vi-VN" sz="2200" b="1" i="1" dirty="0">
                <a:effectLst/>
              </a:rPr>
              <a:t>bệnh </a:t>
            </a:r>
            <a:r>
              <a:rPr lang="vi-VN" sz="2200" dirty="0">
                <a:effectLst/>
              </a:rPr>
              <a:t>hoặc </a:t>
            </a:r>
            <a:r>
              <a:rPr lang="vi-VN" sz="2200" b="1" i="1" dirty="0">
                <a:effectLst/>
              </a:rPr>
              <a:t>khuyết tật nhẹ</a:t>
            </a:r>
            <a:r>
              <a:rPr lang="vi-VN" sz="2200" dirty="0">
                <a:effectLst/>
              </a:rPr>
              <a:t>, không trầm trọng;</a:t>
            </a:r>
            <a:endParaRPr lang="en-US" sz="2200" dirty="0">
              <a:effectLst/>
            </a:endParaRPr>
          </a:p>
          <a:p>
            <a:r>
              <a:rPr lang="vi-VN" sz="2200" dirty="0">
                <a:effectLst/>
              </a:rPr>
              <a:t> </a:t>
            </a:r>
            <a:r>
              <a:rPr lang="vi-VN" sz="2200" b="1" i="1" dirty="0">
                <a:effectLst/>
              </a:rPr>
              <a:t>Nếu là bệnh nặng thì thường:</a:t>
            </a:r>
            <a:br>
              <a:rPr lang="vi-VN" sz="2200" b="1" i="1" dirty="0">
                <a:effectLst/>
              </a:rPr>
            </a:br>
            <a:r>
              <a:rPr lang="vi-VN" sz="2200" dirty="0">
                <a:effectLst/>
              </a:rPr>
              <a:t>• Có tuổi </a:t>
            </a:r>
            <a:r>
              <a:rPr lang="vi-VN" sz="2200" b="1" i="1" dirty="0">
                <a:effectLst/>
              </a:rPr>
              <a:t>biểu hiện bệnh muộn</a:t>
            </a:r>
            <a:br>
              <a:rPr lang="vi-VN" sz="2200" b="1" i="1" dirty="0">
                <a:effectLst/>
              </a:rPr>
            </a:br>
            <a:r>
              <a:rPr lang="vi-VN" sz="2200" dirty="0">
                <a:effectLst/>
              </a:rPr>
              <a:t>• Khi thành niên, bệnh chưa biểu hiện</a:t>
            </a:r>
            <a:br>
              <a:rPr lang="vi-VN" sz="2200" dirty="0">
                <a:effectLst/>
              </a:rPr>
            </a:br>
            <a:r>
              <a:rPr lang="vi-VN" sz="2200" dirty="0">
                <a:effectLst/>
              </a:rPr>
              <a:t>• Vẫn </a:t>
            </a:r>
            <a:r>
              <a:rPr lang="vi-VN" sz="2200" b="1" i="1" dirty="0">
                <a:effectLst/>
              </a:rPr>
              <a:t>có cơ hội kết hôn </a:t>
            </a:r>
            <a:r>
              <a:rPr lang="vi-VN" sz="2200" dirty="0">
                <a:effectLst/>
              </a:rPr>
              <a:t>và </a:t>
            </a:r>
            <a:r>
              <a:rPr lang="vi-VN" sz="2200" b="1" i="1" dirty="0">
                <a:effectLst/>
              </a:rPr>
              <a:t>di truyền gen </a:t>
            </a:r>
            <a:r>
              <a:rPr lang="vi-VN" sz="2200" dirty="0">
                <a:effectLst/>
              </a:rPr>
              <a:t>bệnh.</a:t>
            </a:r>
            <a:endParaRPr lang="en-US" sz="2200" dirty="0">
              <a:effectLst/>
            </a:endParaRPr>
          </a:p>
          <a:p>
            <a:r>
              <a:rPr lang="vi-VN" sz="2200" b="1" i="1" dirty="0">
                <a:effectLst/>
              </a:rPr>
              <a:t>Trên thực tế loài người:</a:t>
            </a:r>
            <a:br>
              <a:rPr lang="vi-VN" sz="2200" b="1" i="1" dirty="0">
                <a:effectLst/>
              </a:rPr>
            </a:br>
            <a:r>
              <a:rPr lang="vi-VN" sz="2200" dirty="0">
                <a:effectLst/>
              </a:rPr>
              <a:t>• </a:t>
            </a:r>
            <a:r>
              <a:rPr lang="vi-VN" sz="2200" b="1" i="1" dirty="0">
                <a:effectLst/>
              </a:rPr>
              <a:t>Vẫn gặp </a:t>
            </a:r>
            <a:r>
              <a:rPr lang="vi-VN" sz="2200" dirty="0">
                <a:effectLst/>
              </a:rPr>
              <a:t>các bệnh trội trầm trọng và các khuyết tật trội nặng nề</a:t>
            </a:r>
            <a:br>
              <a:rPr lang="vi-VN" sz="2200" dirty="0">
                <a:effectLst/>
              </a:rPr>
            </a:br>
            <a:r>
              <a:rPr lang="vi-VN" sz="2200" dirty="0">
                <a:effectLst/>
              </a:rPr>
              <a:t>• Thường do </a:t>
            </a:r>
            <a:r>
              <a:rPr lang="vi-VN" sz="2200" b="1" i="1" dirty="0">
                <a:effectLst/>
              </a:rPr>
              <a:t>kết quả của các đột biến gen trội mới </a:t>
            </a:r>
            <a:r>
              <a:rPr lang="vi-VN" sz="2200" dirty="0">
                <a:effectLst/>
              </a:rPr>
              <a:t>nảy sinh.</a:t>
            </a:r>
            <a:r>
              <a:rPr lang="vi-VN" sz="2200" dirty="0"/>
              <a:t> </a:t>
            </a:r>
            <a:endParaRPr lang="en-US" sz="2200" dirty="0"/>
          </a:p>
          <a:p>
            <a:r>
              <a:rPr lang="vi-VN" sz="2200" dirty="0">
                <a:solidFill>
                  <a:schemeClr val="accent6">
                    <a:lumMod val="60000"/>
                    <a:lumOff val="40000"/>
                  </a:schemeClr>
                </a:solidFill>
                <a:effectLst/>
              </a:rPr>
              <a:t>Hầu hết bệnh RLDT trội NST thường có 2 đặc điểm:</a:t>
            </a:r>
            <a:br>
              <a:rPr lang="vi-VN" sz="2200" dirty="0">
                <a:solidFill>
                  <a:schemeClr val="accent6">
                    <a:lumMod val="60000"/>
                    <a:lumOff val="40000"/>
                  </a:schemeClr>
                </a:solidFill>
                <a:effectLst/>
              </a:rPr>
            </a:br>
            <a:r>
              <a:rPr lang="vi-VN" sz="2200" dirty="0">
                <a:solidFill>
                  <a:schemeClr val="accent6">
                    <a:lumMod val="60000"/>
                    <a:lumOff val="40000"/>
                  </a:schemeClr>
                </a:solidFill>
                <a:effectLst/>
              </a:rPr>
              <a:t>•Sự biểu hiện bệnh muộn.</a:t>
            </a:r>
            <a:br>
              <a:rPr lang="vi-VN" sz="2200" dirty="0">
                <a:solidFill>
                  <a:schemeClr val="accent6">
                    <a:lumMod val="60000"/>
                    <a:lumOff val="40000"/>
                  </a:schemeClr>
                </a:solidFill>
                <a:effectLst/>
              </a:rPr>
            </a:br>
            <a:r>
              <a:rPr lang="vi-VN" sz="2200" dirty="0">
                <a:solidFill>
                  <a:schemeClr val="accent6">
                    <a:lumMod val="60000"/>
                    <a:lumOff val="40000"/>
                  </a:schemeClr>
                </a:solidFill>
                <a:effectLst/>
              </a:rPr>
              <a:t>•Tính biến thiên lớn trong biểu hiện lâm sàng.</a:t>
            </a:r>
            <a:r>
              <a:rPr lang="vi-VN" sz="2200" dirty="0">
                <a:solidFill>
                  <a:schemeClr val="accent6">
                    <a:lumMod val="60000"/>
                    <a:lumOff val="40000"/>
                  </a:schemeClr>
                </a:solidFill>
              </a:rPr>
              <a:t> </a:t>
            </a:r>
            <a:br>
              <a:rPr lang="vi-VN" sz="2200" dirty="0">
                <a:solidFill>
                  <a:schemeClr val="accent6">
                    <a:lumMod val="60000"/>
                    <a:lumOff val="40000"/>
                  </a:schemeClr>
                </a:solidFill>
              </a:rPr>
            </a:br>
            <a:r>
              <a:rPr lang="vi-VN" sz="2200" dirty="0">
                <a:solidFill>
                  <a:schemeClr val="accent6">
                    <a:lumMod val="60000"/>
                    <a:lumOff val="40000"/>
                  </a:schemeClr>
                </a:solidFill>
              </a:rPr>
              <a:t/>
            </a:r>
            <a:br>
              <a:rPr lang="vi-VN" sz="2200" dirty="0">
                <a:solidFill>
                  <a:schemeClr val="accent6">
                    <a:lumMod val="60000"/>
                    <a:lumOff val="40000"/>
                  </a:schemeClr>
                </a:solidFill>
              </a:rPr>
            </a:br>
            <a:endParaRPr lang="en-US" sz="2200" dirty="0">
              <a:solidFill>
                <a:schemeClr val="accent6">
                  <a:lumMod val="60000"/>
                  <a:lumOff val="40000"/>
                </a:schemeClr>
              </a:solidFill>
            </a:endParaRPr>
          </a:p>
        </p:txBody>
      </p:sp>
      <p:sp>
        <p:nvSpPr>
          <p:cNvPr id="4" name="Title 1"/>
          <p:cNvSpPr>
            <a:spLocks noGrp="1"/>
          </p:cNvSpPr>
          <p:nvPr>
            <p:ph type="title"/>
          </p:nvPr>
        </p:nvSpPr>
        <p:spPr>
          <a:xfrm>
            <a:off x="919119" y="0"/>
            <a:ext cx="10353761" cy="914400"/>
          </a:xfrm>
        </p:spPr>
        <p:txBody>
          <a:bodyPr/>
          <a:lstStyle/>
          <a:p>
            <a:r>
              <a:rPr lang="en-US" dirty="0"/>
              <a:t>Di </a:t>
            </a:r>
            <a:r>
              <a:rPr lang="en-US" dirty="0" err="1"/>
              <a:t>truyền</a:t>
            </a:r>
            <a:r>
              <a:rPr lang="en-US" dirty="0"/>
              <a:t> </a:t>
            </a:r>
            <a:r>
              <a:rPr lang="en-US" dirty="0" err="1"/>
              <a:t>trội</a:t>
            </a:r>
            <a:r>
              <a:rPr lang="en-US" dirty="0"/>
              <a:t> </a:t>
            </a:r>
            <a:r>
              <a:rPr lang="en-US" dirty="0" err="1"/>
              <a:t>trên</a:t>
            </a:r>
            <a:r>
              <a:rPr lang="en-US" dirty="0"/>
              <a:t> NST </a:t>
            </a:r>
            <a:r>
              <a:rPr lang="en-US" dirty="0" err="1"/>
              <a:t>thường</a:t>
            </a:r>
            <a:endParaRPr lang="en-US" dirty="0"/>
          </a:p>
        </p:txBody>
      </p:sp>
    </p:spTree>
    <p:extLst>
      <p:ext uri="{BB962C8B-B14F-4D97-AF65-F5344CB8AC3E}">
        <p14:creationId xmlns:p14="http://schemas.microsoft.com/office/powerpoint/2010/main" val="4135433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516140" y="201813"/>
            <a:ext cx="4879199" cy="823912"/>
          </a:xfrm>
        </p:spPr>
        <p:txBody>
          <a:bodyPr>
            <a:normAutofit/>
          </a:bodyPr>
          <a:lstStyle/>
          <a:p>
            <a:r>
              <a:rPr lang="en-US" sz="2800" dirty="0" err="1">
                <a:latin typeface="Arial" panose="020B0604020202020204" pitchFamily="34" charset="0"/>
                <a:cs typeface="Arial" panose="020B0604020202020204" pitchFamily="34" charset="0"/>
              </a:rPr>
              <a:t>Sự</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biểu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hiện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bệnh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muộn</a:t>
            </a:r>
            <a:endParaRPr lang="en-US" sz="2800" dirty="0">
              <a:latin typeface="Arial" panose="020B0604020202020204" pitchFamily="34" charset="0"/>
              <a:cs typeface="Arial" panose="020B0604020202020204" pitchFamily="34" charset="0"/>
            </a:endParaRPr>
          </a:p>
        </p:txBody>
      </p:sp>
      <p:sp>
        <p:nvSpPr>
          <p:cNvPr id="9" name="Content Placeholder 8"/>
          <p:cNvSpPr>
            <a:spLocks noGrp="1"/>
          </p:cNvSpPr>
          <p:nvPr>
            <p:ph sz="half" idx="2"/>
          </p:nvPr>
        </p:nvSpPr>
        <p:spPr>
          <a:xfrm>
            <a:off x="158497" y="1732626"/>
            <a:ext cx="4733544" cy="3671448"/>
          </a:xfrm>
        </p:spPr>
        <p:txBody>
          <a:bodyPr>
            <a:normAutofit fontScale="55000" lnSpcReduction="20000"/>
          </a:bodyPr>
          <a:lstStyle/>
          <a:p>
            <a:endParaRPr lang="en-US" dirty="0"/>
          </a:p>
        </p:txBody>
      </p:sp>
      <p:sp>
        <p:nvSpPr>
          <p:cNvPr id="10" name="Text Placeholder 9"/>
          <p:cNvSpPr>
            <a:spLocks noGrp="1"/>
          </p:cNvSpPr>
          <p:nvPr>
            <p:ph type="body" sz="quarter" idx="3"/>
          </p:nvPr>
        </p:nvSpPr>
        <p:spPr>
          <a:xfrm>
            <a:off x="5608321" y="704058"/>
            <a:ext cx="6191512" cy="1424808"/>
          </a:xfrm>
        </p:spPr>
        <p:txBody>
          <a:bodyPr>
            <a:noAutofit/>
          </a:bodyPr>
          <a:lstStyle/>
          <a:p>
            <a:pPr algn="ctr"/>
            <a:r>
              <a:rPr lang="en-US" sz="2800" dirty="0" err="1">
                <a:effectLst/>
                <a:latin typeface="Arial" panose="020B0604020202020204" pitchFamily="34" charset="0"/>
                <a:cs typeface="Arial" panose="020B0604020202020204" pitchFamily="34" charset="0"/>
              </a:rPr>
              <a:t>Tính</a:t>
            </a:r>
            <a:r>
              <a:rPr lang="en-US" sz="2800" dirty="0">
                <a:effectLst/>
                <a:latin typeface="Arial" panose="020B0604020202020204" pitchFamily="34" charset="0"/>
                <a:cs typeface="Arial" panose="020B0604020202020204" pitchFamily="34" charset="0"/>
              </a:rPr>
              <a:t> </a:t>
            </a:r>
            <a:r>
              <a:rPr lang="en-US" sz="2800" dirty="0" err="1">
                <a:effectLst/>
                <a:latin typeface="Arial" panose="020B0604020202020204" pitchFamily="34" charset="0"/>
                <a:cs typeface="Arial" panose="020B0604020202020204" pitchFamily="34" charset="0"/>
              </a:rPr>
              <a:t>biến</a:t>
            </a:r>
            <a:r>
              <a:rPr lang="en-US" sz="2800" dirty="0">
                <a:effectLst/>
                <a:latin typeface="Arial" panose="020B0604020202020204" pitchFamily="34" charset="0"/>
                <a:cs typeface="Arial" panose="020B0604020202020204" pitchFamily="34" charset="0"/>
              </a:rPr>
              <a:t> </a:t>
            </a:r>
            <a:r>
              <a:rPr lang="en-US" sz="2800" dirty="0" err="1">
                <a:effectLst/>
                <a:latin typeface="Arial" panose="020B0604020202020204" pitchFamily="34" charset="0"/>
                <a:cs typeface="Arial" panose="020B0604020202020204" pitchFamily="34" charset="0"/>
              </a:rPr>
              <a:t>thiên</a:t>
            </a:r>
            <a:r>
              <a:rPr lang="en-US" sz="2800" dirty="0">
                <a:effectLst/>
                <a:latin typeface="Arial" panose="020B0604020202020204" pitchFamily="34" charset="0"/>
                <a:cs typeface="Arial" panose="020B0604020202020204" pitchFamily="34" charset="0"/>
              </a:rPr>
              <a:t> </a:t>
            </a:r>
            <a:r>
              <a:rPr lang="en-US" sz="2800" dirty="0" err="1">
                <a:effectLst/>
                <a:latin typeface="Arial" panose="020B0604020202020204" pitchFamily="34" charset="0"/>
                <a:cs typeface="Arial" panose="020B0604020202020204" pitchFamily="34" charset="0"/>
              </a:rPr>
              <a:t>lớn</a:t>
            </a:r>
            <a:r>
              <a:rPr lang="en-US" sz="2800" dirty="0">
                <a:effectLst/>
                <a:latin typeface="Arial" panose="020B0604020202020204" pitchFamily="34" charset="0"/>
                <a:cs typeface="Arial" panose="020B0604020202020204" pitchFamily="34" charset="0"/>
              </a:rPr>
              <a:t> </a:t>
            </a:r>
            <a:r>
              <a:rPr lang="en-US" sz="2800" dirty="0" err="1">
                <a:effectLst/>
                <a:latin typeface="Arial" panose="020B0604020202020204" pitchFamily="34" charset="0"/>
                <a:cs typeface="Arial" panose="020B0604020202020204" pitchFamily="34" charset="0"/>
              </a:rPr>
              <a:t>trong</a:t>
            </a:r>
            <a:r>
              <a:rPr lang="en-US" sz="2800" dirty="0">
                <a:effectLst/>
                <a:latin typeface="Arial" panose="020B0604020202020204" pitchFamily="34" charset="0"/>
                <a:cs typeface="Arial" panose="020B0604020202020204" pitchFamily="34" charset="0"/>
              </a:rPr>
              <a:t> </a:t>
            </a:r>
            <a:r>
              <a:rPr lang="en-US" sz="2800" dirty="0" err="1">
                <a:effectLst/>
                <a:latin typeface="Arial" panose="020B0604020202020204" pitchFamily="34" charset="0"/>
                <a:cs typeface="Arial" panose="020B0604020202020204" pitchFamily="34" charset="0"/>
              </a:rPr>
              <a:t>biểu</a:t>
            </a:r>
            <a:r>
              <a:rPr lang="en-US" sz="2800" dirty="0">
                <a:effectLst/>
                <a:latin typeface="Arial" panose="020B0604020202020204" pitchFamily="34" charset="0"/>
                <a:cs typeface="Arial" panose="020B0604020202020204" pitchFamily="34" charset="0"/>
              </a:rPr>
              <a:t> </a:t>
            </a:r>
            <a:r>
              <a:rPr lang="en-US" sz="2800" dirty="0" err="1">
                <a:effectLst/>
                <a:latin typeface="Arial" panose="020B0604020202020204" pitchFamily="34" charset="0"/>
                <a:cs typeface="Arial" panose="020B0604020202020204" pitchFamily="34" charset="0"/>
              </a:rPr>
              <a:t>hiện</a:t>
            </a:r>
            <a:r>
              <a:rPr lang="en-US" sz="2800" dirty="0">
                <a:effectLst/>
                <a:latin typeface="Arial" panose="020B0604020202020204" pitchFamily="34" charset="0"/>
                <a:cs typeface="Arial" panose="020B0604020202020204" pitchFamily="34" charset="0"/>
              </a:rPr>
              <a:t> </a:t>
            </a:r>
            <a:r>
              <a:rPr lang="en-US" sz="2800" dirty="0" err="1">
                <a:effectLst/>
                <a:latin typeface="Arial" panose="020B0604020202020204" pitchFamily="34" charset="0"/>
                <a:cs typeface="Arial" panose="020B0604020202020204" pitchFamily="34" charset="0"/>
              </a:rPr>
              <a:t>lâm</a:t>
            </a:r>
            <a:r>
              <a:rPr lang="en-US" sz="2800" dirty="0">
                <a:effectLst/>
                <a:latin typeface="Arial" panose="020B0604020202020204" pitchFamily="34" charset="0"/>
                <a:cs typeface="Arial" panose="020B0604020202020204" pitchFamily="34" charset="0"/>
              </a:rPr>
              <a:t> </a:t>
            </a:r>
            <a:r>
              <a:rPr lang="en-US" sz="2800" dirty="0" err="1">
                <a:effectLst/>
                <a:latin typeface="Arial" panose="020B0604020202020204" pitchFamily="34" charset="0"/>
                <a:cs typeface="Arial" panose="020B0604020202020204" pitchFamily="34" charset="0"/>
              </a:rPr>
              <a:t>sàng</a:t>
            </a:r>
            <a:r>
              <a:rPr lang="en-US" sz="2800" dirty="0">
                <a:latin typeface="Arial" panose="020B0604020202020204" pitchFamily="34" charset="0"/>
                <a:cs typeface="Arial" panose="020B0604020202020204" pitchFamily="34" charset="0"/>
              </a:rPr>
              <a:t> </a:t>
            </a:r>
            <a:r>
              <a:rPr lang="en-US" sz="2800" dirty="0"/>
              <a:t/>
            </a:r>
            <a:br>
              <a:rPr lang="en-US" sz="2800" dirty="0"/>
            </a:br>
            <a:endParaRPr lang="en-US" sz="2800" dirty="0"/>
          </a:p>
        </p:txBody>
      </p:sp>
      <p:sp>
        <p:nvSpPr>
          <p:cNvPr id="11" name="Content Placeholder 10"/>
          <p:cNvSpPr>
            <a:spLocks noGrp="1"/>
          </p:cNvSpPr>
          <p:nvPr>
            <p:ph sz="quarter" idx="4"/>
          </p:nvPr>
        </p:nvSpPr>
        <p:spPr>
          <a:xfrm>
            <a:off x="5850315" y="2128866"/>
            <a:ext cx="5854305" cy="3671448"/>
          </a:xfrm>
        </p:spPr>
        <p:txBody>
          <a:bodyPr>
            <a:normAutofit fontScale="55000" lnSpcReduction="20000"/>
          </a:bodyPr>
          <a:lstStyle/>
          <a:p>
            <a:r>
              <a:rPr lang="vi-VN" sz="4500" dirty="0">
                <a:effectLst/>
              </a:rPr>
              <a:t>Hội chứng loét ống tiêu hóa - u nhiều tuyến nội tiết:</a:t>
            </a:r>
            <a:br>
              <a:rPr lang="vi-VN" sz="4500" dirty="0">
                <a:effectLst/>
              </a:rPr>
            </a:br>
            <a:r>
              <a:rPr lang="vi-VN" sz="4500" dirty="0">
                <a:effectLst/>
              </a:rPr>
              <a:t>• Người biểu hiện là bệnh loét miệng nối</a:t>
            </a:r>
            <a:br>
              <a:rPr lang="vi-VN" sz="4500" dirty="0">
                <a:effectLst/>
              </a:rPr>
            </a:br>
            <a:r>
              <a:rPr lang="vi-VN" sz="4500" dirty="0">
                <a:effectLst/>
              </a:rPr>
              <a:t>• Người thì giảm glucose huyết, sỏi thận</a:t>
            </a:r>
            <a:br>
              <a:rPr lang="vi-VN" sz="4500" dirty="0">
                <a:effectLst/>
              </a:rPr>
            </a:br>
            <a:r>
              <a:rPr lang="vi-VN" sz="4500" dirty="0">
                <a:effectLst/>
              </a:rPr>
              <a:t>• Đau mỡ ở da, bán manh hai thái dương...</a:t>
            </a:r>
            <a:br>
              <a:rPr lang="vi-VN" sz="4500" dirty="0">
                <a:effectLst/>
              </a:rPr>
            </a:br>
            <a:r>
              <a:rPr lang="vi-VN" dirty="0">
                <a:effectLst/>
              </a:rPr>
              <a:t/>
            </a:r>
            <a:br>
              <a:rPr lang="vi-VN" dirty="0">
                <a:effectLst/>
              </a:rPr>
            </a:br>
            <a:endParaRPr lang="en-US" dirty="0"/>
          </a:p>
        </p:txBody>
      </p:sp>
      <p:pic>
        <p:nvPicPr>
          <p:cNvPr id="4" name="Picture 4" descr="HUNGTINTON DISEASE AUTOSOMAL DOMINANT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5107" y="1888089"/>
            <a:ext cx="3056141" cy="3671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5"/>
          <p:cNvSpPr>
            <a:spLocks noChangeArrowheads="1"/>
          </p:cNvSpPr>
          <p:nvPr/>
        </p:nvSpPr>
        <p:spPr bwMode="auto">
          <a:xfrm>
            <a:off x="1302912" y="5715000"/>
            <a:ext cx="530635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dirty="0">
                <a:solidFill>
                  <a:srgbClr val="FF3300"/>
                </a:solidFill>
                <a:latin typeface="Tahoma" panose="020B0604030504040204" pitchFamily="34" charset="0"/>
              </a:rPr>
              <a:t>HUNTINGTON’S DISEASE</a:t>
            </a:r>
          </a:p>
        </p:txBody>
      </p:sp>
    </p:spTree>
    <p:extLst>
      <p:ext uri="{BB962C8B-B14F-4D97-AF65-F5344CB8AC3E}">
        <p14:creationId xmlns:p14="http://schemas.microsoft.com/office/powerpoint/2010/main" val="68878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1000"/>
                                        <p:tgtEl>
                                          <p:spTgt spid="11">
                                            <p:txEl>
                                              <p:pRg st="0" end="0"/>
                                            </p:txEl>
                                          </p:spTgt>
                                        </p:tgtEl>
                                      </p:cBhvr>
                                    </p:animEffect>
                                    <p:anim calcmode="lin" valueType="num">
                                      <p:cBhvr>
                                        <p:cTn id="13"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1"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686" y="1"/>
            <a:ext cx="10353761" cy="768096"/>
          </a:xfrm>
        </p:spPr>
        <p:txBody>
          <a:bodyPr/>
          <a:lstStyle/>
          <a:p>
            <a:r>
              <a:rPr lang="en-US" dirty="0" err="1"/>
              <a:t>Bệnh</a:t>
            </a:r>
            <a:r>
              <a:rPr lang="en-US" dirty="0"/>
              <a:t> di </a:t>
            </a:r>
            <a:r>
              <a:rPr lang="en-US" dirty="0" err="1"/>
              <a:t>truyền</a:t>
            </a:r>
            <a:r>
              <a:rPr lang="en-US" dirty="0"/>
              <a:t> </a:t>
            </a:r>
            <a:r>
              <a:rPr lang="en-US" dirty="0" err="1"/>
              <a:t>alen</a:t>
            </a:r>
            <a:r>
              <a:rPr lang="en-US" dirty="0"/>
              <a:t> </a:t>
            </a:r>
            <a:r>
              <a:rPr lang="en-US" dirty="0" err="1"/>
              <a:t>trội</a:t>
            </a:r>
            <a:r>
              <a:rPr lang="en-US" dirty="0"/>
              <a:t> </a:t>
            </a:r>
            <a:r>
              <a:rPr lang="en-US" dirty="0" err="1"/>
              <a:t>thường</a:t>
            </a:r>
            <a:r>
              <a:rPr lang="en-US" dirty="0"/>
              <a:t> </a:t>
            </a:r>
            <a:r>
              <a:rPr lang="en-US" dirty="0" err="1"/>
              <a:t>gặp</a:t>
            </a:r>
            <a:endParaRPr lang="en-US" dirty="0"/>
          </a:p>
        </p:txBody>
      </p:sp>
      <p:sp>
        <p:nvSpPr>
          <p:cNvPr id="3" name="Content Placeholder 2"/>
          <p:cNvSpPr>
            <a:spLocks noGrp="1"/>
          </p:cNvSpPr>
          <p:nvPr>
            <p:ph idx="1"/>
          </p:nvPr>
        </p:nvSpPr>
        <p:spPr>
          <a:xfrm>
            <a:off x="329521" y="994776"/>
            <a:ext cx="7010063" cy="5662056"/>
          </a:xfrm>
        </p:spPr>
        <p:txBody>
          <a:bodyPr>
            <a:normAutofit fontScale="85000" lnSpcReduction="20000"/>
          </a:bodyPr>
          <a:lstStyle/>
          <a:p>
            <a:pPr marL="0" indent="0">
              <a:buNone/>
            </a:pPr>
            <a:r>
              <a:rPr lang="vi-VN" b="1" i="1" dirty="0">
                <a:effectLst/>
              </a:rPr>
              <a:t>Hội chứng Marfan (hội chứng tay vượn):</a:t>
            </a:r>
            <a:r>
              <a:rPr lang="en-US" b="1" i="1" dirty="0">
                <a:effectLst/>
              </a:rPr>
              <a:t> </a:t>
            </a:r>
          </a:p>
          <a:p>
            <a:r>
              <a:rPr lang="en-US" b="1" i="1" dirty="0" err="1">
                <a:effectLst/>
                <a:latin typeface="Arial" panose="020B0604020202020204" pitchFamily="34" charset="0"/>
                <a:cs typeface="Arial" panose="020B0604020202020204" pitchFamily="34" charset="0"/>
              </a:rPr>
              <a:t>Đ</a:t>
            </a:r>
            <a:r>
              <a:rPr lang="en-US" dirty="0" err="1">
                <a:effectLst/>
                <a:latin typeface="Arial" panose="020B0604020202020204" pitchFamily="34" charset="0"/>
                <a:cs typeface="Arial" panose="020B0604020202020204" pitchFamily="34" charset="0"/>
              </a:rPr>
              <a:t>ộ</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biểu</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hiện</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thay</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đổi</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liên</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quan</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đến</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bất</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thường</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mô</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liên</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kết</a:t>
            </a:r>
            <a:r>
              <a:rPr lang="en-US" dirty="0">
                <a:effectLst/>
                <a:latin typeface="Arial" panose="020B0604020202020204" pitchFamily="34" charset="0"/>
                <a:cs typeface="Arial" panose="020B0604020202020204" pitchFamily="34" charset="0"/>
              </a:rPr>
              <a:t>. </a:t>
            </a:r>
          </a:p>
          <a:p>
            <a:r>
              <a:rPr lang="en-US" dirty="0" err="1">
                <a:effectLst/>
                <a:latin typeface="Arial" panose="020B0604020202020204" pitchFamily="34" charset="0"/>
                <a:cs typeface="Arial" panose="020B0604020202020204" pitchFamily="34" charset="0"/>
              </a:rPr>
              <a:t>Các</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cơ</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quan</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bị</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ảnh</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hưởng</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nhiều</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nhất</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là</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mắt</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xương</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hệ</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tim</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mạch</a:t>
            </a:r>
            <a:r>
              <a:rPr lang="en-US" dirty="0">
                <a:effectLst/>
                <a:latin typeface="Arial" panose="020B0604020202020204" pitchFamily="34" charset="0"/>
                <a:cs typeface="Arial" panose="020B0604020202020204" pitchFamily="34" charset="0"/>
              </a:rPr>
              <a:t>.</a:t>
            </a:r>
          </a:p>
          <a:p>
            <a:r>
              <a:rPr lang="en-US" dirty="0" err="1">
                <a:effectLst/>
                <a:latin typeface="Arial" panose="020B0604020202020204" pitchFamily="34" charset="0"/>
                <a:cs typeface="Arial" panose="020B0604020202020204" pitchFamily="34" charset="0"/>
              </a:rPr>
              <a:t>Gien</a:t>
            </a:r>
            <a:r>
              <a:rPr lang="en-US" dirty="0">
                <a:effectLst/>
                <a:latin typeface="Arial" panose="020B0604020202020204" pitchFamily="34" charset="0"/>
                <a:cs typeface="Arial" panose="020B0604020202020204" pitchFamily="34" charset="0"/>
              </a:rPr>
              <a:t> </a:t>
            </a:r>
            <a:r>
              <a:rPr lang="en-US" i="1" dirty="0">
                <a:effectLst/>
                <a:latin typeface="Arial" panose="020B0604020202020204" pitchFamily="34" charset="0"/>
                <a:cs typeface="Arial" panose="020B0604020202020204" pitchFamily="34" charset="0"/>
              </a:rPr>
              <a:t>FBN1 </a:t>
            </a:r>
            <a:r>
              <a:rPr lang="en-US" dirty="0">
                <a:effectLst/>
                <a:latin typeface="Arial" panose="020B0604020202020204" pitchFamily="34" charset="0"/>
                <a:cs typeface="Arial" panose="020B0604020202020204" pitchFamily="34" charset="0"/>
              </a:rPr>
              <a:t>(</a:t>
            </a:r>
            <a:r>
              <a:rPr lang="en-US" dirty="0" err="1">
                <a:effectLst/>
                <a:latin typeface="Arial" panose="020B0604020202020204" pitchFamily="34" charset="0"/>
                <a:cs typeface="Arial" panose="020B0604020202020204" pitchFamily="34" charset="0"/>
              </a:rPr>
              <a:t>trên</a:t>
            </a:r>
            <a:r>
              <a:rPr lang="en-US" dirty="0">
                <a:effectLst/>
                <a:latin typeface="Arial" panose="020B0604020202020204" pitchFamily="34" charset="0"/>
                <a:cs typeface="Arial" panose="020B0604020202020204" pitchFamily="34" charset="0"/>
              </a:rPr>
              <a:t> NST </a:t>
            </a:r>
            <a:r>
              <a:rPr lang="en-US" dirty="0" err="1">
                <a:effectLst/>
                <a:latin typeface="Arial" panose="020B0604020202020204" pitchFamily="34" charset="0"/>
                <a:cs typeface="Arial" panose="020B0604020202020204" pitchFamily="34" charset="0"/>
              </a:rPr>
              <a:t>số</a:t>
            </a:r>
            <a:r>
              <a:rPr lang="en-US" dirty="0">
                <a:effectLst/>
                <a:latin typeface="Arial" panose="020B0604020202020204" pitchFamily="34" charset="0"/>
                <a:cs typeface="Arial" panose="020B0604020202020204" pitchFamily="34" charset="0"/>
              </a:rPr>
              <a:t> 5), </a:t>
            </a:r>
            <a:r>
              <a:rPr lang="en-US" dirty="0" err="1">
                <a:effectLst/>
                <a:latin typeface="Arial" panose="020B0604020202020204" pitchFamily="34" charset="0"/>
                <a:cs typeface="Arial" panose="020B0604020202020204" pitchFamily="34" charset="0"/>
              </a:rPr>
              <a:t>mã</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hóa</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cho</a:t>
            </a:r>
            <a:r>
              <a:rPr lang="en-US" dirty="0">
                <a:effectLst/>
                <a:latin typeface="Arial" panose="020B0604020202020204" pitchFamily="34" charset="0"/>
                <a:cs typeface="Arial" panose="020B0604020202020204" pitchFamily="34" charset="0"/>
              </a:rPr>
              <a:t> protein </a:t>
            </a:r>
            <a:r>
              <a:rPr lang="en-US" dirty="0" err="1">
                <a:effectLst/>
                <a:latin typeface="Arial" panose="020B0604020202020204" pitchFamily="34" charset="0"/>
                <a:cs typeface="Arial" panose="020B0604020202020204" pitchFamily="34" charset="0"/>
              </a:rPr>
              <a:t>fibrillin</a:t>
            </a:r>
            <a:r>
              <a:rPr lang="en-US" dirty="0">
                <a:effectLst/>
                <a:latin typeface="Arial" panose="020B0604020202020204" pitchFamily="34" charset="0"/>
                <a:cs typeface="Arial" panose="020B0604020202020204" pitchFamily="34" charset="0"/>
              </a:rPr>
              <a:t> </a:t>
            </a:r>
          </a:p>
          <a:p>
            <a:pPr marL="457200" lvl="1" indent="0">
              <a:buNone/>
            </a:pPr>
            <a:endParaRPr lang="en-US" b="1" i="1" dirty="0">
              <a:effectLst/>
            </a:endParaRPr>
          </a:p>
          <a:p>
            <a:pPr marL="457200" lvl="1" indent="0">
              <a:buNone/>
            </a:pPr>
            <a:r>
              <a:rPr lang="vi-VN" sz="2600" b="1" i="1" dirty="0">
                <a:effectLst/>
              </a:rPr>
              <a:t>Triệu chứng có thể bao gồm:</a:t>
            </a:r>
            <a:br>
              <a:rPr lang="vi-VN" sz="2600" b="1" i="1" dirty="0">
                <a:effectLst/>
              </a:rPr>
            </a:br>
            <a:r>
              <a:rPr lang="vi-VN" sz="2100" dirty="0">
                <a:effectLst/>
              </a:rPr>
              <a:t>• Cao và mảnh mai.</a:t>
            </a:r>
            <a:br>
              <a:rPr lang="vi-VN" sz="2100" dirty="0">
                <a:effectLst/>
              </a:rPr>
            </a:br>
            <a:r>
              <a:rPr lang="vi-VN" sz="2100" dirty="0">
                <a:effectLst/>
              </a:rPr>
              <a:t>• Cánh tay dài, chân, ngón tay và ngón chân không tương xứng.</a:t>
            </a:r>
            <a:br>
              <a:rPr lang="vi-VN" sz="2100" dirty="0">
                <a:effectLst/>
              </a:rPr>
            </a:br>
            <a:r>
              <a:rPr lang="vi-VN" sz="2100" dirty="0">
                <a:effectLst/>
              </a:rPr>
              <a:t>• Xương ức nhô ra bên ngoài hoặc lún vào trong.</a:t>
            </a:r>
            <a:br>
              <a:rPr lang="vi-VN" sz="2100" dirty="0">
                <a:effectLst/>
              </a:rPr>
            </a:br>
            <a:r>
              <a:rPr lang="vi-VN" sz="2100" dirty="0">
                <a:effectLst/>
              </a:rPr>
              <a:t>• Vòm miệng cao cong và răng dày.</a:t>
            </a:r>
            <a:br>
              <a:rPr lang="vi-VN" sz="2100" dirty="0">
                <a:effectLst/>
              </a:rPr>
            </a:br>
            <a:r>
              <a:rPr lang="vi-VN" sz="2100" dirty="0">
                <a:effectLst/>
              </a:rPr>
              <a:t>• Tiếng thổi tim, cận thị nặng.</a:t>
            </a:r>
            <a:br>
              <a:rPr lang="vi-VN" sz="2100" dirty="0">
                <a:effectLst/>
              </a:rPr>
            </a:br>
            <a:r>
              <a:rPr lang="vi-VN" sz="2100" dirty="0">
                <a:effectLst/>
              </a:rPr>
              <a:t>• Cột sống cong, bàn chân phẳng</a:t>
            </a:r>
            <a:r>
              <a:rPr lang="vi-VN" sz="2100" dirty="0"/>
              <a:t> </a:t>
            </a:r>
            <a:endParaRPr lang="en-US" sz="2100" dirty="0"/>
          </a:p>
          <a:p>
            <a:pPr marL="457200" lvl="1" indent="0">
              <a:buNone/>
            </a:pPr>
            <a:endParaRPr lang="en-US" sz="2600" dirty="0"/>
          </a:p>
          <a:p>
            <a:pPr marL="457200" lvl="1" indent="0">
              <a:buNone/>
            </a:pPr>
            <a:r>
              <a:rPr lang="en-US" sz="2600" dirty="0" err="1">
                <a:effectLst/>
                <a:latin typeface="Arial" panose="020B0604020202020204" pitchFamily="34" charset="0"/>
                <a:cs typeface="Arial" panose="020B0604020202020204" pitchFamily="34" charset="0"/>
              </a:rPr>
              <a:t>Tần</a:t>
            </a:r>
            <a:r>
              <a:rPr lang="en-US" sz="2600" dirty="0">
                <a:effectLst/>
                <a:latin typeface="Arial" panose="020B0604020202020204" pitchFamily="34" charset="0"/>
                <a:cs typeface="Arial" panose="020B0604020202020204" pitchFamily="34" charset="0"/>
              </a:rPr>
              <a:t> </a:t>
            </a:r>
            <a:r>
              <a:rPr lang="en-US" sz="2600" dirty="0" err="1">
                <a:effectLst/>
                <a:latin typeface="Arial" panose="020B0604020202020204" pitchFamily="34" charset="0"/>
                <a:cs typeface="Arial" panose="020B0604020202020204" pitchFamily="34" charset="0"/>
              </a:rPr>
              <a:t>suất</a:t>
            </a:r>
            <a:r>
              <a:rPr lang="en-US" sz="2600" dirty="0">
                <a:effectLst/>
                <a:latin typeface="Arial" panose="020B0604020202020204" pitchFamily="34" charset="0"/>
                <a:cs typeface="Arial" panose="020B0604020202020204" pitchFamily="34" charset="0"/>
              </a:rPr>
              <a:t> </a:t>
            </a:r>
            <a:r>
              <a:rPr lang="en-US" sz="2600" dirty="0" err="1">
                <a:effectLst/>
                <a:latin typeface="Arial" panose="020B0604020202020204" pitchFamily="34" charset="0"/>
                <a:cs typeface="Arial" panose="020B0604020202020204" pitchFamily="34" charset="0"/>
              </a:rPr>
              <a:t>bệnh</a:t>
            </a:r>
            <a:r>
              <a:rPr lang="en-US" sz="2600" dirty="0">
                <a:effectLst/>
                <a:latin typeface="Arial" panose="020B0604020202020204" pitchFamily="34" charset="0"/>
                <a:cs typeface="Arial" panose="020B0604020202020204" pitchFamily="34" charset="0"/>
              </a:rPr>
              <a:t> </a:t>
            </a:r>
            <a:r>
              <a:rPr lang="en-US" sz="2600" dirty="0" err="1">
                <a:effectLst/>
                <a:latin typeface="Arial" panose="020B0604020202020204" pitchFamily="34" charset="0"/>
                <a:cs typeface="Arial" panose="020B0604020202020204" pitchFamily="34" charset="0"/>
              </a:rPr>
              <a:t>khoảng</a:t>
            </a:r>
            <a:r>
              <a:rPr lang="en-US" sz="2600" dirty="0">
                <a:effectLst/>
                <a:latin typeface="Arial" panose="020B0604020202020204" pitchFamily="34" charset="0"/>
                <a:cs typeface="Arial" panose="020B0604020202020204" pitchFamily="34" charset="0"/>
              </a:rPr>
              <a:t> 1/5000 – 1/3000.</a:t>
            </a:r>
          </a:p>
          <a:p>
            <a:pPr marL="457200" lvl="1" indent="0">
              <a:buNone/>
            </a:pPr>
            <a:r>
              <a:rPr lang="vi-VN" dirty="0"/>
              <a:t/>
            </a:r>
            <a:br>
              <a:rPr lang="vi-VN" dirty="0"/>
            </a:br>
            <a:endParaRPr lang="en-US" dirty="0"/>
          </a:p>
        </p:txBody>
      </p:sp>
      <p:pic>
        <p:nvPicPr>
          <p:cNvPr id="5" name="Picture 4"/>
          <p:cNvPicPr>
            <a:picLocks noChangeAspect="1"/>
          </p:cNvPicPr>
          <p:nvPr/>
        </p:nvPicPr>
        <p:blipFill>
          <a:blip r:embed="rId3"/>
          <a:stretch>
            <a:fillRect/>
          </a:stretch>
        </p:blipFill>
        <p:spPr>
          <a:xfrm>
            <a:off x="7852590" y="1486357"/>
            <a:ext cx="2970857" cy="2192205"/>
          </a:xfrm>
          <a:prstGeom prst="rect">
            <a:avLst/>
          </a:prstGeom>
        </p:spPr>
      </p:pic>
      <p:pic>
        <p:nvPicPr>
          <p:cNvPr id="6" name="Picture 5"/>
          <p:cNvPicPr>
            <a:picLocks noChangeAspect="1"/>
          </p:cNvPicPr>
          <p:nvPr/>
        </p:nvPicPr>
        <p:blipFill>
          <a:blip r:embed="rId4"/>
          <a:stretch>
            <a:fillRect/>
          </a:stretch>
        </p:blipFill>
        <p:spPr>
          <a:xfrm>
            <a:off x="7750562" y="4133088"/>
            <a:ext cx="3392554" cy="2724912"/>
          </a:xfrm>
          <a:prstGeom prst="rect">
            <a:avLst/>
          </a:prstGeom>
        </p:spPr>
      </p:pic>
    </p:spTree>
    <p:extLst>
      <p:ext uri="{BB962C8B-B14F-4D97-AF65-F5344CB8AC3E}">
        <p14:creationId xmlns:p14="http://schemas.microsoft.com/office/powerpoint/2010/main" val="2298193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136" y="257229"/>
            <a:ext cx="10353761" cy="870532"/>
          </a:xfrm>
        </p:spPr>
        <p:txBody>
          <a:bodyPr>
            <a:normAutofit fontScale="90000"/>
          </a:bodyPr>
          <a:lstStyle/>
          <a:p>
            <a:r>
              <a:rPr lang="fr-FR" dirty="0">
                <a:effectLst/>
              </a:rPr>
              <a:t/>
            </a:r>
            <a:br>
              <a:rPr lang="fr-FR" dirty="0">
                <a:effectLst/>
              </a:rPr>
            </a:br>
            <a:r>
              <a:rPr lang="fr-FR" dirty="0">
                <a:effectLst/>
              </a:rPr>
              <a:t>BỆNH BẤT SẢN SỤN (OMIM #100800), </a:t>
            </a:r>
            <a:br>
              <a:rPr lang="fr-FR" dirty="0">
                <a:effectLst/>
              </a:rPr>
            </a:br>
            <a:r>
              <a:rPr lang="en-US" dirty="0">
                <a:effectLst/>
              </a:rPr>
              <a:t/>
            </a:r>
            <a:br>
              <a:rPr lang="en-US" dirty="0">
                <a:effectLst/>
              </a:rPr>
            </a:br>
            <a:endParaRPr lang="en-US" dirty="0"/>
          </a:p>
        </p:txBody>
      </p:sp>
      <p:pic>
        <p:nvPicPr>
          <p:cNvPr id="6" name="Content Placeholder 5"/>
          <p:cNvPicPr>
            <a:picLocks noGrp="1" noChangeAspect="1"/>
          </p:cNvPicPr>
          <p:nvPr>
            <p:ph sz="half" idx="1"/>
          </p:nvPr>
        </p:nvPicPr>
        <p:blipFill>
          <a:blip r:embed="rId3"/>
          <a:stretch>
            <a:fillRect/>
          </a:stretch>
        </p:blipFill>
        <p:spPr>
          <a:xfrm>
            <a:off x="707136" y="1324469"/>
            <a:ext cx="4459380" cy="4658756"/>
          </a:xfrm>
          <a:prstGeom prst="rect">
            <a:avLst/>
          </a:prstGeom>
        </p:spPr>
      </p:pic>
      <p:sp>
        <p:nvSpPr>
          <p:cNvPr id="7" name="Content Placeholder 6"/>
          <p:cNvSpPr>
            <a:spLocks noGrp="1"/>
          </p:cNvSpPr>
          <p:nvPr>
            <p:ph sz="half" idx="2"/>
          </p:nvPr>
        </p:nvSpPr>
        <p:spPr>
          <a:xfrm>
            <a:off x="6173403" y="2332159"/>
            <a:ext cx="5094154" cy="2346521"/>
          </a:xfrm>
        </p:spPr>
        <p:txBody>
          <a:bodyPr/>
          <a:lstStyle/>
          <a:p>
            <a:r>
              <a:rPr lang="fr-FR" dirty="0" err="1">
                <a:effectLst/>
              </a:rPr>
              <a:t>Bệnh</a:t>
            </a:r>
            <a:r>
              <a:rPr lang="fr-FR" dirty="0">
                <a:effectLst/>
              </a:rPr>
              <a:t> </a:t>
            </a:r>
            <a:r>
              <a:rPr lang="fr-FR" dirty="0" err="1">
                <a:effectLst/>
              </a:rPr>
              <a:t>lý</a:t>
            </a:r>
            <a:r>
              <a:rPr lang="fr-FR" dirty="0">
                <a:effectLst/>
              </a:rPr>
              <a:t> di </a:t>
            </a:r>
            <a:r>
              <a:rPr lang="fr-FR" dirty="0" err="1">
                <a:effectLst/>
              </a:rPr>
              <a:t>truyền</a:t>
            </a:r>
            <a:r>
              <a:rPr lang="fr-FR" dirty="0">
                <a:effectLst/>
              </a:rPr>
              <a:t> </a:t>
            </a:r>
            <a:r>
              <a:rPr lang="fr-FR" dirty="0" err="1">
                <a:effectLst/>
              </a:rPr>
              <a:t>trội</a:t>
            </a:r>
            <a:r>
              <a:rPr lang="fr-FR" dirty="0">
                <a:effectLst/>
              </a:rPr>
              <a:t> </a:t>
            </a:r>
            <a:r>
              <a:rPr lang="fr-FR" dirty="0" err="1">
                <a:effectLst/>
              </a:rPr>
              <a:t>không</a:t>
            </a:r>
            <a:r>
              <a:rPr lang="fr-FR" dirty="0">
                <a:effectLst/>
              </a:rPr>
              <a:t> </a:t>
            </a:r>
            <a:r>
              <a:rPr lang="fr-FR" dirty="0" err="1">
                <a:effectLst/>
              </a:rPr>
              <a:t>hoàn</a:t>
            </a:r>
            <a:r>
              <a:rPr lang="fr-FR" dirty="0">
                <a:effectLst/>
              </a:rPr>
              <a:t> </a:t>
            </a:r>
            <a:r>
              <a:rPr lang="fr-FR" dirty="0" err="1">
                <a:effectLst/>
              </a:rPr>
              <a:t>toàn</a:t>
            </a:r>
            <a:r>
              <a:rPr lang="fr-FR" dirty="0">
                <a:effectLst/>
              </a:rPr>
              <a:t>,</a:t>
            </a:r>
          </a:p>
          <a:p>
            <a:r>
              <a:rPr lang="fr-FR" dirty="0">
                <a:effectLst/>
              </a:rPr>
              <a:t>1/25000. </a:t>
            </a:r>
          </a:p>
          <a:p>
            <a:r>
              <a:rPr lang="fr-FR" dirty="0" err="1">
                <a:effectLst/>
              </a:rPr>
              <a:t>Đột</a:t>
            </a:r>
            <a:r>
              <a:rPr lang="fr-FR" dirty="0">
                <a:effectLst/>
              </a:rPr>
              <a:t> </a:t>
            </a:r>
            <a:r>
              <a:rPr lang="fr-FR" dirty="0" err="1">
                <a:effectLst/>
              </a:rPr>
              <a:t>biến</a:t>
            </a:r>
            <a:r>
              <a:rPr lang="fr-FR" dirty="0">
                <a:effectLst/>
              </a:rPr>
              <a:t> </a:t>
            </a:r>
            <a:r>
              <a:rPr lang="fr-FR" dirty="0" err="1">
                <a:effectLst/>
              </a:rPr>
              <a:t>gien</a:t>
            </a:r>
            <a:r>
              <a:rPr lang="fr-FR" dirty="0">
                <a:effectLst/>
              </a:rPr>
              <a:t> FGFR3, </a:t>
            </a:r>
            <a:r>
              <a:rPr lang="fr-FR" dirty="0" err="1">
                <a:effectLst/>
              </a:rPr>
              <a:t>trên</a:t>
            </a:r>
            <a:r>
              <a:rPr lang="fr-FR" dirty="0">
                <a:effectLst/>
              </a:rPr>
              <a:t> NST </a:t>
            </a:r>
            <a:r>
              <a:rPr lang="fr-FR" dirty="0" err="1">
                <a:effectLst/>
              </a:rPr>
              <a:t>số</a:t>
            </a:r>
            <a:r>
              <a:rPr lang="fr-FR" dirty="0">
                <a:effectLst/>
              </a:rPr>
              <a:t> 4</a:t>
            </a:r>
            <a:endParaRPr lang="en-US" dirty="0"/>
          </a:p>
        </p:txBody>
      </p:sp>
    </p:spTree>
    <p:extLst>
      <p:ext uri="{BB962C8B-B14F-4D97-AF65-F5344CB8AC3E}">
        <p14:creationId xmlns:p14="http://schemas.microsoft.com/office/powerpoint/2010/main" val="549309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itchFamily="34" charset="0"/>
              </a:rPr>
              <a:t>MỤC</a:t>
            </a:r>
            <a:r>
              <a:rPr lang="en-US" dirty="0"/>
              <a:t> TIÊU</a:t>
            </a:r>
          </a:p>
        </p:txBody>
      </p:sp>
      <p:sp>
        <p:nvSpPr>
          <p:cNvPr id="3" name="Content Placeholder 2"/>
          <p:cNvSpPr>
            <a:spLocks noGrp="1"/>
          </p:cNvSpPr>
          <p:nvPr>
            <p:ph idx="1"/>
          </p:nvPr>
        </p:nvSpPr>
        <p:spPr>
          <a:xfrm>
            <a:off x="414528" y="2096064"/>
            <a:ext cx="11399520" cy="3695136"/>
          </a:xfrm>
        </p:spPr>
        <p:txBody>
          <a:bodyPr>
            <a:normAutofit/>
          </a:bodyPr>
          <a:lstStyle/>
          <a:p>
            <a:r>
              <a:rPr lang="en-US" sz="2400" dirty="0" err="1">
                <a:latin typeface="Arial" panose="020B0604020202020204" pitchFamily="34" charset="0"/>
                <a:cs typeface="Arial" panose="020B0604020202020204" pitchFamily="34" charset="0"/>
              </a:rPr>
              <a:t>Trình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bày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được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đặc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điểm</a:t>
            </a:r>
            <a:r>
              <a:rPr lang="en-US" sz="2400" dirty="0">
                <a:latin typeface="Arial" panose="020B0604020202020204" pitchFamily="34" charset="0"/>
                <a:cs typeface="Arial" panose="020B0604020202020204" pitchFamily="34" charset="0"/>
              </a:rPr>
              <a:t> di </a:t>
            </a:r>
            <a:r>
              <a:rPr lang="en-US" sz="2400" dirty="0" err="1">
                <a:latin typeface="Arial" panose="020B0604020202020204" pitchFamily="34" charset="0"/>
                <a:cs typeface="Arial" panose="020B0604020202020204" pitchFamily="34" charset="0"/>
              </a:rPr>
              <a:t>truyền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kiểu</a:t>
            </a:r>
            <a:r>
              <a:rPr lang="en-US" sz="2400" dirty="0">
                <a:latin typeface="Arial" panose="020B0604020202020204" pitchFamily="34" charset="0"/>
                <a:cs typeface="Arial" panose="020B0604020202020204" pitchFamily="34" charset="0"/>
              </a:rPr>
              <a:t> Mendel</a:t>
            </a:r>
          </a:p>
          <a:p>
            <a:r>
              <a:rPr lang="en-US" sz="2400" dirty="0" err="1">
                <a:latin typeface="Arial" panose="020B0604020202020204" pitchFamily="34" charset="0"/>
                <a:cs typeface="Arial" panose="020B0604020202020204" pitchFamily="34" charset="0"/>
              </a:rPr>
              <a:t>Trình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bày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được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sự</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biểu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hiện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tính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trạng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bị</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ảnh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hưởng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bởi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giới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tính</a:t>
            </a:r>
            <a:r>
              <a:rPr lang="en-US" sz="2400" dirty="0">
                <a:latin typeface="Arial" panose="020B0604020202020204" pitchFamily="34" charset="0"/>
                <a:cs typeface="Arial" panose="020B0604020202020204" pitchFamily="34" charset="0"/>
              </a:rPr>
              <a:t> và </a:t>
            </a:r>
            <a:r>
              <a:rPr lang="en-US" sz="2400" dirty="0" err="1">
                <a:latin typeface="Arial" panose="020B0604020202020204" pitchFamily="34" charset="0"/>
                <a:cs typeface="Arial" panose="020B0604020202020204" pitchFamily="34" charset="0"/>
              </a:rPr>
              <a:t>tính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trạng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hạn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chế</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bởi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giới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tính</a:t>
            </a:r>
            <a:endParaRPr lang="en-US" sz="2400" dirty="0">
              <a:latin typeface="Arial" panose="020B0604020202020204" pitchFamily="34" charset="0"/>
              <a:cs typeface="Arial" panose="020B0604020202020204" pitchFamily="34" charset="0"/>
            </a:endParaRPr>
          </a:p>
          <a:p>
            <a:r>
              <a:rPr lang="en-US" sz="2400" dirty="0" err="1">
                <a:latin typeface="Arial" panose="020B0604020202020204" pitchFamily="34" charset="0"/>
                <a:cs typeface="Arial" panose="020B0604020202020204" pitchFamily="34" charset="0"/>
              </a:rPr>
              <a:t>Liệt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kê</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được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đặc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điểm</a:t>
            </a:r>
            <a:r>
              <a:rPr lang="en-US" sz="2400" dirty="0">
                <a:latin typeface="Arial" panose="020B0604020202020204" pitchFamily="34" charset="0"/>
                <a:cs typeface="Arial" panose="020B0604020202020204" pitchFamily="34" charset="0"/>
              </a:rPr>
              <a:t> di </a:t>
            </a:r>
            <a:r>
              <a:rPr lang="en-US" sz="2400" dirty="0" err="1">
                <a:latin typeface="Arial" panose="020B0604020202020204" pitchFamily="34" charset="0"/>
                <a:cs typeface="Arial" panose="020B0604020202020204" pitchFamily="34" charset="0"/>
              </a:rPr>
              <a:t>truyền</a:t>
            </a:r>
            <a:r>
              <a:rPr lang="en-US" sz="2400" dirty="0">
                <a:latin typeface="Arial" panose="020B0604020202020204" pitchFamily="34" charset="0"/>
                <a:cs typeface="Arial" panose="020B0604020202020204" pitchFamily="34" charset="0"/>
              </a:rPr>
              <a:t> ty </a:t>
            </a:r>
            <a:r>
              <a:rPr lang="en-US" sz="2400" dirty="0" err="1">
                <a:latin typeface="Arial" panose="020B0604020202020204" pitchFamily="34" charset="0"/>
                <a:cs typeface="Arial" panose="020B0604020202020204" pitchFamily="34" charset="0"/>
              </a:rPr>
              <a:t>thể</a:t>
            </a:r>
            <a:r>
              <a:rPr lang="en-US" sz="2400" dirty="0">
                <a:latin typeface="Arial" panose="020B0604020202020204" pitchFamily="34" charset="0"/>
                <a:cs typeface="Arial" panose="020B0604020202020204" pitchFamily="34" charset="0"/>
              </a:rPr>
              <a:t> và </a:t>
            </a:r>
            <a:r>
              <a:rPr lang="en-US" sz="2400" dirty="0" err="1">
                <a:latin typeface="Arial" panose="020B0604020202020204" pitchFamily="34" charset="0"/>
                <a:cs typeface="Arial" panose="020B0604020202020204" pitchFamily="34" charset="0"/>
              </a:rPr>
              <a:t>ví</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dụ</a:t>
            </a:r>
            <a:r>
              <a:rPr lang="en-US" sz="2400" dirty="0">
                <a:latin typeface="Arial" panose="020B0604020202020204" pitchFamily="34" charset="0"/>
                <a:cs typeface="Arial" panose="020B0604020202020204" pitchFamily="34" charset="0"/>
              </a:rPr>
              <a:t> minh </a:t>
            </a:r>
            <a:r>
              <a:rPr lang="en-US" sz="2400" dirty="0" err="1">
                <a:latin typeface="Arial" panose="020B0604020202020204" pitchFamily="34" charset="0"/>
                <a:cs typeface="Arial" panose="020B0604020202020204" pitchFamily="34" charset="0"/>
              </a:rPr>
              <a:t>họa</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6287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1459" y="256032"/>
            <a:ext cx="10353761" cy="1326321"/>
          </a:xfrm>
        </p:spPr>
        <p:txBody>
          <a:bodyPr/>
          <a:lstStyle/>
          <a:p>
            <a:r>
              <a:rPr lang="nl-NL" i="1" dirty="0">
                <a:effectLst/>
              </a:rPr>
              <a:t>Bệnh u xơ thần kinh</a:t>
            </a:r>
            <a:r>
              <a:rPr lang="nl-NL" dirty="0"/>
              <a:t> </a:t>
            </a:r>
            <a:br>
              <a:rPr lang="nl-NL" dirty="0"/>
            </a:br>
            <a:endParaRPr lang="en-US" dirty="0"/>
          </a:p>
        </p:txBody>
      </p:sp>
      <p:sp>
        <p:nvSpPr>
          <p:cNvPr id="3" name="Content Placeholder 2"/>
          <p:cNvSpPr>
            <a:spLocks noGrp="1"/>
          </p:cNvSpPr>
          <p:nvPr>
            <p:ph idx="1"/>
          </p:nvPr>
        </p:nvSpPr>
        <p:spPr>
          <a:xfrm>
            <a:off x="273714" y="1024128"/>
            <a:ext cx="10353762" cy="2548128"/>
          </a:xfrm>
        </p:spPr>
        <p:txBody>
          <a:bodyPr>
            <a:normAutofit lnSpcReduction="10000"/>
          </a:bodyPr>
          <a:lstStyle/>
          <a:p>
            <a:r>
              <a:rPr lang="vi-VN" dirty="0">
                <a:effectLst/>
              </a:rPr>
              <a:t>Do alen trội trên NST số 17 (17q2.2) chi phối</a:t>
            </a:r>
            <a:br>
              <a:rPr lang="vi-VN" dirty="0">
                <a:effectLst/>
              </a:rPr>
            </a:br>
            <a:r>
              <a:rPr lang="vi-VN" dirty="0">
                <a:effectLst/>
              </a:rPr>
              <a:t>•Bệnh mạn tính, đặc trưng: nhiều u của các nhánh TK.</a:t>
            </a:r>
            <a:br>
              <a:rPr lang="vi-VN" dirty="0">
                <a:effectLst/>
              </a:rPr>
            </a:br>
            <a:r>
              <a:rPr lang="vi-VN" dirty="0">
                <a:effectLst/>
              </a:rPr>
              <a:t>•Các u khu trú bất kỳ cơ quan và mô nào kể cả TKTW):</a:t>
            </a:r>
            <a:br>
              <a:rPr lang="vi-VN" dirty="0">
                <a:effectLst/>
              </a:rPr>
            </a:br>
            <a:r>
              <a:rPr lang="vi-VN" dirty="0">
                <a:effectLst/>
              </a:rPr>
              <a:t>• Nhưng thường gặp: Ngoài da dưới dạng mụn cóc</a:t>
            </a:r>
            <a:br>
              <a:rPr lang="vi-VN" dirty="0">
                <a:effectLst/>
              </a:rPr>
            </a:br>
            <a:r>
              <a:rPr lang="en-US" dirty="0">
                <a:effectLst/>
              </a:rPr>
              <a:t>	</a:t>
            </a:r>
            <a:r>
              <a:rPr lang="vi-VN" dirty="0">
                <a:effectLst/>
              </a:rPr>
              <a:t>Kèm theo lông mọc dài</a:t>
            </a:r>
            <a:br>
              <a:rPr lang="vi-VN" dirty="0">
                <a:effectLst/>
              </a:rPr>
            </a:br>
            <a:r>
              <a:rPr lang="en-US" dirty="0">
                <a:effectLst/>
              </a:rPr>
              <a:t>	</a:t>
            </a:r>
            <a:r>
              <a:rPr lang="vi-VN" dirty="0">
                <a:effectLst/>
              </a:rPr>
              <a:t>Chậm phát triển về thể chất và trí tuệ.</a:t>
            </a:r>
            <a:r>
              <a:rPr lang="vi-VN" dirty="0"/>
              <a:t> </a:t>
            </a:r>
            <a:br>
              <a:rPr lang="vi-VN" dirty="0"/>
            </a:br>
            <a:endParaRPr lang="en-US" dirty="0"/>
          </a:p>
        </p:txBody>
      </p:sp>
      <p:sp>
        <p:nvSpPr>
          <p:cNvPr id="4" name="Title 1"/>
          <p:cNvSpPr txBox="1">
            <a:spLocks/>
          </p:cNvSpPr>
          <p:nvPr/>
        </p:nvSpPr>
        <p:spPr>
          <a:xfrm>
            <a:off x="392587" y="3371088"/>
            <a:ext cx="1035376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nl-NL" i="1" dirty="0">
                <a:effectLst/>
                <a:latin typeface="Arial" pitchFamily="34" charset="0"/>
              </a:rPr>
              <a:t>Bệnh cận thị</a:t>
            </a:r>
            <a:r>
              <a:rPr lang="nl-NL" dirty="0">
                <a:latin typeface="Arial" pitchFamily="34" charset="0"/>
              </a:rPr>
              <a:t/>
            </a:r>
            <a:br>
              <a:rPr lang="nl-NL" dirty="0">
                <a:latin typeface="Arial" pitchFamily="34" charset="0"/>
              </a:rPr>
            </a:br>
            <a:endParaRPr lang="en-US" dirty="0">
              <a:latin typeface="Arial" pitchFamily="34" charset="0"/>
            </a:endParaRPr>
          </a:p>
        </p:txBody>
      </p:sp>
      <p:sp>
        <p:nvSpPr>
          <p:cNvPr id="6" name="Content Placeholder 2"/>
          <p:cNvSpPr txBox="1">
            <a:spLocks/>
          </p:cNvSpPr>
          <p:nvPr/>
        </p:nvSpPr>
        <p:spPr>
          <a:xfrm>
            <a:off x="3535074" y="4309872"/>
            <a:ext cx="10353762" cy="254812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vi-VN" dirty="0">
                <a:effectLst/>
              </a:rPr>
              <a:t>•Thường phát sinh do ảnh hưởng của môi trường</a:t>
            </a:r>
            <a:br>
              <a:rPr lang="vi-VN" dirty="0">
                <a:effectLst/>
              </a:rPr>
            </a:br>
            <a:r>
              <a:rPr lang="vi-VN" dirty="0">
                <a:effectLst/>
              </a:rPr>
              <a:t>•Có trường hợp bệnh do di truyền trội rõ rệt.</a:t>
            </a:r>
            <a:br>
              <a:rPr lang="vi-VN" dirty="0">
                <a:effectLst/>
              </a:rPr>
            </a:br>
            <a:r>
              <a:rPr lang="vi-VN" dirty="0">
                <a:effectLst/>
              </a:rPr>
              <a:t>•Nhiều gia đình bố mẹ bị cận thị: các con hầu hết bị cận thị</a:t>
            </a:r>
            <a:r>
              <a:rPr lang="vi-VN" dirty="0"/>
              <a:t> </a:t>
            </a:r>
            <a:br>
              <a:rPr lang="vi-VN" dirty="0"/>
            </a:br>
            <a:endParaRPr lang="en-US" dirty="0">
              <a:latin typeface="Arial" pitchFamily="34" charset="0"/>
            </a:endParaRPr>
          </a:p>
        </p:txBody>
      </p:sp>
    </p:spTree>
    <p:extLst>
      <p:ext uri="{BB962C8B-B14F-4D97-AF65-F5344CB8AC3E}">
        <p14:creationId xmlns:p14="http://schemas.microsoft.com/office/powerpoint/2010/main" val="19909142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101720"/>
            <a:ext cx="10353761" cy="1325563"/>
          </a:xfrm>
        </p:spPr>
        <p:txBody>
          <a:bodyPr/>
          <a:lstStyle/>
          <a:p>
            <a:endParaRPr lang="en-US"/>
          </a:p>
        </p:txBody>
      </p:sp>
      <p:sp>
        <p:nvSpPr>
          <p:cNvPr id="3" name="Text Placeholder 2"/>
          <p:cNvSpPr>
            <a:spLocks noGrp="1"/>
          </p:cNvSpPr>
          <p:nvPr>
            <p:ph type="body" idx="1"/>
          </p:nvPr>
        </p:nvSpPr>
        <p:spPr>
          <a:xfrm>
            <a:off x="385900" y="1679852"/>
            <a:ext cx="4879199" cy="823912"/>
          </a:xfrm>
        </p:spPr>
        <p:txBody>
          <a:bodyPr/>
          <a:lstStyle/>
          <a:p>
            <a:r>
              <a:rPr lang="en-US" i="1" dirty="0" err="1">
                <a:effectLst/>
                <a:latin typeface="Arial" panose="020B0604020202020204" pitchFamily="34" charset="0"/>
                <a:cs typeface="Arial" panose="020B0604020202020204" pitchFamily="34" charset="0"/>
              </a:rPr>
              <a:t>Bệnh</a:t>
            </a:r>
            <a:r>
              <a:rPr lang="en-US" i="1" dirty="0">
                <a:effectLst/>
                <a:latin typeface="Arial" panose="020B0604020202020204" pitchFamily="34" charset="0"/>
                <a:cs typeface="Arial" panose="020B0604020202020204" pitchFamily="34" charset="0"/>
              </a:rPr>
              <a:t> </a:t>
            </a:r>
            <a:r>
              <a:rPr lang="en-US" i="1" dirty="0" err="1">
                <a:effectLst/>
                <a:latin typeface="Arial" panose="020B0604020202020204" pitchFamily="34" charset="0"/>
                <a:cs typeface="Arial" panose="020B0604020202020204" pitchFamily="34" charset="0"/>
              </a:rPr>
              <a:t>tăng</a:t>
            </a:r>
            <a:r>
              <a:rPr lang="en-US" i="1" dirty="0">
                <a:effectLst/>
                <a:latin typeface="Arial" panose="020B0604020202020204" pitchFamily="34" charset="0"/>
                <a:cs typeface="Arial" panose="020B0604020202020204" pitchFamily="34" charset="0"/>
              </a:rPr>
              <a:t> cholesterol </a:t>
            </a:r>
            <a:r>
              <a:rPr lang="en-US" i="1" dirty="0" err="1">
                <a:effectLst/>
                <a:latin typeface="Arial" panose="020B0604020202020204" pitchFamily="34" charset="0"/>
                <a:cs typeface="Arial" panose="020B0604020202020204" pitchFamily="34" charset="0"/>
              </a:rPr>
              <a:t>máu</a:t>
            </a:r>
            <a:r>
              <a:rPr lang="en-US" i="1" dirty="0">
                <a:effectLst/>
                <a:latin typeface="Arial" panose="020B0604020202020204" pitchFamily="34" charset="0"/>
                <a:cs typeface="Arial" panose="020B0604020202020204" pitchFamily="34" charset="0"/>
              </a:rPr>
              <a:t> </a:t>
            </a:r>
            <a:r>
              <a:rPr lang="en-US" i="1" dirty="0" err="1">
                <a:effectLst/>
                <a:latin typeface="Arial" panose="020B0604020202020204" pitchFamily="34" charset="0"/>
                <a:cs typeface="Arial" panose="020B0604020202020204" pitchFamily="34" charset="0"/>
              </a:rPr>
              <a:t>có</a:t>
            </a:r>
            <a:r>
              <a:rPr lang="en-US" i="1" dirty="0">
                <a:effectLst/>
                <a:latin typeface="Arial" panose="020B0604020202020204" pitchFamily="34" charset="0"/>
                <a:cs typeface="Arial" panose="020B0604020202020204" pitchFamily="34" charset="0"/>
              </a:rPr>
              <a:t> </a:t>
            </a:r>
            <a:r>
              <a:rPr lang="en-US" i="1" dirty="0" err="1">
                <a:effectLst/>
                <a:latin typeface="Arial" panose="020B0604020202020204" pitchFamily="34" charset="0"/>
                <a:cs typeface="Arial" panose="020B0604020202020204" pitchFamily="34" charset="0"/>
              </a:rPr>
              <a:t>tính</a:t>
            </a:r>
            <a:r>
              <a:rPr lang="en-US" i="1" dirty="0">
                <a:effectLst/>
                <a:latin typeface="Arial" panose="020B0604020202020204" pitchFamily="34" charset="0"/>
                <a:cs typeface="Arial" panose="020B0604020202020204" pitchFamily="34" charset="0"/>
              </a:rPr>
              <a:t> </a:t>
            </a:r>
            <a:r>
              <a:rPr lang="en-US" i="1" dirty="0" err="1">
                <a:effectLst/>
                <a:latin typeface="Arial" panose="020B0604020202020204" pitchFamily="34" charset="0"/>
                <a:cs typeface="Arial" panose="020B0604020202020204" pitchFamily="34" charset="0"/>
              </a:rPr>
              <a:t>chất</a:t>
            </a:r>
            <a:r>
              <a:rPr lang="en-US" i="1" dirty="0">
                <a:effectLst/>
                <a:latin typeface="Arial" panose="020B0604020202020204" pitchFamily="34" charset="0"/>
                <a:cs typeface="Arial" panose="020B0604020202020204" pitchFamily="34" charset="0"/>
              </a:rPr>
              <a:t> </a:t>
            </a:r>
            <a:r>
              <a:rPr lang="en-US" i="1" dirty="0" err="1">
                <a:effectLst/>
                <a:latin typeface="Arial" panose="020B0604020202020204" pitchFamily="34" charset="0"/>
                <a:cs typeface="Arial" panose="020B0604020202020204" pitchFamily="34" charset="0"/>
              </a:rPr>
              <a:t>gia</a:t>
            </a:r>
            <a:r>
              <a:rPr lang="en-US" i="1" dirty="0">
                <a:effectLst/>
                <a:latin typeface="Arial" panose="020B0604020202020204" pitchFamily="34" charset="0"/>
                <a:cs typeface="Arial" panose="020B0604020202020204" pitchFamily="34" charset="0"/>
              </a:rPr>
              <a:t> </a:t>
            </a:r>
            <a:r>
              <a:rPr lang="en-US" i="1" dirty="0" err="1">
                <a:effectLst/>
                <a:latin typeface="Arial" panose="020B0604020202020204" pitchFamily="34" charset="0"/>
                <a:cs typeface="Arial" panose="020B0604020202020204" pitchFamily="34" charset="0"/>
              </a:rPr>
              <a:t>đình</a:t>
            </a:r>
            <a:endParaRPr lang="en-US" dirty="0">
              <a:latin typeface="Arial" panose="020B0604020202020204" pitchFamily="34" charset="0"/>
              <a:cs typeface="Arial" panose="020B0604020202020204" pitchFamily="34" charset="0"/>
            </a:endParaRPr>
          </a:p>
        </p:txBody>
      </p:sp>
      <p:sp>
        <p:nvSpPr>
          <p:cNvPr id="5" name="Text Placeholder 4"/>
          <p:cNvSpPr>
            <a:spLocks noGrp="1"/>
          </p:cNvSpPr>
          <p:nvPr>
            <p:ph type="body" sz="quarter" idx="3"/>
          </p:nvPr>
        </p:nvSpPr>
        <p:spPr/>
        <p:txBody>
          <a:bodyPr>
            <a:normAutofit fontScale="25000" lnSpcReduction="20000"/>
          </a:bodyPr>
          <a:lstStyle/>
          <a:p>
            <a:r>
              <a:rPr lang="en-US" sz="9600" i="1" dirty="0" err="1">
                <a:effectLst/>
                <a:latin typeface="Arial" panose="020B0604020202020204" pitchFamily="34" charset="0"/>
                <a:cs typeface="Arial" panose="020B0604020202020204" pitchFamily="34" charset="0"/>
              </a:rPr>
              <a:t>Bệnh</a:t>
            </a:r>
            <a:r>
              <a:rPr lang="en-US" sz="9600" i="1" dirty="0">
                <a:effectLst/>
                <a:latin typeface="Arial" panose="020B0604020202020204" pitchFamily="34" charset="0"/>
                <a:cs typeface="Arial" panose="020B0604020202020204" pitchFamily="34" charset="0"/>
              </a:rPr>
              <a:t> u </a:t>
            </a:r>
            <a:r>
              <a:rPr lang="en-US" sz="9600" i="1" dirty="0" err="1">
                <a:effectLst/>
                <a:latin typeface="Arial" panose="020B0604020202020204" pitchFamily="34" charset="0"/>
                <a:cs typeface="Arial" panose="020B0604020202020204" pitchFamily="34" charset="0"/>
              </a:rPr>
              <a:t>nguyên</a:t>
            </a:r>
            <a:r>
              <a:rPr lang="en-US" sz="9600" i="1" dirty="0">
                <a:effectLst/>
                <a:latin typeface="Arial" panose="020B0604020202020204" pitchFamily="34" charset="0"/>
                <a:cs typeface="Arial" panose="020B0604020202020204" pitchFamily="34" charset="0"/>
              </a:rPr>
              <a:t> </a:t>
            </a:r>
            <a:r>
              <a:rPr lang="en-US" sz="9600" i="1" dirty="0" err="1">
                <a:effectLst/>
                <a:latin typeface="Arial" panose="020B0604020202020204" pitchFamily="34" charset="0"/>
                <a:cs typeface="Arial" panose="020B0604020202020204" pitchFamily="34" charset="0"/>
              </a:rPr>
              <a:t>bào</a:t>
            </a:r>
            <a:r>
              <a:rPr lang="en-US" sz="9600" i="1" dirty="0">
                <a:effectLst/>
                <a:latin typeface="Arial" panose="020B0604020202020204" pitchFamily="34" charset="0"/>
                <a:cs typeface="Arial" panose="020B0604020202020204" pitchFamily="34" charset="0"/>
              </a:rPr>
              <a:t> </a:t>
            </a:r>
            <a:r>
              <a:rPr lang="en-US" sz="9600" i="1" dirty="0" err="1">
                <a:effectLst/>
                <a:latin typeface="Arial" panose="020B0604020202020204" pitchFamily="34" charset="0"/>
                <a:cs typeface="Arial" panose="020B0604020202020204" pitchFamily="34" charset="0"/>
              </a:rPr>
              <a:t>võng</a:t>
            </a:r>
            <a:r>
              <a:rPr lang="en-US" sz="9600" i="1" dirty="0">
                <a:effectLst/>
                <a:latin typeface="Arial" panose="020B0604020202020204" pitchFamily="34" charset="0"/>
                <a:cs typeface="Arial" panose="020B0604020202020204" pitchFamily="34" charset="0"/>
              </a:rPr>
              <a:t> </a:t>
            </a:r>
            <a:r>
              <a:rPr lang="en-US" sz="9600" i="1" dirty="0" err="1">
                <a:effectLst/>
                <a:latin typeface="Arial" panose="020B0604020202020204" pitchFamily="34" charset="0"/>
                <a:cs typeface="Arial" panose="020B0604020202020204" pitchFamily="34" charset="0"/>
              </a:rPr>
              <a:t>mạc</a:t>
            </a:r>
            <a:r>
              <a:rPr lang="en-US" sz="9600" i="1" dirty="0">
                <a:effectLst/>
                <a:latin typeface="Arial" panose="020B0604020202020204" pitchFamily="34" charset="0"/>
                <a:cs typeface="Arial" panose="020B0604020202020204" pitchFamily="34" charset="0"/>
              </a:rPr>
              <a:t> </a:t>
            </a:r>
          </a:p>
          <a:p>
            <a:r>
              <a:rPr lang="en-US" sz="9600" i="1" dirty="0">
                <a:effectLst/>
                <a:latin typeface="Arial" panose="020B0604020202020204" pitchFamily="34" charset="0"/>
                <a:cs typeface="Arial" panose="020B0604020202020204" pitchFamily="34" charset="0"/>
              </a:rPr>
              <a:t>(Retinoblastoma)</a:t>
            </a:r>
            <a:r>
              <a:rPr lang="en-US" sz="9600" dirty="0">
                <a:latin typeface="Arial" panose="020B0604020202020204" pitchFamily="34" charset="0"/>
                <a:cs typeface="Arial" panose="020B0604020202020204" pitchFamily="34" charset="0"/>
              </a:rPr>
              <a:t> </a:t>
            </a:r>
            <a:r>
              <a:rPr lang="en-US" dirty="0"/>
              <a:t/>
            </a:r>
            <a:br>
              <a:rPr lang="en-US" dirty="0"/>
            </a:br>
            <a:r>
              <a:rPr lang="vi-VN" dirty="0"/>
              <a:t> </a:t>
            </a:r>
            <a:br>
              <a:rPr lang="vi-VN" dirty="0"/>
            </a:br>
            <a:endParaRPr lang="en-US" dirty="0"/>
          </a:p>
        </p:txBody>
      </p:sp>
      <p:pic>
        <p:nvPicPr>
          <p:cNvPr id="7" name="Content Placeholder 3"/>
          <p:cNvPicPr>
            <a:picLocks noGrp="1" noChangeAspect="1"/>
          </p:cNvPicPr>
          <p:nvPr>
            <p:ph sz="half" idx="2"/>
          </p:nvPr>
        </p:nvPicPr>
        <p:blipFill>
          <a:blip r:embed="rId3"/>
          <a:stretch>
            <a:fillRect/>
          </a:stretch>
        </p:blipFill>
        <p:spPr>
          <a:xfrm>
            <a:off x="913795" y="2601274"/>
            <a:ext cx="3975197" cy="4138882"/>
          </a:xfrm>
          <a:prstGeom prst="rect">
            <a:avLst/>
          </a:prstGeom>
        </p:spPr>
      </p:pic>
      <p:pic>
        <p:nvPicPr>
          <p:cNvPr id="9" name="Picture 8"/>
          <p:cNvPicPr>
            <a:picLocks noChangeAspect="1"/>
          </p:cNvPicPr>
          <p:nvPr/>
        </p:nvPicPr>
        <p:blipFill>
          <a:blip r:embed="rId4"/>
          <a:stretch>
            <a:fillRect/>
          </a:stretch>
        </p:blipFill>
        <p:spPr>
          <a:xfrm>
            <a:off x="7105839" y="3086998"/>
            <a:ext cx="2826449" cy="3653158"/>
          </a:xfrm>
          <a:prstGeom prst="rect">
            <a:avLst/>
          </a:prstGeom>
        </p:spPr>
      </p:pic>
    </p:spTree>
    <p:extLst>
      <p:ext uri="{BB962C8B-B14F-4D97-AF65-F5344CB8AC3E}">
        <p14:creationId xmlns:p14="http://schemas.microsoft.com/office/powerpoint/2010/main" val="14930422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i="1" dirty="0">
                <a:effectLst/>
              </a:rPr>
              <a:t>Bệnh thận đa nang ở người lớn</a:t>
            </a:r>
            <a:endParaRPr lang="en-US" dirty="0"/>
          </a:p>
        </p:txBody>
      </p:sp>
      <p:sp>
        <p:nvSpPr>
          <p:cNvPr id="3" name="Content Placeholder 2"/>
          <p:cNvSpPr>
            <a:spLocks noGrp="1"/>
          </p:cNvSpPr>
          <p:nvPr>
            <p:ph idx="1"/>
          </p:nvPr>
        </p:nvSpPr>
        <p:spPr>
          <a:xfrm>
            <a:off x="413923" y="2059488"/>
            <a:ext cx="6305255" cy="3695136"/>
          </a:xfrm>
        </p:spPr>
        <p:txBody>
          <a:bodyPr>
            <a:normAutofit fontScale="92500" lnSpcReduction="10000"/>
          </a:bodyPr>
          <a:lstStyle/>
          <a:p>
            <a:r>
              <a:rPr lang="en-US" dirty="0">
                <a:effectLst/>
              </a:rPr>
              <a:t>Adult polycystic kidney disease</a:t>
            </a:r>
            <a:r>
              <a:rPr lang="en-US" dirty="0"/>
              <a:t> </a:t>
            </a:r>
          </a:p>
          <a:p>
            <a:r>
              <a:rPr lang="vi-VN" dirty="0">
                <a:effectLst/>
              </a:rPr>
              <a:t>Triệu chứng có thể bao gồm:</a:t>
            </a:r>
            <a:br>
              <a:rPr lang="vi-VN" dirty="0">
                <a:effectLst/>
              </a:rPr>
            </a:br>
            <a:r>
              <a:rPr lang="vi-VN" dirty="0">
                <a:effectLst/>
              </a:rPr>
              <a:t>• Tăng huyết áp, nhức đầu.</a:t>
            </a:r>
            <a:br>
              <a:rPr lang="vi-VN" dirty="0">
                <a:effectLst/>
              </a:rPr>
            </a:br>
            <a:r>
              <a:rPr lang="vi-VN" dirty="0">
                <a:effectLst/>
              </a:rPr>
              <a:t>• Đau sau lưng hay bên hông có liên quan đến thận to.</a:t>
            </a:r>
            <a:br>
              <a:rPr lang="vi-VN" dirty="0">
                <a:effectLst/>
              </a:rPr>
            </a:br>
            <a:r>
              <a:rPr lang="vi-VN" dirty="0">
                <a:effectLst/>
              </a:rPr>
              <a:t>• Tăng kích thước của bụng.</a:t>
            </a:r>
            <a:br>
              <a:rPr lang="vi-VN" dirty="0">
                <a:effectLst/>
              </a:rPr>
            </a:br>
            <a:r>
              <a:rPr lang="vi-VN" dirty="0">
                <a:effectLst/>
              </a:rPr>
              <a:t>• Máu trong nước tiểu, thường xuyên đi tiểu.</a:t>
            </a:r>
            <a:br>
              <a:rPr lang="vi-VN" dirty="0">
                <a:effectLst/>
              </a:rPr>
            </a:br>
            <a:r>
              <a:rPr lang="vi-VN" dirty="0">
                <a:effectLst/>
              </a:rPr>
              <a:t>• Sỏi thận, suy thận.</a:t>
            </a:r>
            <a:br>
              <a:rPr lang="vi-VN" dirty="0">
                <a:effectLst/>
              </a:rPr>
            </a:br>
            <a:r>
              <a:rPr lang="vi-VN" dirty="0">
                <a:effectLst/>
              </a:rPr>
              <a:t>• Nhiễm trùng tiết niệu hoặc nhiễm trùng thận.</a:t>
            </a:r>
            <a:endParaRPr lang="en-US" dirty="0">
              <a:effectLst/>
            </a:endParaRPr>
          </a:p>
          <a:p>
            <a:r>
              <a:rPr lang="vi-VN" dirty="0">
                <a:effectLst/>
              </a:rPr>
              <a:t> Nếu một phụ huynh có gen ADPKD:</a:t>
            </a:r>
            <a:endParaRPr lang="en-US" dirty="0">
              <a:effectLst/>
            </a:endParaRPr>
          </a:p>
          <a:p>
            <a:pPr lvl="1"/>
            <a:r>
              <a:rPr lang="en-US" dirty="0">
                <a:effectLst/>
              </a:rPr>
              <a:t>F1 : 50%</a:t>
            </a:r>
            <a:endParaRPr lang="en-US" dirty="0"/>
          </a:p>
        </p:txBody>
      </p:sp>
      <p:pic>
        <p:nvPicPr>
          <p:cNvPr id="4" name="Content Placeholder 7"/>
          <p:cNvPicPr>
            <a:picLocks noChangeAspect="1"/>
          </p:cNvPicPr>
          <p:nvPr/>
        </p:nvPicPr>
        <p:blipFill>
          <a:blip r:embed="rId3"/>
          <a:stretch>
            <a:fillRect/>
          </a:stretch>
        </p:blipFill>
        <p:spPr>
          <a:xfrm>
            <a:off x="6719178" y="2631059"/>
            <a:ext cx="4754257" cy="3221101"/>
          </a:xfrm>
          <a:prstGeom prst="rect">
            <a:avLst/>
          </a:prstGeom>
        </p:spPr>
      </p:pic>
    </p:spTree>
    <p:extLst>
      <p:ext uri="{BB962C8B-B14F-4D97-AF65-F5344CB8AC3E}">
        <p14:creationId xmlns:p14="http://schemas.microsoft.com/office/powerpoint/2010/main" val="2629897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4067" y="731520"/>
            <a:ext cx="6644853" cy="5376672"/>
          </a:xfrm>
        </p:spPr>
        <p:txBody>
          <a:bodyPr>
            <a:normAutofit fontScale="92500" lnSpcReduction="20000"/>
          </a:bodyPr>
          <a:lstStyle/>
          <a:p>
            <a:r>
              <a:rPr lang="en-US" sz="2600" b="1" i="1" dirty="0" err="1">
                <a:effectLst/>
                <a:latin typeface="Arial" panose="020B0604020202020204" pitchFamily="34" charset="0"/>
                <a:cs typeface="Arial" panose="020B0604020202020204" pitchFamily="34" charset="0"/>
              </a:rPr>
              <a:t>Tật</a:t>
            </a:r>
            <a:r>
              <a:rPr lang="en-US" sz="2600" b="1" i="1" dirty="0">
                <a:effectLst/>
                <a:latin typeface="Arial" panose="020B0604020202020204" pitchFamily="34" charset="0"/>
                <a:cs typeface="Arial" panose="020B0604020202020204" pitchFamily="34" charset="0"/>
              </a:rPr>
              <a:t> </a:t>
            </a:r>
            <a:r>
              <a:rPr lang="en-US" sz="2600" b="1" i="1" dirty="0" err="1">
                <a:effectLst/>
                <a:latin typeface="Arial" panose="020B0604020202020204" pitchFamily="34" charset="0"/>
                <a:cs typeface="Arial" panose="020B0604020202020204" pitchFamily="34" charset="0"/>
              </a:rPr>
              <a:t>dính</a:t>
            </a:r>
            <a:r>
              <a:rPr lang="en-US" sz="2600" b="1" i="1" dirty="0">
                <a:effectLst/>
                <a:latin typeface="Arial" panose="020B0604020202020204" pitchFamily="34" charset="0"/>
                <a:cs typeface="Arial" panose="020B0604020202020204" pitchFamily="34" charset="0"/>
              </a:rPr>
              <a:t> </a:t>
            </a:r>
            <a:r>
              <a:rPr lang="en-US" sz="2600" b="1" i="1" dirty="0" err="1">
                <a:effectLst/>
                <a:latin typeface="Arial" panose="020B0604020202020204" pitchFamily="34" charset="0"/>
                <a:cs typeface="Arial" panose="020B0604020202020204" pitchFamily="34" charset="0"/>
              </a:rPr>
              <a:t>ngón</a:t>
            </a:r>
            <a:r>
              <a:rPr lang="en-US" sz="2600" dirty="0">
                <a:latin typeface="Arial" panose="020B0604020202020204" pitchFamily="34" charset="0"/>
                <a:cs typeface="Arial" panose="020B0604020202020204" pitchFamily="34" charset="0"/>
              </a:rPr>
              <a:t> </a:t>
            </a:r>
          </a:p>
          <a:p>
            <a:pPr marL="0" indent="0">
              <a:buNone/>
            </a:pPr>
            <a:r>
              <a:rPr lang="en-US" sz="2600" dirty="0">
                <a:effectLst/>
                <a:latin typeface="Arial" panose="020B0604020202020204" pitchFamily="34" charset="0"/>
                <a:cs typeface="Arial" panose="020B0604020202020204" pitchFamily="34" charset="0"/>
              </a:rPr>
              <a:t>	</a:t>
            </a:r>
            <a:r>
              <a:rPr lang="vi-VN" sz="2600" dirty="0">
                <a:effectLst/>
                <a:latin typeface="Arial" panose="020B0604020202020204" pitchFamily="34" charset="0"/>
                <a:cs typeface="Arial" panose="020B0604020202020204" pitchFamily="34" charset="0"/>
              </a:rPr>
              <a:t>Một số ngón tay (chân) dính vào nhau</a:t>
            </a:r>
            <a:br>
              <a:rPr lang="vi-VN" sz="2600" dirty="0">
                <a:effectLst/>
                <a:latin typeface="Arial" panose="020B0604020202020204" pitchFamily="34" charset="0"/>
                <a:cs typeface="Arial" panose="020B0604020202020204" pitchFamily="34" charset="0"/>
              </a:rPr>
            </a:br>
            <a:r>
              <a:rPr lang="en-US" sz="2600" dirty="0">
                <a:effectLst/>
                <a:latin typeface="Arial" panose="020B0604020202020204" pitchFamily="34" charset="0"/>
                <a:cs typeface="Arial" panose="020B0604020202020204" pitchFamily="34" charset="0"/>
              </a:rPr>
              <a:t>	</a:t>
            </a:r>
            <a:r>
              <a:rPr lang="vi-VN" sz="2600" dirty="0">
                <a:effectLst/>
                <a:latin typeface="Arial" panose="020B0604020202020204" pitchFamily="34" charset="0"/>
                <a:cs typeface="Arial" panose="020B0604020202020204" pitchFamily="34" charset="0"/>
              </a:rPr>
              <a:t>Dính ở phần mềm hoặc cả phần xương</a:t>
            </a:r>
            <a:endParaRPr lang="en-US" sz="2600" dirty="0">
              <a:latin typeface="Arial" panose="020B0604020202020204" pitchFamily="34" charset="0"/>
              <a:cs typeface="Arial" panose="020B0604020202020204" pitchFamily="34" charset="0"/>
            </a:endParaRPr>
          </a:p>
          <a:p>
            <a:r>
              <a:rPr lang="en-US" sz="2600" b="1" i="1" dirty="0" err="1">
                <a:effectLst/>
                <a:latin typeface="Arial" panose="020B0604020202020204" pitchFamily="34" charset="0"/>
                <a:cs typeface="Arial" panose="020B0604020202020204" pitchFamily="34" charset="0"/>
              </a:rPr>
              <a:t>Tật</a:t>
            </a:r>
            <a:r>
              <a:rPr lang="en-US" sz="2600" b="1" i="1" dirty="0">
                <a:effectLst/>
                <a:latin typeface="Arial" panose="020B0604020202020204" pitchFamily="34" charset="0"/>
                <a:cs typeface="Arial" panose="020B0604020202020204" pitchFamily="34" charset="0"/>
              </a:rPr>
              <a:t> </a:t>
            </a:r>
            <a:r>
              <a:rPr lang="en-US" sz="2600" b="1" i="1" dirty="0" err="1">
                <a:effectLst/>
                <a:latin typeface="Arial" panose="020B0604020202020204" pitchFamily="34" charset="0"/>
                <a:cs typeface="Arial" panose="020B0604020202020204" pitchFamily="34" charset="0"/>
              </a:rPr>
              <a:t>thừa</a:t>
            </a:r>
            <a:r>
              <a:rPr lang="en-US" sz="2600" b="1" i="1" dirty="0">
                <a:effectLst/>
                <a:latin typeface="Arial" panose="020B0604020202020204" pitchFamily="34" charset="0"/>
                <a:cs typeface="Arial" panose="020B0604020202020204" pitchFamily="34" charset="0"/>
              </a:rPr>
              <a:t> </a:t>
            </a:r>
            <a:r>
              <a:rPr lang="en-US" sz="2600" b="1" i="1" dirty="0" err="1">
                <a:effectLst/>
                <a:latin typeface="Arial" panose="020B0604020202020204" pitchFamily="34" charset="0"/>
                <a:cs typeface="Arial" panose="020B0604020202020204" pitchFamily="34" charset="0"/>
              </a:rPr>
              <a:t>ngón</a:t>
            </a:r>
            <a:r>
              <a:rPr lang="en-US" sz="2600" b="1" i="1" dirty="0">
                <a:effectLst/>
                <a:latin typeface="Arial" panose="020B0604020202020204" pitchFamily="34" charset="0"/>
                <a:cs typeface="Arial" panose="020B0604020202020204" pitchFamily="34" charset="0"/>
              </a:rPr>
              <a:t> và </a:t>
            </a:r>
            <a:r>
              <a:rPr lang="en-US" sz="2600" b="1" i="1" dirty="0" err="1">
                <a:effectLst/>
                <a:latin typeface="Arial" panose="020B0604020202020204" pitchFamily="34" charset="0"/>
                <a:cs typeface="Arial" panose="020B0604020202020204" pitchFamily="34" charset="0"/>
              </a:rPr>
              <a:t>tật</a:t>
            </a:r>
            <a:r>
              <a:rPr lang="en-US" sz="2600" b="1" i="1" dirty="0">
                <a:effectLst/>
                <a:latin typeface="Arial" panose="020B0604020202020204" pitchFamily="34" charset="0"/>
                <a:cs typeface="Arial" panose="020B0604020202020204" pitchFamily="34" charset="0"/>
              </a:rPr>
              <a:t> </a:t>
            </a:r>
            <a:r>
              <a:rPr lang="en-US" sz="2600" b="1" i="1" dirty="0" err="1">
                <a:effectLst/>
                <a:latin typeface="Arial" panose="020B0604020202020204" pitchFamily="34" charset="0"/>
                <a:cs typeface="Arial" panose="020B0604020202020204" pitchFamily="34" charset="0"/>
              </a:rPr>
              <a:t>ngắn</a:t>
            </a:r>
            <a:r>
              <a:rPr lang="en-US" sz="2600" b="1" i="1" dirty="0">
                <a:effectLst/>
                <a:latin typeface="Arial" panose="020B0604020202020204" pitchFamily="34" charset="0"/>
                <a:cs typeface="Arial" panose="020B0604020202020204" pitchFamily="34" charset="0"/>
              </a:rPr>
              <a:t> </a:t>
            </a:r>
            <a:r>
              <a:rPr lang="en-US" sz="2600" b="1" i="1" dirty="0" err="1">
                <a:effectLst/>
                <a:latin typeface="Arial" panose="020B0604020202020204" pitchFamily="34" charset="0"/>
                <a:cs typeface="Arial" panose="020B0604020202020204" pitchFamily="34" charset="0"/>
              </a:rPr>
              <a:t>ngón</a:t>
            </a:r>
            <a:r>
              <a:rPr lang="en-US" sz="2600" dirty="0">
                <a:latin typeface="Arial" panose="020B0604020202020204" pitchFamily="34" charset="0"/>
                <a:cs typeface="Arial" panose="020B0604020202020204" pitchFamily="34" charset="0"/>
              </a:rPr>
              <a:t> </a:t>
            </a:r>
            <a:br>
              <a:rPr lang="en-US" sz="2600" dirty="0">
                <a:latin typeface="Arial" panose="020B0604020202020204" pitchFamily="34" charset="0"/>
                <a:cs typeface="Arial" panose="020B0604020202020204" pitchFamily="34" charset="0"/>
              </a:rPr>
            </a:br>
            <a:r>
              <a:rPr lang="en-US" sz="2600" dirty="0">
                <a:effectLst/>
                <a:latin typeface="Arial" panose="020B0604020202020204" pitchFamily="34" charset="0"/>
                <a:cs typeface="Arial" panose="020B0604020202020204" pitchFamily="34" charset="0"/>
              </a:rPr>
              <a:t>	 •</a:t>
            </a:r>
            <a:r>
              <a:rPr lang="en-US" sz="2600" b="1" i="1" dirty="0" err="1">
                <a:effectLst/>
                <a:latin typeface="Arial" panose="020B0604020202020204" pitchFamily="34" charset="0"/>
                <a:cs typeface="Arial" panose="020B0604020202020204" pitchFamily="34" charset="0"/>
              </a:rPr>
              <a:t>Thừa</a:t>
            </a:r>
            <a:r>
              <a:rPr lang="en-US" sz="2600" b="1" i="1" dirty="0">
                <a:effectLst/>
                <a:latin typeface="Arial" panose="020B0604020202020204" pitchFamily="34" charset="0"/>
                <a:cs typeface="Arial" panose="020B0604020202020204" pitchFamily="34" charset="0"/>
              </a:rPr>
              <a:t> </a:t>
            </a:r>
            <a:r>
              <a:rPr lang="en-US" sz="2600" b="1" i="1" dirty="0" err="1">
                <a:effectLst/>
                <a:latin typeface="Arial" panose="020B0604020202020204" pitchFamily="34" charset="0"/>
                <a:cs typeface="Arial" panose="020B0604020202020204" pitchFamily="34" charset="0"/>
              </a:rPr>
              <a:t>ngón</a:t>
            </a:r>
            <a:r>
              <a:rPr lang="en-US" sz="2600" b="1" i="1" dirty="0">
                <a:effectLst/>
                <a:latin typeface="Arial" panose="020B0604020202020204" pitchFamily="34" charset="0"/>
                <a:cs typeface="Arial" panose="020B0604020202020204" pitchFamily="34" charset="0"/>
              </a:rPr>
              <a:t>:</a:t>
            </a:r>
            <a:br>
              <a:rPr lang="en-US" sz="2600" b="1" i="1" dirty="0">
                <a:effectLst/>
                <a:latin typeface="Arial" panose="020B0604020202020204" pitchFamily="34" charset="0"/>
                <a:cs typeface="Arial" panose="020B0604020202020204" pitchFamily="34" charset="0"/>
              </a:rPr>
            </a:br>
            <a:r>
              <a:rPr lang="en-US" sz="2600" dirty="0">
                <a:effectLst/>
                <a:latin typeface="Arial" panose="020B0604020202020204" pitchFamily="34" charset="0"/>
                <a:cs typeface="Arial" panose="020B0604020202020204" pitchFamily="34" charset="0"/>
              </a:rPr>
              <a:t>•</a:t>
            </a:r>
            <a:r>
              <a:rPr lang="en-US" sz="2600" dirty="0" err="1">
                <a:effectLst/>
                <a:latin typeface="Arial" panose="020B0604020202020204" pitchFamily="34" charset="0"/>
                <a:cs typeface="Arial" panose="020B0604020202020204" pitchFamily="34" charset="0"/>
              </a:rPr>
              <a:t>Gần</a:t>
            </a:r>
            <a:r>
              <a:rPr lang="en-US" sz="2600" dirty="0">
                <a:effectLst/>
                <a:latin typeface="Arial" panose="020B0604020202020204" pitchFamily="34" charset="0"/>
                <a:cs typeface="Arial" panose="020B0604020202020204" pitchFamily="34" charset="0"/>
              </a:rPr>
              <a:t> </a:t>
            </a:r>
            <a:r>
              <a:rPr lang="en-US" sz="2600" dirty="0" err="1">
                <a:effectLst/>
                <a:latin typeface="Arial" panose="020B0604020202020204" pitchFamily="34" charset="0"/>
                <a:cs typeface="Arial" panose="020B0604020202020204" pitchFamily="34" charset="0"/>
              </a:rPr>
              <a:t>ngón</a:t>
            </a:r>
            <a:r>
              <a:rPr lang="en-US" sz="2600" dirty="0">
                <a:effectLst/>
                <a:latin typeface="Arial" panose="020B0604020202020204" pitchFamily="34" charset="0"/>
                <a:cs typeface="Arial" panose="020B0604020202020204" pitchFamily="34" charset="0"/>
              </a:rPr>
              <a:t> </a:t>
            </a:r>
            <a:r>
              <a:rPr lang="en-US" sz="2600" dirty="0" err="1">
                <a:effectLst/>
                <a:latin typeface="Arial" panose="020B0604020202020204" pitchFamily="34" charset="0"/>
                <a:cs typeface="Arial" panose="020B0604020202020204" pitchFamily="34" charset="0"/>
              </a:rPr>
              <a:t>cái</a:t>
            </a:r>
            <a:r>
              <a:rPr lang="en-US" sz="2600" dirty="0">
                <a:effectLst/>
                <a:latin typeface="Arial" panose="020B0604020202020204" pitchFamily="34" charset="0"/>
                <a:cs typeface="Arial" panose="020B0604020202020204" pitchFamily="34" charset="0"/>
              </a:rPr>
              <a:t> </a:t>
            </a:r>
            <a:r>
              <a:rPr lang="en-US" sz="2600" dirty="0" err="1">
                <a:effectLst/>
                <a:latin typeface="Arial" panose="020B0604020202020204" pitchFamily="34" charset="0"/>
                <a:cs typeface="Arial" panose="020B0604020202020204" pitchFamily="34" charset="0"/>
              </a:rPr>
              <a:t>hoặc</a:t>
            </a:r>
            <a:r>
              <a:rPr lang="en-US" sz="2600" dirty="0">
                <a:effectLst/>
                <a:latin typeface="Arial" panose="020B0604020202020204" pitchFamily="34" charset="0"/>
                <a:cs typeface="Arial" panose="020B0604020202020204" pitchFamily="34" charset="0"/>
              </a:rPr>
              <a:t> </a:t>
            </a:r>
            <a:r>
              <a:rPr lang="en-US" sz="2600" dirty="0" err="1">
                <a:effectLst/>
                <a:latin typeface="Arial" panose="020B0604020202020204" pitchFamily="34" charset="0"/>
                <a:cs typeface="Arial" panose="020B0604020202020204" pitchFamily="34" charset="0"/>
              </a:rPr>
              <a:t>gần</a:t>
            </a:r>
            <a:r>
              <a:rPr lang="en-US" sz="2600" dirty="0">
                <a:effectLst/>
                <a:latin typeface="Arial" panose="020B0604020202020204" pitchFamily="34" charset="0"/>
                <a:cs typeface="Arial" panose="020B0604020202020204" pitchFamily="34" charset="0"/>
              </a:rPr>
              <a:t> </a:t>
            </a:r>
            <a:r>
              <a:rPr lang="en-US" sz="2600" dirty="0" err="1">
                <a:effectLst/>
                <a:latin typeface="Arial" panose="020B0604020202020204" pitchFamily="34" charset="0"/>
                <a:cs typeface="Arial" panose="020B0604020202020204" pitchFamily="34" charset="0"/>
              </a:rPr>
              <a:t>ngón</a:t>
            </a:r>
            <a:r>
              <a:rPr lang="en-US" sz="2600" dirty="0">
                <a:effectLst/>
                <a:latin typeface="Arial" panose="020B0604020202020204" pitchFamily="34" charset="0"/>
                <a:cs typeface="Arial" panose="020B0604020202020204" pitchFamily="34" charset="0"/>
              </a:rPr>
              <a:t> </a:t>
            </a:r>
            <a:r>
              <a:rPr lang="en-US" sz="2600" dirty="0" err="1">
                <a:effectLst/>
                <a:latin typeface="Arial" panose="020B0604020202020204" pitchFamily="34" charset="0"/>
                <a:cs typeface="Arial" panose="020B0604020202020204" pitchFamily="34" charset="0"/>
              </a:rPr>
              <a:t>út</a:t>
            </a:r>
            <a:r>
              <a:rPr lang="en-US" sz="2600" dirty="0">
                <a:effectLst/>
                <a:latin typeface="Arial" panose="020B0604020202020204" pitchFamily="34" charset="0"/>
                <a:cs typeface="Arial" panose="020B0604020202020204" pitchFamily="34" charset="0"/>
              </a:rPr>
              <a:t> </a:t>
            </a:r>
            <a:r>
              <a:rPr lang="en-US" sz="2600" dirty="0" err="1">
                <a:effectLst/>
                <a:latin typeface="Arial" panose="020B0604020202020204" pitchFamily="34" charset="0"/>
                <a:cs typeface="Arial" panose="020B0604020202020204" pitchFamily="34" charset="0"/>
              </a:rPr>
              <a:t>của</a:t>
            </a:r>
            <a:r>
              <a:rPr lang="en-US" sz="2600" dirty="0">
                <a:effectLst/>
                <a:latin typeface="Arial" panose="020B0604020202020204" pitchFamily="34" charset="0"/>
                <a:cs typeface="Arial" panose="020B0604020202020204" pitchFamily="34" charset="0"/>
              </a:rPr>
              <a:t> </a:t>
            </a:r>
            <a:r>
              <a:rPr lang="en-US" sz="2600" dirty="0" err="1">
                <a:effectLst/>
                <a:latin typeface="Arial" panose="020B0604020202020204" pitchFamily="34" charset="0"/>
                <a:cs typeface="Arial" panose="020B0604020202020204" pitchFamily="34" charset="0"/>
              </a:rPr>
              <a:t>bàn</a:t>
            </a:r>
            <a:r>
              <a:rPr lang="en-US" sz="2600" dirty="0">
                <a:effectLst/>
                <a:latin typeface="Arial" panose="020B0604020202020204" pitchFamily="34" charset="0"/>
                <a:cs typeface="Arial" panose="020B0604020202020204" pitchFamily="34" charset="0"/>
              </a:rPr>
              <a:t> </a:t>
            </a:r>
            <a:r>
              <a:rPr lang="en-US" sz="2600" dirty="0" err="1">
                <a:effectLst/>
                <a:latin typeface="Arial" panose="020B0604020202020204" pitchFamily="34" charset="0"/>
                <a:cs typeface="Arial" panose="020B0604020202020204" pitchFamily="34" charset="0"/>
              </a:rPr>
              <a:t>tay</a:t>
            </a:r>
            <a:r>
              <a:rPr lang="en-US" sz="2600" dirty="0">
                <a:effectLst/>
                <a:latin typeface="Arial" panose="020B0604020202020204" pitchFamily="34" charset="0"/>
                <a:cs typeface="Arial" panose="020B0604020202020204" pitchFamily="34" charset="0"/>
              </a:rPr>
              <a:t> </a:t>
            </a:r>
            <a:r>
              <a:rPr lang="en-US" sz="2600" dirty="0" err="1">
                <a:effectLst/>
                <a:latin typeface="Arial" panose="020B0604020202020204" pitchFamily="34" charset="0"/>
                <a:cs typeface="Arial" panose="020B0604020202020204" pitchFamily="34" charset="0"/>
              </a:rPr>
              <a:t>hoặc</a:t>
            </a:r>
            <a:r>
              <a:rPr lang="en-US" sz="2600" dirty="0">
                <a:effectLst/>
                <a:latin typeface="Arial" panose="020B0604020202020204" pitchFamily="34" charset="0"/>
                <a:cs typeface="Arial" panose="020B0604020202020204" pitchFamily="34" charset="0"/>
              </a:rPr>
              <a:t> </a:t>
            </a:r>
            <a:r>
              <a:rPr lang="en-US" sz="2600" dirty="0" err="1">
                <a:effectLst/>
                <a:latin typeface="Arial" panose="020B0604020202020204" pitchFamily="34" charset="0"/>
                <a:cs typeface="Arial" panose="020B0604020202020204" pitchFamily="34" charset="0"/>
              </a:rPr>
              <a:t>bàn</a:t>
            </a:r>
            <a:r>
              <a:rPr lang="en-US" sz="2600" dirty="0">
                <a:effectLst/>
                <a:latin typeface="Arial" panose="020B0604020202020204" pitchFamily="34" charset="0"/>
                <a:cs typeface="Arial" panose="020B0604020202020204" pitchFamily="34" charset="0"/>
              </a:rPr>
              <a:t> </a:t>
            </a:r>
            <a:r>
              <a:rPr lang="en-US" sz="2600" dirty="0" err="1">
                <a:effectLst/>
                <a:latin typeface="Arial" panose="020B0604020202020204" pitchFamily="34" charset="0"/>
                <a:cs typeface="Arial" panose="020B0604020202020204" pitchFamily="34" charset="0"/>
              </a:rPr>
              <a:t>chân</a:t>
            </a:r>
            <a:r>
              <a:rPr lang="en-US" sz="2600" dirty="0">
                <a:effectLst/>
                <a:latin typeface="Arial" panose="020B0604020202020204" pitchFamily="34" charset="0"/>
                <a:cs typeface="Arial" panose="020B0604020202020204" pitchFamily="34" charset="0"/>
              </a:rPr>
              <a:t>.</a:t>
            </a:r>
            <a:br>
              <a:rPr lang="en-US" sz="2600" dirty="0">
                <a:effectLst/>
                <a:latin typeface="Arial" panose="020B0604020202020204" pitchFamily="34" charset="0"/>
                <a:cs typeface="Arial" panose="020B0604020202020204" pitchFamily="34" charset="0"/>
              </a:rPr>
            </a:br>
            <a:r>
              <a:rPr lang="en-US" sz="2600" dirty="0">
                <a:effectLst/>
                <a:latin typeface="Arial" panose="020B0604020202020204" pitchFamily="34" charset="0"/>
                <a:cs typeface="Arial" panose="020B0604020202020204" pitchFamily="34" charset="0"/>
              </a:rPr>
              <a:t>•</a:t>
            </a:r>
            <a:r>
              <a:rPr lang="en-US" sz="2600" dirty="0" err="1">
                <a:effectLst/>
                <a:latin typeface="Arial" panose="020B0604020202020204" pitchFamily="34" charset="0"/>
                <a:cs typeface="Arial" panose="020B0604020202020204" pitchFamily="34" charset="0"/>
              </a:rPr>
              <a:t>Ngón</a:t>
            </a:r>
            <a:r>
              <a:rPr lang="en-US" sz="2600" dirty="0">
                <a:effectLst/>
                <a:latin typeface="Arial" panose="020B0604020202020204" pitchFamily="34" charset="0"/>
                <a:cs typeface="Arial" panose="020B0604020202020204" pitchFamily="34" charset="0"/>
              </a:rPr>
              <a:t> </a:t>
            </a:r>
            <a:r>
              <a:rPr lang="en-US" sz="2600" dirty="0" err="1">
                <a:effectLst/>
                <a:latin typeface="Arial" panose="020B0604020202020204" pitchFamily="34" charset="0"/>
                <a:cs typeface="Arial" panose="020B0604020202020204" pitchFamily="34" charset="0"/>
              </a:rPr>
              <a:t>thừa</a:t>
            </a:r>
            <a:r>
              <a:rPr lang="en-US" sz="2600" dirty="0">
                <a:effectLst/>
                <a:latin typeface="Arial" panose="020B0604020202020204" pitchFamily="34" charset="0"/>
                <a:cs typeface="Arial" panose="020B0604020202020204" pitchFamily="34" charset="0"/>
              </a:rPr>
              <a:t> </a:t>
            </a:r>
            <a:r>
              <a:rPr lang="en-US" sz="2600" dirty="0" err="1">
                <a:effectLst/>
                <a:latin typeface="Arial" panose="020B0604020202020204" pitchFamily="34" charset="0"/>
                <a:cs typeface="Arial" panose="020B0604020202020204" pitchFamily="34" charset="0"/>
              </a:rPr>
              <a:t>có</a:t>
            </a:r>
            <a:r>
              <a:rPr lang="en-US" sz="2600" dirty="0">
                <a:effectLst/>
                <a:latin typeface="Arial" panose="020B0604020202020204" pitchFamily="34" charset="0"/>
                <a:cs typeface="Arial" panose="020B0604020202020204" pitchFamily="34" charset="0"/>
              </a:rPr>
              <a:t> </a:t>
            </a:r>
            <a:r>
              <a:rPr lang="en-US" sz="2600" dirty="0" err="1">
                <a:effectLst/>
                <a:latin typeface="Arial" panose="020B0604020202020204" pitchFamily="34" charset="0"/>
                <a:cs typeface="Arial" panose="020B0604020202020204" pitchFamily="34" charset="0"/>
              </a:rPr>
              <a:t>thể</a:t>
            </a:r>
            <a:r>
              <a:rPr lang="en-US" sz="2600" dirty="0">
                <a:effectLst/>
                <a:latin typeface="Arial" panose="020B0604020202020204" pitchFamily="34" charset="0"/>
                <a:cs typeface="Arial" panose="020B0604020202020204" pitchFamily="34" charset="0"/>
              </a:rPr>
              <a:t> </a:t>
            </a:r>
            <a:r>
              <a:rPr lang="en-US" sz="2600" dirty="0" err="1">
                <a:effectLst/>
                <a:latin typeface="Arial" panose="020B0604020202020204" pitchFamily="34" charset="0"/>
                <a:cs typeface="Arial" panose="020B0604020202020204" pitchFamily="34" charset="0"/>
              </a:rPr>
              <a:t>là</a:t>
            </a:r>
            <a:r>
              <a:rPr lang="en-US" sz="2600" dirty="0">
                <a:effectLst/>
                <a:latin typeface="Arial" panose="020B0604020202020204" pitchFamily="34" charset="0"/>
                <a:cs typeface="Arial" panose="020B0604020202020204" pitchFamily="34" charset="0"/>
              </a:rPr>
              <a:t> </a:t>
            </a:r>
            <a:r>
              <a:rPr lang="en-US" sz="2600" dirty="0" err="1">
                <a:effectLst/>
                <a:latin typeface="Arial" panose="020B0604020202020204" pitchFamily="34" charset="0"/>
                <a:cs typeface="Arial" panose="020B0604020202020204" pitchFamily="34" charset="0"/>
              </a:rPr>
              <a:t>cả</a:t>
            </a:r>
            <a:r>
              <a:rPr lang="en-US" sz="2600" dirty="0">
                <a:effectLst/>
                <a:latin typeface="Arial" panose="020B0604020202020204" pitchFamily="34" charset="0"/>
                <a:cs typeface="Arial" panose="020B0604020202020204" pitchFamily="34" charset="0"/>
              </a:rPr>
              <a:t> </a:t>
            </a:r>
            <a:r>
              <a:rPr lang="en-US" sz="2600" dirty="0" err="1">
                <a:effectLst/>
                <a:latin typeface="Arial" panose="020B0604020202020204" pitchFamily="34" charset="0"/>
                <a:cs typeface="Arial" panose="020B0604020202020204" pitchFamily="34" charset="0"/>
              </a:rPr>
              <a:t>ngón</a:t>
            </a:r>
            <a:r>
              <a:rPr lang="en-US" sz="2600" dirty="0">
                <a:effectLst/>
                <a:latin typeface="Arial" panose="020B0604020202020204" pitchFamily="34" charset="0"/>
                <a:cs typeface="Arial" panose="020B0604020202020204" pitchFamily="34" charset="0"/>
              </a:rPr>
              <a:t> </a:t>
            </a:r>
            <a:r>
              <a:rPr lang="en-US" sz="2600" dirty="0" err="1">
                <a:effectLst/>
                <a:latin typeface="Arial" panose="020B0604020202020204" pitchFamily="34" charset="0"/>
                <a:cs typeface="Arial" panose="020B0604020202020204" pitchFamily="34" charset="0"/>
              </a:rPr>
              <a:t>hoặc</a:t>
            </a:r>
            <a:r>
              <a:rPr lang="en-US" sz="2600" dirty="0">
                <a:effectLst/>
                <a:latin typeface="Arial" panose="020B0604020202020204" pitchFamily="34" charset="0"/>
                <a:cs typeface="Arial" panose="020B0604020202020204" pitchFamily="34" charset="0"/>
              </a:rPr>
              <a:t> </a:t>
            </a:r>
            <a:r>
              <a:rPr lang="en-US" sz="2600" dirty="0" err="1">
                <a:effectLst/>
                <a:latin typeface="Arial" panose="020B0604020202020204" pitchFamily="34" charset="0"/>
                <a:cs typeface="Arial" panose="020B0604020202020204" pitchFamily="34" charset="0"/>
              </a:rPr>
              <a:t>chỉ</a:t>
            </a:r>
            <a:r>
              <a:rPr lang="en-US" sz="2600" dirty="0">
                <a:effectLst/>
                <a:latin typeface="Arial" panose="020B0604020202020204" pitchFamily="34" charset="0"/>
                <a:cs typeface="Arial" panose="020B0604020202020204" pitchFamily="34" charset="0"/>
              </a:rPr>
              <a:t> </a:t>
            </a:r>
            <a:r>
              <a:rPr lang="en-US" sz="2600" dirty="0" err="1">
                <a:effectLst/>
                <a:latin typeface="Arial" panose="020B0604020202020204" pitchFamily="34" charset="0"/>
                <a:cs typeface="Arial" panose="020B0604020202020204" pitchFamily="34" charset="0"/>
              </a:rPr>
              <a:t>là</a:t>
            </a:r>
            <a:r>
              <a:rPr lang="en-US" sz="2600" dirty="0">
                <a:effectLst/>
                <a:latin typeface="Arial" panose="020B0604020202020204" pitchFamily="34" charset="0"/>
                <a:cs typeface="Arial" panose="020B0604020202020204" pitchFamily="34" charset="0"/>
              </a:rPr>
              <a:t> </a:t>
            </a:r>
            <a:r>
              <a:rPr lang="en-US" sz="2600" dirty="0" err="1">
                <a:effectLst/>
                <a:latin typeface="Arial" panose="020B0604020202020204" pitchFamily="34" charset="0"/>
                <a:cs typeface="Arial" panose="020B0604020202020204" pitchFamily="34" charset="0"/>
              </a:rPr>
              <a:t>một</a:t>
            </a:r>
            <a:r>
              <a:rPr lang="en-US" sz="2600" dirty="0">
                <a:effectLst/>
                <a:latin typeface="Arial" panose="020B0604020202020204" pitchFamily="34" charset="0"/>
                <a:cs typeface="Arial" panose="020B0604020202020204" pitchFamily="34" charset="0"/>
              </a:rPr>
              <a:t> </a:t>
            </a:r>
            <a:r>
              <a:rPr lang="en-US" sz="2600" dirty="0" err="1">
                <a:effectLst/>
                <a:latin typeface="Arial" panose="020B0604020202020204" pitchFamily="34" charset="0"/>
                <a:cs typeface="Arial" panose="020B0604020202020204" pitchFamily="34" charset="0"/>
              </a:rPr>
              <a:t>mẩu</a:t>
            </a:r>
            <a:r>
              <a:rPr lang="en-US" sz="2600" dirty="0">
                <a:effectLst/>
                <a:latin typeface="Arial" panose="020B0604020202020204" pitchFamily="34" charset="0"/>
                <a:cs typeface="Arial" panose="020B0604020202020204" pitchFamily="34" charset="0"/>
              </a:rPr>
              <a:t> </a:t>
            </a:r>
            <a:r>
              <a:rPr lang="en-US" sz="2600" dirty="0" err="1">
                <a:effectLst/>
                <a:latin typeface="Arial" panose="020B0604020202020204" pitchFamily="34" charset="0"/>
                <a:cs typeface="Arial" panose="020B0604020202020204" pitchFamily="34" charset="0"/>
              </a:rPr>
              <a:t>ngón</a:t>
            </a:r>
            <a:r>
              <a:rPr lang="en-US" sz="2600" dirty="0">
                <a:effectLst/>
                <a:latin typeface="Arial" panose="020B0604020202020204" pitchFamily="34" charset="0"/>
                <a:cs typeface="Arial" panose="020B0604020202020204" pitchFamily="34" charset="0"/>
              </a:rPr>
              <a:t>.</a:t>
            </a:r>
            <a:br>
              <a:rPr lang="en-US" sz="2600" dirty="0">
                <a:effectLst/>
                <a:latin typeface="Arial" panose="020B0604020202020204" pitchFamily="34" charset="0"/>
                <a:cs typeface="Arial" panose="020B0604020202020204" pitchFamily="34" charset="0"/>
              </a:rPr>
            </a:br>
            <a:r>
              <a:rPr lang="en-US" sz="2600" dirty="0">
                <a:effectLst/>
                <a:latin typeface="Arial" panose="020B0604020202020204" pitchFamily="34" charset="0"/>
                <a:cs typeface="Arial" panose="020B0604020202020204" pitchFamily="34" charset="0"/>
              </a:rPr>
              <a:t>	•</a:t>
            </a:r>
            <a:r>
              <a:rPr lang="en-US" sz="2600" b="1" i="1" dirty="0" err="1">
                <a:effectLst/>
                <a:latin typeface="Arial" panose="020B0604020202020204" pitchFamily="34" charset="0"/>
                <a:cs typeface="Arial" panose="020B0604020202020204" pitchFamily="34" charset="0"/>
              </a:rPr>
              <a:t>Tật</a:t>
            </a:r>
            <a:r>
              <a:rPr lang="en-US" sz="2600" b="1" i="1" dirty="0">
                <a:effectLst/>
                <a:latin typeface="Arial" panose="020B0604020202020204" pitchFamily="34" charset="0"/>
                <a:cs typeface="Arial" panose="020B0604020202020204" pitchFamily="34" charset="0"/>
              </a:rPr>
              <a:t> </a:t>
            </a:r>
            <a:r>
              <a:rPr lang="en-US" sz="2600" b="1" i="1" dirty="0" err="1">
                <a:effectLst/>
                <a:latin typeface="Arial" panose="020B0604020202020204" pitchFamily="34" charset="0"/>
                <a:cs typeface="Arial" panose="020B0604020202020204" pitchFamily="34" charset="0"/>
              </a:rPr>
              <a:t>ngắn</a:t>
            </a:r>
            <a:r>
              <a:rPr lang="en-US" sz="2600" b="1" i="1" dirty="0">
                <a:effectLst/>
                <a:latin typeface="Arial" panose="020B0604020202020204" pitchFamily="34" charset="0"/>
                <a:cs typeface="Arial" panose="020B0604020202020204" pitchFamily="34" charset="0"/>
              </a:rPr>
              <a:t> </a:t>
            </a:r>
            <a:r>
              <a:rPr lang="en-US" sz="2600" b="1" i="1" dirty="0" err="1">
                <a:effectLst/>
                <a:latin typeface="Arial" panose="020B0604020202020204" pitchFamily="34" charset="0"/>
                <a:cs typeface="Arial" panose="020B0604020202020204" pitchFamily="34" charset="0"/>
              </a:rPr>
              <a:t>ngón</a:t>
            </a:r>
            <a:r>
              <a:rPr lang="en-US" sz="2600" b="1" i="1" dirty="0">
                <a:effectLst/>
                <a:latin typeface="Arial" panose="020B0604020202020204" pitchFamily="34" charset="0"/>
                <a:cs typeface="Arial" panose="020B0604020202020204" pitchFamily="34" charset="0"/>
              </a:rPr>
              <a:t>:</a:t>
            </a:r>
            <a:br>
              <a:rPr lang="en-US" sz="2600" b="1" i="1" dirty="0">
                <a:effectLst/>
                <a:latin typeface="Arial" panose="020B0604020202020204" pitchFamily="34" charset="0"/>
                <a:cs typeface="Arial" panose="020B0604020202020204" pitchFamily="34" charset="0"/>
              </a:rPr>
            </a:br>
            <a:r>
              <a:rPr lang="en-US" sz="2600" dirty="0">
                <a:effectLst/>
                <a:latin typeface="Arial" panose="020B0604020202020204" pitchFamily="34" charset="0"/>
                <a:cs typeface="Arial" panose="020B0604020202020204" pitchFamily="34" charset="0"/>
              </a:rPr>
              <a:t>•</a:t>
            </a:r>
            <a:r>
              <a:rPr lang="en-US" sz="2600" dirty="0" err="1">
                <a:effectLst/>
                <a:latin typeface="Arial" panose="020B0604020202020204" pitchFamily="34" charset="0"/>
                <a:cs typeface="Arial" panose="020B0604020202020204" pitchFamily="34" charset="0"/>
              </a:rPr>
              <a:t>Đốt</a:t>
            </a:r>
            <a:r>
              <a:rPr lang="en-US" sz="2600" dirty="0">
                <a:effectLst/>
                <a:latin typeface="Arial" panose="020B0604020202020204" pitchFamily="34" charset="0"/>
                <a:cs typeface="Arial" panose="020B0604020202020204" pitchFamily="34" charset="0"/>
              </a:rPr>
              <a:t> </a:t>
            </a:r>
            <a:r>
              <a:rPr lang="en-US" sz="2600" dirty="0" err="1">
                <a:effectLst/>
                <a:latin typeface="Arial" panose="020B0604020202020204" pitchFamily="34" charset="0"/>
                <a:cs typeface="Arial" panose="020B0604020202020204" pitchFamily="34" charset="0"/>
              </a:rPr>
              <a:t>giữa</a:t>
            </a:r>
            <a:r>
              <a:rPr lang="en-US" sz="2600" dirty="0">
                <a:effectLst/>
                <a:latin typeface="Arial" panose="020B0604020202020204" pitchFamily="34" charset="0"/>
                <a:cs typeface="Arial" panose="020B0604020202020204" pitchFamily="34" charset="0"/>
              </a:rPr>
              <a:t> </a:t>
            </a:r>
            <a:r>
              <a:rPr lang="en-US" sz="2600" dirty="0" err="1">
                <a:effectLst/>
                <a:latin typeface="Arial" panose="020B0604020202020204" pitchFamily="34" charset="0"/>
                <a:cs typeface="Arial" panose="020B0604020202020204" pitchFamily="34" charset="0"/>
              </a:rPr>
              <a:t>hoặc</a:t>
            </a:r>
            <a:r>
              <a:rPr lang="en-US" sz="2600" dirty="0">
                <a:effectLst/>
                <a:latin typeface="Arial" panose="020B0604020202020204" pitchFamily="34" charset="0"/>
                <a:cs typeface="Arial" panose="020B0604020202020204" pitchFamily="34" charset="0"/>
              </a:rPr>
              <a:t> </a:t>
            </a:r>
            <a:r>
              <a:rPr lang="en-US" sz="2600" dirty="0" err="1">
                <a:effectLst/>
                <a:latin typeface="Arial" panose="020B0604020202020204" pitchFamily="34" charset="0"/>
                <a:cs typeface="Arial" panose="020B0604020202020204" pitchFamily="34" charset="0"/>
              </a:rPr>
              <a:t>đốt</a:t>
            </a:r>
            <a:r>
              <a:rPr lang="en-US" sz="2600" dirty="0">
                <a:effectLst/>
                <a:latin typeface="Arial" panose="020B0604020202020204" pitchFamily="34" charset="0"/>
                <a:cs typeface="Arial" panose="020B0604020202020204" pitchFamily="34" charset="0"/>
              </a:rPr>
              <a:t> 3 </a:t>
            </a:r>
            <a:r>
              <a:rPr lang="en-US" sz="2600" dirty="0" err="1">
                <a:effectLst/>
                <a:latin typeface="Arial" panose="020B0604020202020204" pitchFamily="34" charset="0"/>
                <a:cs typeface="Arial" panose="020B0604020202020204" pitchFamily="34" charset="0"/>
              </a:rPr>
              <a:t>hoặc</a:t>
            </a:r>
            <a:r>
              <a:rPr lang="en-US" sz="2600" dirty="0">
                <a:effectLst/>
                <a:latin typeface="Arial" panose="020B0604020202020204" pitchFamily="34" charset="0"/>
                <a:cs typeface="Arial" panose="020B0604020202020204" pitchFamily="34" charset="0"/>
              </a:rPr>
              <a:t> </a:t>
            </a:r>
            <a:r>
              <a:rPr lang="en-US" sz="2600" dirty="0" err="1">
                <a:effectLst/>
                <a:latin typeface="Arial" panose="020B0604020202020204" pitchFamily="34" charset="0"/>
                <a:cs typeface="Arial" panose="020B0604020202020204" pitchFamily="34" charset="0"/>
              </a:rPr>
              <a:t>đốt</a:t>
            </a:r>
            <a:r>
              <a:rPr lang="en-US" sz="2600" dirty="0">
                <a:effectLst/>
                <a:latin typeface="Arial" panose="020B0604020202020204" pitchFamily="34" charset="0"/>
                <a:cs typeface="Arial" panose="020B0604020202020204" pitchFamily="34" charset="0"/>
              </a:rPr>
              <a:t> 1 </a:t>
            </a:r>
            <a:r>
              <a:rPr lang="en-US" sz="2600" dirty="0" err="1">
                <a:effectLst/>
                <a:latin typeface="Arial" panose="020B0604020202020204" pitchFamily="34" charset="0"/>
                <a:cs typeface="Arial" panose="020B0604020202020204" pitchFamily="34" charset="0"/>
              </a:rPr>
              <a:t>bị</a:t>
            </a:r>
            <a:r>
              <a:rPr lang="en-US" sz="2600" dirty="0">
                <a:effectLst/>
                <a:latin typeface="Arial" panose="020B0604020202020204" pitchFamily="34" charset="0"/>
                <a:cs typeface="Arial" panose="020B0604020202020204" pitchFamily="34" charset="0"/>
              </a:rPr>
              <a:t> </a:t>
            </a:r>
            <a:r>
              <a:rPr lang="en-US" sz="2600" dirty="0" err="1">
                <a:effectLst/>
                <a:latin typeface="Arial" panose="020B0604020202020204" pitchFamily="34" charset="0"/>
                <a:cs typeface="Arial" panose="020B0604020202020204" pitchFamily="34" charset="0"/>
              </a:rPr>
              <a:t>ngắn</a:t>
            </a:r>
            <a:r>
              <a:rPr lang="en-US" sz="2600" dirty="0">
                <a:latin typeface="Arial" panose="020B0604020202020204" pitchFamily="34" charset="0"/>
                <a:cs typeface="Arial" panose="020B0604020202020204" pitchFamily="34" charset="0"/>
              </a:rPr>
              <a:t> </a:t>
            </a:r>
            <a:r>
              <a:rPr lang="en-US" dirty="0"/>
              <a:t/>
            </a:r>
            <a:br>
              <a:rPr lang="en-US" dirty="0"/>
            </a:br>
            <a:r>
              <a:rPr lang="vi-VN" dirty="0"/>
              <a:t/>
            </a:r>
            <a:br>
              <a:rPr lang="vi-VN" dirty="0"/>
            </a:br>
            <a:endParaRPr lang="en-US" dirty="0"/>
          </a:p>
        </p:txBody>
      </p:sp>
      <p:pic>
        <p:nvPicPr>
          <p:cNvPr id="4" name="Picture 3"/>
          <p:cNvPicPr>
            <a:picLocks noChangeAspect="1"/>
          </p:cNvPicPr>
          <p:nvPr/>
        </p:nvPicPr>
        <p:blipFill>
          <a:blip r:embed="rId3"/>
          <a:stretch>
            <a:fillRect/>
          </a:stretch>
        </p:blipFill>
        <p:spPr>
          <a:xfrm>
            <a:off x="8209068" y="377779"/>
            <a:ext cx="3544020" cy="6084154"/>
          </a:xfrm>
          <a:prstGeom prst="rect">
            <a:avLst/>
          </a:prstGeom>
        </p:spPr>
      </p:pic>
    </p:spTree>
    <p:extLst>
      <p:ext uri="{BB962C8B-B14F-4D97-AF65-F5344CB8AC3E}">
        <p14:creationId xmlns:p14="http://schemas.microsoft.com/office/powerpoint/2010/main" val="28755166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51383" y="574674"/>
            <a:ext cx="10126345" cy="3687864"/>
          </a:xfrm>
          <a:prstGeom prst="rect">
            <a:avLst/>
          </a:prstGeom>
        </p:spPr>
      </p:pic>
      <p:sp>
        <p:nvSpPr>
          <p:cNvPr id="5" name="Rectangle 4"/>
          <p:cNvSpPr/>
          <p:nvPr/>
        </p:nvSpPr>
        <p:spPr>
          <a:xfrm>
            <a:off x="1032827" y="4523880"/>
            <a:ext cx="9363456" cy="707886"/>
          </a:xfrm>
          <a:prstGeom prst="rect">
            <a:avLst/>
          </a:prstGeom>
        </p:spPr>
        <p:txBody>
          <a:bodyPr wrap="square">
            <a:spAutoFit/>
          </a:bodyPr>
          <a:lstStyle/>
          <a:p>
            <a:pPr algn="ctr"/>
            <a:r>
              <a:rPr lang="fr-FR" sz="2000" spc="-40" dirty="0" err="1">
                <a:effectLst/>
                <a:latin typeface="Arial" pitchFamily="34" charset="0"/>
                <a:ea typeface="Calibri" panose="020F0502020204030204" pitchFamily="34" charset="0"/>
                <a:cs typeface="Arial" pitchFamily="34" charset="0"/>
              </a:rPr>
              <a:t>Cây</a:t>
            </a:r>
            <a:r>
              <a:rPr lang="fr-FR" sz="2000" spc="-40" dirty="0">
                <a:effectLst/>
                <a:latin typeface="Arial" pitchFamily="34" charset="0"/>
                <a:ea typeface="Calibri" panose="020F0502020204030204" pitchFamily="34" charset="0"/>
                <a:cs typeface="Arial" pitchFamily="34" charset="0"/>
              </a:rPr>
              <a:t> </a:t>
            </a:r>
            <a:r>
              <a:rPr lang="fr-FR" sz="2000" spc="-40" dirty="0" err="1">
                <a:effectLst/>
                <a:latin typeface="Arial" pitchFamily="34" charset="0"/>
                <a:ea typeface="Calibri" panose="020F0502020204030204" pitchFamily="34" charset="0"/>
                <a:cs typeface="Arial" pitchFamily="34" charset="0"/>
              </a:rPr>
              <a:t>gia</a:t>
            </a:r>
            <a:r>
              <a:rPr lang="fr-FR" sz="2000" spc="-40" dirty="0">
                <a:effectLst/>
                <a:latin typeface="Arial" pitchFamily="34" charset="0"/>
                <a:ea typeface="Calibri" panose="020F0502020204030204" pitchFamily="34" charset="0"/>
                <a:cs typeface="Arial" pitchFamily="34" charset="0"/>
              </a:rPr>
              <a:t> </a:t>
            </a:r>
            <a:r>
              <a:rPr lang="fr-FR" sz="2000" spc="-40" dirty="0" err="1">
                <a:effectLst/>
                <a:latin typeface="Arial" pitchFamily="34" charset="0"/>
                <a:ea typeface="Calibri" panose="020F0502020204030204" pitchFamily="34" charset="0"/>
                <a:cs typeface="Arial" pitchFamily="34" charset="0"/>
              </a:rPr>
              <a:t>hệ</a:t>
            </a:r>
            <a:r>
              <a:rPr lang="fr-FR" sz="2000" spc="-40" dirty="0">
                <a:effectLst/>
                <a:latin typeface="Arial" pitchFamily="34" charset="0"/>
                <a:ea typeface="Calibri" panose="020F0502020204030204" pitchFamily="34" charset="0"/>
                <a:cs typeface="Arial" pitchFamily="34" charset="0"/>
              </a:rPr>
              <a:t> </a:t>
            </a:r>
            <a:r>
              <a:rPr lang="fr-FR" sz="2000" spc="-40" dirty="0" err="1">
                <a:effectLst/>
                <a:latin typeface="Arial" pitchFamily="34" charset="0"/>
                <a:ea typeface="Calibri" panose="020F0502020204030204" pitchFamily="34" charset="0"/>
                <a:cs typeface="Arial" pitchFamily="34" charset="0"/>
              </a:rPr>
              <a:t>một</a:t>
            </a:r>
            <a:r>
              <a:rPr lang="fr-FR" sz="2000" spc="-40" dirty="0">
                <a:effectLst/>
                <a:latin typeface="Arial" pitchFamily="34" charset="0"/>
                <a:ea typeface="Calibri" panose="020F0502020204030204" pitchFamily="34" charset="0"/>
                <a:cs typeface="Arial" pitchFamily="34" charset="0"/>
              </a:rPr>
              <a:t> </a:t>
            </a:r>
            <a:r>
              <a:rPr lang="fr-FR" sz="2000" spc="-40" dirty="0" err="1">
                <a:effectLst/>
                <a:latin typeface="Arial" pitchFamily="34" charset="0"/>
                <a:ea typeface="Calibri" panose="020F0502020204030204" pitchFamily="34" charset="0"/>
                <a:cs typeface="Arial" pitchFamily="34" charset="0"/>
              </a:rPr>
              <a:t>gia</a:t>
            </a:r>
            <a:r>
              <a:rPr lang="fr-FR" sz="2000" spc="-40" dirty="0">
                <a:effectLst/>
                <a:latin typeface="Arial" pitchFamily="34" charset="0"/>
                <a:ea typeface="Calibri" panose="020F0502020204030204" pitchFamily="34" charset="0"/>
                <a:cs typeface="Arial" pitchFamily="34" charset="0"/>
              </a:rPr>
              <a:t> </a:t>
            </a:r>
            <a:r>
              <a:rPr lang="fr-FR" sz="2000" spc="-40" dirty="0" err="1">
                <a:effectLst/>
                <a:latin typeface="Arial" pitchFamily="34" charset="0"/>
                <a:ea typeface="Calibri" panose="020F0502020204030204" pitchFamily="34" charset="0"/>
                <a:cs typeface="Arial" pitchFamily="34" charset="0"/>
              </a:rPr>
              <a:t>đình</a:t>
            </a:r>
            <a:r>
              <a:rPr lang="fr-FR" sz="2000" spc="-40" dirty="0">
                <a:effectLst/>
                <a:latin typeface="Arial" pitchFamily="34" charset="0"/>
                <a:ea typeface="Calibri" panose="020F0502020204030204" pitchFamily="34" charset="0"/>
                <a:cs typeface="Arial" pitchFamily="34" charset="0"/>
              </a:rPr>
              <a:t> </a:t>
            </a:r>
            <a:r>
              <a:rPr lang="fr-FR" sz="2000" spc="-40" dirty="0" err="1">
                <a:effectLst/>
                <a:latin typeface="Arial" pitchFamily="34" charset="0"/>
                <a:ea typeface="Calibri" panose="020F0502020204030204" pitchFamily="34" charset="0"/>
                <a:cs typeface="Arial" pitchFamily="34" charset="0"/>
              </a:rPr>
              <a:t>với</a:t>
            </a:r>
            <a:r>
              <a:rPr lang="fr-FR" sz="2000" spc="-40" dirty="0">
                <a:effectLst/>
                <a:latin typeface="Arial" pitchFamily="34" charset="0"/>
                <a:ea typeface="Calibri" panose="020F0502020204030204" pitchFamily="34" charset="0"/>
                <a:cs typeface="Arial" pitchFamily="34" charset="0"/>
              </a:rPr>
              <a:t> </a:t>
            </a:r>
            <a:r>
              <a:rPr lang="fr-FR" sz="2000" spc="-40" dirty="0" err="1">
                <a:effectLst/>
                <a:latin typeface="Arial" pitchFamily="34" charset="0"/>
                <a:ea typeface="Calibri" panose="020F0502020204030204" pitchFamily="34" charset="0"/>
                <a:cs typeface="Arial" pitchFamily="34" charset="0"/>
              </a:rPr>
              <a:t>bệnh</a:t>
            </a:r>
            <a:r>
              <a:rPr lang="fr-FR" sz="2000" spc="-40" dirty="0">
                <a:effectLst/>
                <a:latin typeface="Arial" pitchFamily="34" charset="0"/>
                <a:ea typeface="Calibri" panose="020F0502020204030204" pitchFamily="34" charset="0"/>
                <a:cs typeface="Arial" pitchFamily="34" charset="0"/>
              </a:rPr>
              <a:t> </a:t>
            </a:r>
            <a:r>
              <a:rPr lang="fr-FR" sz="2000" spc="-40" dirty="0" err="1">
                <a:effectLst/>
                <a:latin typeface="Arial" pitchFamily="34" charset="0"/>
                <a:ea typeface="Calibri" panose="020F0502020204030204" pitchFamily="34" charset="0"/>
                <a:cs typeface="Arial" pitchFamily="34" charset="0"/>
              </a:rPr>
              <a:t>điếc</a:t>
            </a:r>
            <a:r>
              <a:rPr lang="fr-FR" sz="2000" spc="-40" dirty="0">
                <a:effectLst/>
                <a:latin typeface="Arial" pitchFamily="34" charset="0"/>
                <a:ea typeface="Calibri" panose="020F0502020204030204" pitchFamily="34" charset="0"/>
                <a:cs typeface="Arial" pitchFamily="34" charset="0"/>
              </a:rPr>
              <a:t> </a:t>
            </a:r>
            <a:r>
              <a:rPr lang="fr-FR" sz="2000" spc="-40" dirty="0" err="1">
                <a:effectLst/>
                <a:latin typeface="Arial" pitchFamily="34" charset="0"/>
                <a:ea typeface="Calibri" panose="020F0502020204030204" pitchFamily="34" charset="0"/>
                <a:cs typeface="Arial" pitchFamily="34" charset="0"/>
              </a:rPr>
              <a:t>thụ</a:t>
            </a:r>
            <a:r>
              <a:rPr lang="fr-FR" sz="2000" spc="-40" dirty="0">
                <a:effectLst/>
                <a:latin typeface="Arial" pitchFamily="34" charset="0"/>
                <a:ea typeface="Calibri" panose="020F0502020204030204" pitchFamily="34" charset="0"/>
                <a:cs typeface="Arial" pitchFamily="34" charset="0"/>
              </a:rPr>
              <a:t> </a:t>
            </a:r>
            <a:r>
              <a:rPr lang="fr-FR" sz="2000" spc="-40" dirty="0" err="1">
                <a:effectLst/>
                <a:latin typeface="Arial" pitchFamily="34" charset="0"/>
                <a:ea typeface="Calibri" panose="020F0502020204030204" pitchFamily="34" charset="0"/>
                <a:cs typeface="Arial" pitchFamily="34" charset="0"/>
              </a:rPr>
              <a:t>thể</a:t>
            </a:r>
            <a:r>
              <a:rPr lang="fr-FR" sz="2000" spc="-40" dirty="0">
                <a:effectLst/>
                <a:latin typeface="Arial" pitchFamily="34" charset="0"/>
                <a:ea typeface="Calibri" panose="020F0502020204030204" pitchFamily="34" charset="0"/>
                <a:cs typeface="Arial" pitchFamily="34" charset="0"/>
              </a:rPr>
              <a:t> </a:t>
            </a:r>
            <a:r>
              <a:rPr lang="fr-FR" sz="2000" spc="-40" dirty="0" err="1">
                <a:effectLst/>
                <a:latin typeface="Arial" pitchFamily="34" charset="0"/>
                <a:ea typeface="Calibri" panose="020F0502020204030204" pitchFamily="34" charset="0"/>
                <a:cs typeface="Arial" pitchFamily="34" charset="0"/>
              </a:rPr>
              <a:t>thần</a:t>
            </a:r>
            <a:r>
              <a:rPr lang="fr-FR" sz="2000" spc="-40" dirty="0">
                <a:effectLst/>
                <a:latin typeface="Arial" pitchFamily="34" charset="0"/>
                <a:ea typeface="Calibri" panose="020F0502020204030204" pitchFamily="34" charset="0"/>
                <a:cs typeface="Arial" pitchFamily="34" charset="0"/>
              </a:rPr>
              <a:t> </a:t>
            </a:r>
            <a:r>
              <a:rPr lang="fr-FR" sz="2000" spc="-40" dirty="0" err="1">
                <a:effectLst/>
                <a:latin typeface="Arial" pitchFamily="34" charset="0"/>
                <a:ea typeface="Calibri" panose="020F0502020204030204" pitchFamily="34" charset="0"/>
                <a:cs typeface="Arial" pitchFamily="34" charset="0"/>
              </a:rPr>
              <a:t>kinh</a:t>
            </a:r>
            <a:r>
              <a:rPr lang="fr-FR" sz="2000" spc="-40" dirty="0">
                <a:effectLst/>
                <a:latin typeface="Arial" pitchFamily="34" charset="0"/>
                <a:ea typeface="Calibri" panose="020F0502020204030204" pitchFamily="34" charset="0"/>
                <a:cs typeface="Arial" pitchFamily="34" charset="0"/>
              </a:rPr>
              <a:t> </a:t>
            </a:r>
            <a:r>
              <a:rPr lang="fr-FR" sz="2000" spc="-40" dirty="0" err="1">
                <a:effectLst/>
                <a:latin typeface="Arial" pitchFamily="34" charset="0"/>
                <a:ea typeface="Calibri" panose="020F0502020204030204" pitchFamily="34" charset="0"/>
                <a:cs typeface="Arial" pitchFamily="34" charset="0"/>
              </a:rPr>
              <a:t>tiến</a:t>
            </a:r>
            <a:r>
              <a:rPr lang="fr-FR" sz="2000" spc="-40" dirty="0">
                <a:effectLst/>
                <a:latin typeface="Arial" pitchFamily="34" charset="0"/>
                <a:ea typeface="Calibri" panose="020F0502020204030204" pitchFamily="34" charset="0"/>
                <a:cs typeface="Arial" pitchFamily="34" charset="0"/>
              </a:rPr>
              <a:t> </a:t>
            </a:r>
            <a:r>
              <a:rPr lang="fr-FR" sz="2000" spc="-40" dirty="0" err="1">
                <a:effectLst/>
                <a:latin typeface="Arial" pitchFamily="34" charset="0"/>
                <a:ea typeface="Calibri" panose="020F0502020204030204" pitchFamily="34" charset="0"/>
                <a:cs typeface="Arial" pitchFamily="34" charset="0"/>
              </a:rPr>
              <a:t>triển</a:t>
            </a:r>
            <a:r>
              <a:rPr lang="fr-FR" sz="2000" spc="-40" dirty="0">
                <a:effectLst/>
                <a:latin typeface="Arial" pitchFamily="34" charset="0"/>
                <a:ea typeface="Calibri" panose="020F0502020204030204" pitchFamily="34" charset="0"/>
                <a:cs typeface="Arial" pitchFamily="34" charset="0"/>
              </a:rPr>
              <a:t> </a:t>
            </a:r>
          </a:p>
          <a:p>
            <a:pPr algn="ctr"/>
            <a:r>
              <a:rPr lang="fr-FR" sz="2000" spc="-40" dirty="0">
                <a:effectLst/>
                <a:latin typeface="Arial" pitchFamily="34" charset="0"/>
                <a:ea typeface="Calibri" panose="020F0502020204030204" pitchFamily="34" charset="0"/>
                <a:cs typeface="Arial" pitchFamily="34" charset="0"/>
              </a:rPr>
              <a:t>(progressive </a:t>
            </a:r>
            <a:r>
              <a:rPr lang="fr-FR" sz="2000" spc="-40" dirty="0" err="1">
                <a:effectLst/>
                <a:latin typeface="Arial" pitchFamily="34" charset="0"/>
                <a:ea typeface="Calibri" panose="020F0502020204030204" pitchFamily="34" charset="0"/>
                <a:cs typeface="Arial" pitchFamily="34" charset="0"/>
              </a:rPr>
              <a:t>sensorineural</a:t>
            </a:r>
            <a:r>
              <a:rPr lang="fr-FR" sz="2000" spc="-40" dirty="0">
                <a:effectLst/>
                <a:latin typeface="Arial" pitchFamily="34" charset="0"/>
                <a:ea typeface="Calibri" panose="020F0502020204030204" pitchFamily="34" charset="0"/>
                <a:cs typeface="Arial" pitchFamily="34" charset="0"/>
              </a:rPr>
              <a:t> </a:t>
            </a:r>
            <a:r>
              <a:rPr lang="fr-FR" sz="2000" spc="-40" dirty="0" err="1">
                <a:effectLst/>
                <a:latin typeface="Arial" pitchFamily="34" charset="0"/>
                <a:ea typeface="Calibri" panose="020F0502020204030204" pitchFamily="34" charset="0"/>
                <a:cs typeface="Arial" pitchFamily="34" charset="0"/>
              </a:rPr>
              <a:t>deafness</a:t>
            </a:r>
            <a:r>
              <a:rPr lang="fr-FR" sz="2000" spc="-40" dirty="0">
                <a:effectLst/>
                <a:latin typeface="Arial" pitchFamily="34" charset="0"/>
                <a:ea typeface="Calibri" panose="020F0502020204030204" pitchFamily="34" charset="0"/>
                <a:cs typeface="Arial" pitchFamily="34" charset="0"/>
              </a:rPr>
              <a:t>, DFNA1)</a:t>
            </a:r>
            <a:endParaRPr lang="en-US" sz="2000" dirty="0">
              <a:latin typeface="Arial" pitchFamily="34" charset="0"/>
              <a:cs typeface="Arial" pitchFamily="34" charset="0"/>
            </a:endParaRPr>
          </a:p>
        </p:txBody>
      </p:sp>
      <p:sp>
        <p:nvSpPr>
          <p:cNvPr id="3" name="Rectangle 2">
            <a:extLst>
              <a:ext uri="{FF2B5EF4-FFF2-40B4-BE49-F238E27FC236}">
                <a16:creationId xmlns:a16="http://schemas.microsoft.com/office/drawing/2014/main" xmlns="" id="{29EA50B2-F129-42BF-B542-0F4CEC396A40}"/>
              </a:ext>
            </a:extLst>
          </p:cNvPr>
          <p:cNvSpPr/>
          <p:nvPr/>
        </p:nvSpPr>
        <p:spPr>
          <a:xfrm>
            <a:off x="651383" y="5389951"/>
            <a:ext cx="8153400" cy="646331"/>
          </a:xfrm>
          <a:prstGeom prst="rect">
            <a:avLst/>
          </a:prstGeom>
        </p:spPr>
        <p:txBody>
          <a:bodyPr wrap="square">
            <a:spAutoFit/>
          </a:bodyPr>
          <a:lstStyle/>
          <a:p>
            <a:r>
              <a:rPr lang="vi-VN" b="1" dirty="0"/>
              <a:t>Gien cấu trúc</a:t>
            </a:r>
            <a:r>
              <a:rPr lang="en-US" b="1" dirty="0">
                <a:latin typeface="Arial" pitchFamily="34" charset="0"/>
              </a:rPr>
              <a:t> , </a:t>
            </a:r>
            <a:r>
              <a:rPr lang="vi-VN" b="1" dirty="0"/>
              <a:t>Đột biến mới </a:t>
            </a:r>
            <a:r>
              <a:rPr lang="en-US" b="1" dirty="0">
                <a:latin typeface="Arial" pitchFamily="34" charset="0"/>
              </a:rPr>
              <a:t>, </a:t>
            </a:r>
            <a:r>
              <a:rPr lang="en-US" b="1" dirty="0" err="1">
                <a:latin typeface="Arial" pitchFamily="34" charset="0"/>
              </a:rPr>
              <a:t>Đa</a:t>
            </a:r>
            <a:r>
              <a:rPr lang="en-US" b="1" dirty="0">
                <a:latin typeface="Arial" pitchFamily="34" charset="0"/>
              </a:rPr>
              <a:t> </a:t>
            </a:r>
            <a:r>
              <a:rPr lang="en-US" b="1" dirty="0" err="1">
                <a:latin typeface="Arial" pitchFamily="34" charset="0"/>
              </a:rPr>
              <a:t>hướng</a:t>
            </a:r>
            <a:r>
              <a:rPr lang="vi-VN" b="1" dirty="0"/>
              <a:t/>
            </a:r>
            <a:br>
              <a:rPr lang="vi-VN" b="1" dirty="0"/>
            </a:br>
            <a:r>
              <a:rPr lang="vi-VN" b="1" dirty="0"/>
              <a:t>Cây GH dạng dọc</a:t>
            </a:r>
            <a:r>
              <a:rPr lang="vi-VN" dirty="0"/>
              <a:t> </a:t>
            </a:r>
            <a:endParaRPr lang="en-US" dirty="0">
              <a:latin typeface="Arial" pitchFamily="34" charset="0"/>
            </a:endParaRPr>
          </a:p>
        </p:txBody>
      </p:sp>
      <p:sp>
        <p:nvSpPr>
          <p:cNvPr id="8" name="Rectangle 7">
            <a:extLst>
              <a:ext uri="{FF2B5EF4-FFF2-40B4-BE49-F238E27FC236}">
                <a16:creationId xmlns:a16="http://schemas.microsoft.com/office/drawing/2014/main" xmlns="" id="{06EECF91-EB4F-4E0A-AF12-62624DA49207}"/>
              </a:ext>
            </a:extLst>
          </p:cNvPr>
          <p:cNvSpPr/>
          <p:nvPr/>
        </p:nvSpPr>
        <p:spPr>
          <a:xfrm>
            <a:off x="6623082" y="5389951"/>
            <a:ext cx="6096000" cy="646331"/>
          </a:xfrm>
          <a:prstGeom prst="rect">
            <a:avLst/>
          </a:prstGeom>
        </p:spPr>
        <p:txBody>
          <a:bodyPr>
            <a:spAutoFit/>
          </a:bodyPr>
          <a:lstStyle/>
          <a:p>
            <a:r>
              <a:rPr lang="vi-VN" b="1" dirty="0"/>
              <a:t>Dị hợp</a:t>
            </a:r>
            <a:r>
              <a:rPr lang="en-US" b="1" dirty="0">
                <a:latin typeface="Arial" pitchFamily="34" charset="0"/>
              </a:rPr>
              <a:t> (50%)</a:t>
            </a:r>
            <a:r>
              <a:rPr lang="vi-VN" b="1" dirty="0"/>
              <a:t/>
            </a:r>
            <a:br>
              <a:rPr lang="vi-VN" b="1" dirty="0"/>
            </a:br>
            <a:r>
              <a:rPr lang="vi-VN" b="1" dirty="0"/>
              <a:t>Đồng hợp trội</a:t>
            </a:r>
            <a:r>
              <a:rPr lang="en-US" b="1" dirty="0">
                <a:latin typeface="Arial" pitchFamily="34" charset="0"/>
              </a:rPr>
              <a:t> (100%)</a:t>
            </a:r>
            <a:endParaRPr lang="en-US" dirty="0">
              <a:latin typeface="Arial" pitchFamily="34" charset="0"/>
            </a:endParaRPr>
          </a:p>
        </p:txBody>
      </p:sp>
    </p:spTree>
    <p:extLst>
      <p:ext uri="{BB962C8B-B14F-4D97-AF65-F5344CB8AC3E}">
        <p14:creationId xmlns:p14="http://schemas.microsoft.com/office/powerpoint/2010/main" val="1205411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lumMod val="60000"/>
                    <a:lumOff val="40000"/>
                  </a:schemeClr>
                </a:solidFill>
              </a:rPr>
              <a:t>Di </a:t>
            </a:r>
            <a:r>
              <a:rPr lang="en-US" dirty="0" err="1">
                <a:solidFill>
                  <a:schemeClr val="accent1">
                    <a:lumMod val="60000"/>
                    <a:lumOff val="40000"/>
                  </a:schemeClr>
                </a:solidFill>
              </a:rPr>
              <a:t>truyền</a:t>
            </a:r>
            <a:r>
              <a:rPr lang="en-US" dirty="0">
                <a:solidFill>
                  <a:schemeClr val="accent1">
                    <a:lumMod val="60000"/>
                    <a:lumOff val="40000"/>
                  </a:schemeClr>
                </a:solidFill>
              </a:rPr>
              <a:t> </a:t>
            </a:r>
            <a:r>
              <a:rPr lang="en-US" dirty="0" err="1">
                <a:solidFill>
                  <a:schemeClr val="accent1">
                    <a:lumMod val="60000"/>
                    <a:lumOff val="40000"/>
                  </a:schemeClr>
                </a:solidFill>
              </a:rPr>
              <a:t>lặn</a:t>
            </a:r>
            <a:r>
              <a:rPr lang="en-US" dirty="0">
                <a:solidFill>
                  <a:schemeClr val="accent1">
                    <a:lumMod val="60000"/>
                    <a:lumOff val="40000"/>
                  </a:schemeClr>
                </a:solidFill>
              </a:rPr>
              <a:t> </a:t>
            </a:r>
            <a:r>
              <a:rPr lang="en-US" dirty="0" err="1">
                <a:solidFill>
                  <a:schemeClr val="accent1">
                    <a:lumMod val="60000"/>
                    <a:lumOff val="40000"/>
                  </a:schemeClr>
                </a:solidFill>
              </a:rPr>
              <a:t>trên</a:t>
            </a:r>
            <a:r>
              <a:rPr lang="en-US" dirty="0">
                <a:solidFill>
                  <a:schemeClr val="accent1">
                    <a:lumMod val="60000"/>
                    <a:lumOff val="40000"/>
                  </a:schemeClr>
                </a:solidFill>
              </a:rPr>
              <a:t> NST </a:t>
            </a:r>
            <a:r>
              <a:rPr lang="en-US" dirty="0" err="1">
                <a:solidFill>
                  <a:schemeClr val="accent1">
                    <a:lumMod val="60000"/>
                    <a:lumOff val="40000"/>
                  </a:schemeClr>
                </a:solidFill>
              </a:rPr>
              <a:t>thường</a:t>
            </a:r>
            <a:endParaRPr lang="en-US" dirty="0">
              <a:solidFill>
                <a:schemeClr val="accent1">
                  <a:lumMod val="60000"/>
                  <a:lumOff val="40000"/>
                </a:schemeClr>
              </a:solidFill>
            </a:endParaRPr>
          </a:p>
        </p:txBody>
      </p:sp>
      <p:sp>
        <p:nvSpPr>
          <p:cNvPr id="3" name="Content Placeholder 2"/>
          <p:cNvSpPr>
            <a:spLocks noGrp="1"/>
          </p:cNvSpPr>
          <p:nvPr>
            <p:ph idx="1"/>
          </p:nvPr>
        </p:nvSpPr>
        <p:spPr>
          <a:xfrm>
            <a:off x="196770" y="2096063"/>
            <a:ext cx="11401063" cy="4281587"/>
          </a:xfrm>
        </p:spPr>
        <p:txBody>
          <a:bodyPr/>
          <a:lstStyle/>
          <a:p>
            <a:pPr marL="0" indent="0">
              <a:buNone/>
            </a:pPr>
            <a:r>
              <a:rPr lang="vi-VN" sz="2400" dirty="0">
                <a:effectLst/>
              </a:rPr>
              <a:t>Có </a:t>
            </a:r>
            <a:r>
              <a:rPr lang="en-US" sz="2400" dirty="0">
                <a:effectLst/>
              </a:rPr>
              <a:t>3</a:t>
            </a:r>
            <a:r>
              <a:rPr lang="vi-VN" sz="2400" dirty="0">
                <a:effectLst/>
              </a:rPr>
              <a:t> KG</a:t>
            </a:r>
            <a:r>
              <a:rPr lang="en-US" sz="2400" dirty="0">
                <a:effectLst/>
              </a:rPr>
              <a:t> (</a:t>
            </a:r>
            <a:r>
              <a:rPr lang="vi-VN" sz="2400" dirty="0">
                <a:effectLst/>
              </a:rPr>
              <a:t>AA, Aa, aa</a:t>
            </a:r>
            <a:r>
              <a:rPr lang="en-US" sz="2400" dirty="0">
                <a:effectLst/>
              </a:rPr>
              <a:t>)</a:t>
            </a:r>
            <a:r>
              <a:rPr lang="vi-VN" sz="2400" dirty="0">
                <a:effectLst/>
              </a:rPr>
              <a:t> và chỉ có </a:t>
            </a:r>
            <a:r>
              <a:rPr lang="en-US" sz="2400" dirty="0">
                <a:effectLst/>
              </a:rPr>
              <a:t>2</a:t>
            </a:r>
            <a:r>
              <a:rPr lang="vi-VN" sz="2400" dirty="0">
                <a:effectLst/>
              </a:rPr>
              <a:t> </a:t>
            </a:r>
            <a:r>
              <a:rPr lang="en-US" sz="2400" dirty="0">
                <a:effectLst/>
              </a:rPr>
              <a:t>KH</a:t>
            </a:r>
          </a:p>
          <a:p>
            <a:pPr marL="0" indent="0">
              <a:buNone/>
            </a:pPr>
            <a:r>
              <a:rPr lang="vi-VN" sz="2400" dirty="0">
                <a:effectLst/>
              </a:rPr>
              <a:t>• Biểu hiện trên lâm sàng khi cơ thể là đồng hợp tử mang cả hai alen lặn (aa).</a:t>
            </a:r>
            <a:br>
              <a:rPr lang="vi-VN" sz="2400" dirty="0">
                <a:effectLst/>
              </a:rPr>
            </a:br>
            <a:r>
              <a:rPr lang="vi-VN" sz="2400" dirty="0">
                <a:effectLst/>
              </a:rPr>
              <a:t>• Cả hai giới nam và nữ đều có thể mắc bệnh và như nhau trong DT gen bệnh</a:t>
            </a:r>
            <a:br>
              <a:rPr lang="vi-VN" sz="2400" dirty="0">
                <a:effectLst/>
              </a:rPr>
            </a:br>
            <a:r>
              <a:rPr lang="vi-VN" sz="2400" dirty="0">
                <a:effectLst/>
              </a:rPr>
              <a:t>• Bệnh có thể xảy ra không liên tục, ngắt quãng qua các thế hệ</a:t>
            </a:r>
            <a:br>
              <a:rPr lang="vi-VN" sz="2400" dirty="0">
                <a:effectLst/>
              </a:rPr>
            </a:br>
            <a:r>
              <a:rPr lang="vi-VN" sz="2400" dirty="0">
                <a:effectLst/>
              </a:rPr>
              <a:t>• Bệnh xảy ra lẻ tẻ, có tính chất gia đình, không rõ tính chất dòng họ.</a:t>
            </a:r>
            <a:br>
              <a:rPr lang="vi-VN" sz="2400" dirty="0">
                <a:effectLst/>
              </a:rPr>
            </a:br>
            <a:r>
              <a:rPr lang="vi-VN" dirty="0"/>
              <a:t/>
            </a:r>
            <a:br>
              <a:rPr lang="vi-VN" dirty="0"/>
            </a:br>
            <a:endParaRPr lang="en-US" dirty="0"/>
          </a:p>
        </p:txBody>
      </p:sp>
    </p:spTree>
    <p:extLst>
      <p:ext uri="{BB962C8B-B14F-4D97-AF65-F5344CB8AC3E}">
        <p14:creationId xmlns:p14="http://schemas.microsoft.com/office/powerpoint/2010/main" val="8632538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b="0" i="1" dirty="0"/>
              <a:t>Di truyền alen lặn trên nhiễm sắc thể thường</a:t>
            </a:r>
            <a:r>
              <a:rPr lang="vi-VN" dirty="0"/>
              <a:t> </a:t>
            </a:r>
            <a:br>
              <a:rPr lang="vi-VN" dirty="0"/>
            </a:br>
            <a:endParaRPr lang="en-US" dirty="0"/>
          </a:p>
        </p:txBody>
      </p:sp>
      <p:pic>
        <p:nvPicPr>
          <p:cNvPr id="2050" name="Picture 2"/>
          <p:cNvPicPr>
            <a:picLocks noGrp="1" noChangeAspect="1" noChangeArrowheads="1"/>
          </p:cNvPicPr>
          <p:nvPr>
            <p:ph idx="1"/>
          </p:nvPr>
        </p:nvPicPr>
        <p:blipFill>
          <a:blip r:embed="rId3"/>
          <a:srcRect/>
          <a:stretch>
            <a:fillRect/>
          </a:stretch>
        </p:blipFill>
        <p:spPr bwMode="auto">
          <a:xfrm>
            <a:off x="2248827" y="1747837"/>
            <a:ext cx="7001854" cy="4089083"/>
          </a:xfrm>
          <a:prstGeom prst="rect">
            <a:avLst/>
          </a:prstGeom>
          <a:noFill/>
          <a:ln w="9525">
            <a:noFill/>
            <a:miter lim="800000"/>
            <a:headEnd/>
            <a:tailEnd/>
          </a:ln>
          <a:effectLst/>
        </p:spPr>
      </p:pic>
    </p:spTree>
    <p:extLst>
      <p:ext uri="{BB962C8B-B14F-4D97-AF65-F5344CB8AC3E}">
        <p14:creationId xmlns:p14="http://schemas.microsoft.com/office/powerpoint/2010/main" val="23506951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Một</a:t>
            </a:r>
            <a:r>
              <a:rPr lang="en-US" dirty="0"/>
              <a:t> </a:t>
            </a:r>
            <a:r>
              <a:rPr lang="en-US" dirty="0" err="1"/>
              <a:t>số</a:t>
            </a:r>
            <a:r>
              <a:rPr lang="en-US" dirty="0"/>
              <a:t> </a:t>
            </a:r>
            <a:r>
              <a:rPr lang="en-US" dirty="0" err="1"/>
              <a:t>bệnh</a:t>
            </a:r>
            <a:r>
              <a:rPr lang="en-US" dirty="0"/>
              <a:t> di </a:t>
            </a:r>
            <a:r>
              <a:rPr lang="en-US" dirty="0" err="1"/>
              <a:t>truyền</a:t>
            </a:r>
            <a:r>
              <a:rPr lang="en-US" dirty="0"/>
              <a:t> </a:t>
            </a:r>
            <a:r>
              <a:rPr lang="en-US" dirty="0" err="1"/>
              <a:t>lặn</a:t>
            </a:r>
            <a:r>
              <a:rPr lang="en-US" dirty="0"/>
              <a:t> </a:t>
            </a:r>
            <a:r>
              <a:rPr lang="en-US" dirty="0" err="1"/>
              <a:t>trên</a:t>
            </a:r>
            <a:r>
              <a:rPr lang="en-US" dirty="0"/>
              <a:t> </a:t>
            </a:r>
            <a:r>
              <a:rPr lang="en-US" dirty="0" err="1"/>
              <a:t>nst</a:t>
            </a:r>
            <a:r>
              <a:rPr lang="en-US" dirty="0"/>
              <a:t> </a:t>
            </a:r>
            <a:r>
              <a:rPr lang="en-US" dirty="0" err="1"/>
              <a:t>thường</a:t>
            </a:r>
            <a:endParaRPr lang="en-US" dirty="0"/>
          </a:p>
        </p:txBody>
      </p:sp>
      <p:sp>
        <p:nvSpPr>
          <p:cNvPr id="3" name="Content Placeholder 2"/>
          <p:cNvSpPr>
            <a:spLocks noGrp="1"/>
          </p:cNvSpPr>
          <p:nvPr>
            <p:ph idx="1"/>
          </p:nvPr>
        </p:nvSpPr>
        <p:spPr>
          <a:xfrm>
            <a:off x="573024" y="2096064"/>
            <a:ext cx="10694533" cy="4097472"/>
          </a:xfrm>
        </p:spPr>
        <p:txBody>
          <a:bodyPr>
            <a:normAutofit fontScale="85000" lnSpcReduction="10000"/>
          </a:bodyPr>
          <a:lstStyle/>
          <a:p>
            <a:r>
              <a:rPr lang="vi-VN" sz="2800" dirty="0">
                <a:effectLst/>
              </a:rPr>
              <a:t>Bệnh bạch tạng</a:t>
            </a:r>
            <a:endParaRPr lang="en-US" sz="2800" dirty="0">
              <a:effectLst/>
            </a:endParaRPr>
          </a:p>
          <a:p>
            <a:r>
              <a:rPr lang="vi-VN" sz="2800" dirty="0">
                <a:effectLst/>
              </a:rPr>
              <a:t>Bệnh Agammaglobulinemia (Bruton type)</a:t>
            </a:r>
            <a:br>
              <a:rPr lang="vi-VN" sz="2800" dirty="0">
                <a:effectLst/>
              </a:rPr>
            </a:br>
            <a:r>
              <a:rPr lang="vi-VN" sz="2800" dirty="0">
                <a:effectLst/>
              </a:rPr>
              <a:t>•Kiểu hình: thiếu các huyết thanh miễn dịch.</a:t>
            </a:r>
            <a:endParaRPr lang="en-US" sz="2800" dirty="0">
              <a:effectLst/>
            </a:endParaRPr>
          </a:p>
          <a:p>
            <a:r>
              <a:rPr lang="vi-VN" sz="2800" dirty="0">
                <a:effectLst/>
              </a:rPr>
              <a:t>Bệnh xơ nang (Cystic fibrosis: CF):</a:t>
            </a:r>
            <a:br>
              <a:rPr lang="vi-VN" sz="2800" dirty="0">
                <a:effectLst/>
              </a:rPr>
            </a:br>
            <a:r>
              <a:rPr lang="vi-VN" sz="2800" dirty="0">
                <a:effectLst/>
              </a:rPr>
              <a:t>•Một trong những bệnh phổ biến ở Bắc Mỹ</a:t>
            </a:r>
            <a:br>
              <a:rPr lang="vi-VN" sz="2800" dirty="0">
                <a:effectLst/>
              </a:rPr>
            </a:br>
            <a:r>
              <a:rPr lang="vi-VN" sz="2800" dirty="0">
                <a:effectLst/>
              </a:rPr>
              <a:t>•Tần số 1/2000 trẻ sơ sinh.</a:t>
            </a:r>
            <a:r>
              <a:rPr lang="vi-VN" sz="2800" dirty="0"/>
              <a:t> </a:t>
            </a:r>
            <a:endParaRPr lang="en-US" sz="2800" dirty="0"/>
          </a:p>
          <a:p>
            <a:r>
              <a:rPr lang="en-US" sz="2800" dirty="0" err="1">
                <a:latin typeface="Arial" panose="020B0604020202020204" pitchFamily="34" charset="0"/>
                <a:cs typeface="Arial" panose="020B0604020202020204" pitchFamily="34" charset="0"/>
              </a:rPr>
              <a:t>Bệnh</a:t>
            </a:r>
            <a:r>
              <a:rPr lang="en-US" sz="2800" dirty="0">
                <a:latin typeface="Arial" panose="020B0604020202020204" pitchFamily="34" charset="0"/>
                <a:cs typeface="Arial" panose="020B0604020202020204" pitchFamily="34" charset="0"/>
              </a:rPr>
              <a:t> da </a:t>
            </a:r>
            <a:r>
              <a:rPr lang="en-US" sz="2800" dirty="0" err="1">
                <a:latin typeface="Arial" panose="020B0604020202020204" pitchFamily="34" charset="0"/>
                <a:cs typeface="Arial" panose="020B0604020202020204" pitchFamily="34" charset="0"/>
              </a:rPr>
              <a:t>vảy</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nến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điếc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bẩm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sinh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tâm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thần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phân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liệt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động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kinh</a:t>
            </a:r>
            <a:r>
              <a:rPr lang="en-US" sz="2800" dirty="0">
                <a:latin typeface="Arial" panose="020B0604020202020204" pitchFamily="34" charset="0"/>
                <a:cs typeface="Arial" panose="020B0604020202020204" pitchFamily="34" charset="0"/>
              </a:rPr>
              <a:t> di </a:t>
            </a:r>
            <a:r>
              <a:rPr lang="en-US" sz="2800" dirty="0" err="1">
                <a:latin typeface="Arial" panose="020B0604020202020204" pitchFamily="34" charset="0"/>
                <a:cs typeface="Arial" panose="020B0604020202020204" pitchFamily="34" charset="0"/>
              </a:rPr>
              <a:t>truyền</a:t>
            </a:r>
            <a:endParaRPr lang="en-US" sz="2800" dirty="0">
              <a:latin typeface="Arial" panose="020B0604020202020204" pitchFamily="34" charset="0"/>
              <a:cs typeface="Arial" panose="020B0604020202020204" pitchFamily="34" charset="0"/>
            </a:endParaRPr>
          </a:p>
          <a:p>
            <a:r>
              <a:rPr lang="en-US" sz="2800" dirty="0" err="1">
                <a:latin typeface="Arial" panose="020B0604020202020204" pitchFamily="34" charset="0"/>
                <a:cs typeface="Arial" panose="020B0604020202020204" pitchFamily="34" charset="0"/>
              </a:rPr>
              <a:t>Bệnh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chuyển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hóa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bẩm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sinh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phenylxeton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niệu</a:t>
            </a:r>
            <a:r>
              <a:rPr lang="en-US" sz="2800" dirty="0">
                <a:latin typeface="Arial" panose="020B0604020202020204" pitchFamily="34" charset="0"/>
                <a:cs typeface="Arial" panose="020B0604020202020204" pitchFamily="34" charset="0"/>
              </a:rPr>
              <a:t>, galactose </a:t>
            </a:r>
            <a:r>
              <a:rPr lang="en-US" sz="2800" dirty="0" err="1">
                <a:latin typeface="Arial" panose="020B0604020202020204" pitchFamily="34" charset="0"/>
                <a:cs typeface="Arial" panose="020B0604020202020204" pitchFamily="34" charset="0"/>
              </a:rPr>
              <a:t>huyết</a:t>
            </a:r>
            <a:r>
              <a:rPr lang="en-US" sz="2800" dirty="0">
                <a:latin typeface="Arial" panose="020B0604020202020204" pitchFamily="34" charset="0"/>
                <a:cs typeface="Arial" panose="020B0604020202020204" pitchFamily="34" charset="0"/>
              </a:rPr>
              <a:t>….</a:t>
            </a:r>
            <a:r>
              <a:rPr lang="vi-VN" dirty="0"/>
              <a:t/>
            </a:r>
            <a:br>
              <a:rPr lang="vi-VN" dirty="0"/>
            </a:br>
            <a:endParaRPr lang="en-US" dirty="0"/>
          </a:p>
        </p:txBody>
      </p:sp>
    </p:spTree>
    <p:extLst>
      <p:ext uri="{BB962C8B-B14F-4D97-AF65-F5344CB8AC3E}">
        <p14:creationId xmlns:p14="http://schemas.microsoft.com/office/powerpoint/2010/main" val="14823111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53888" y="353568"/>
            <a:ext cx="7247213" cy="1326321"/>
          </a:xfrm>
        </p:spPr>
        <p:txBody>
          <a:bodyPr>
            <a:normAutofit fontScale="90000"/>
          </a:bodyPr>
          <a:lstStyle/>
          <a:p>
            <a:r>
              <a:rPr lang="en-US" dirty="0">
                <a:effectLst/>
              </a:rPr>
              <a:t>BỆNH HỒNG CẦU HÌNH LIỀM (OMIM #603903)</a:t>
            </a:r>
            <a:br>
              <a:rPr lang="en-US" dirty="0">
                <a:effectLst/>
              </a:rPr>
            </a:br>
            <a:endParaRPr lang="en-US" dirty="0"/>
          </a:p>
        </p:txBody>
      </p:sp>
      <p:sp>
        <p:nvSpPr>
          <p:cNvPr id="5" name="Content Placeholder 4"/>
          <p:cNvSpPr>
            <a:spLocks noGrp="1"/>
          </p:cNvSpPr>
          <p:nvPr>
            <p:ph sz="half" idx="2"/>
          </p:nvPr>
        </p:nvSpPr>
        <p:spPr>
          <a:xfrm>
            <a:off x="4303776" y="1463040"/>
            <a:ext cx="7595616" cy="5193793"/>
          </a:xfrm>
        </p:spPr>
        <p:txBody>
          <a:bodyPr>
            <a:normAutofit/>
          </a:bodyPr>
          <a:lstStyle/>
          <a:p>
            <a:r>
              <a:rPr lang="en-US" dirty="0">
                <a:effectLst/>
                <a:latin typeface="Arial" panose="020B0604020202020204" pitchFamily="34" charset="0"/>
                <a:cs typeface="Arial" panose="020B0604020202020204" pitchFamily="34" charset="0"/>
              </a:rPr>
              <a:t>T</a:t>
            </a:r>
            <a:r>
              <a:rPr lang="vi-VN" dirty="0">
                <a:effectLst/>
                <a:latin typeface="Arial" panose="020B0604020202020204" pitchFamily="34" charset="0"/>
                <a:cs typeface="Arial" panose="020B0604020202020204" pitchFamily="34" charset="0"/>
              </a:rPr>
              <a:t>hiếu máu</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nghẽn</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mạch</a:t>
            </a:r>
            <a:endParaRPr lang="en-US" dirty="0">
              <a:effectLst/>
              <a:latin typeface="Arial" panose="020B0604020202020204" pitchFamily="34" charset="0"/>
              <a:cs typeface="Arial" panose="020B0604020202020204" pitchFamily="34" charset="0"/>
            </a:endParaRPr>
          </a:p>
          <a:p>
            <a:r>
              <a:rPr lang="vi-VN" dirty="0">
                <a:effectLst/>
                <a:latin typeface="Arial" panose="020B0604020202020204" pitchFamily="34" charset="0"/>
                <a:cs typeface="Arial" panose="020B0604020202020204" pitchFamily="34" charset="0"/>
              </a:rPr>
              <a:t>Đau:</a:t>
            </a:r>
            <a:r>
              <a:rPr lang="en-US" dirty="0">
                <a:effectLst/>
                <a:latin typeface="Arial" panose="020B0604020202020204" pitchFamily="34" charset="0"/>
                <a:cs typeface="Arial" panose="020B0604020202020204" pitchFamily="34" charset="0"/>
              </a:rPr>
              <a:t> </a:t>
            </a:r>
            <a:r>
              <a:rPr lang="vi-VN" b="1" dirty="0">
                <a:effectLst/>
                <a:latin typeface="Arial" panose="020B0604020202020204" pitchFamily="34" charset="0"/>
                <a:cs typeface="Arial" panose="020B0604020202020204" pitchFamily="34" charset="0"/>
              </a:rPr>
              <a:t>Cơn hồng cầu hình liềm</a:t>
            </a:r>
            <a:endParaRPr lang="en-US" b="1" dirty="0">
              <a:effectLst/>
              <a:latin typeface="Arial" panose="020B0604020202020204" pitchFamily="34" charset="0"/>
              <a:cs typeface="Arial" panose="020B0604020202020204" pitchFamily="34" charset="0"/>
            </a:endParaRPr>
          </a:p>
          <a:p>
            <a:r>
              <a:rPr lang="vi-VN" dirty="0">
                <a:effectLst/>
                <a:latin typeface="Arial" panose="020B0604020202020204" pitchFamily="34" charset="0"/>
                <a:cs typeface="Arial" panose="020B0604020202020204" pitchFamily="34" charset="0"/>
              </a:rPr>
              <a:t>Biến chứng</a:t>
            </a:r>
            <a:endParaRPr lang="en-US" dirty="0">
              <a:effectLst/>
              <a:latin typeface="Arial" panose="020B0604020202020204" pitchFamily="34" charset="0"/>
              <a:cs typeface="Arial" panose="020B0604020202020204" pitchFamily="34" charset="0"/>
            </a:endParaRPr>
          </a:p>
          <a:p>
            <a:pPr marL="457200" lvl="1" indent="0">
              <a:buNone/>
            </a:pPr>
            <a:r>
              <a:rPr lang="vi-VN" dirty="0">
                <a:effectLst/>
                <a:latin typeface="Arial" panose="020B0604020202020204" pitchFamily="34" charset="0"/>
                <a:cs typeface="Arial" panose="020B0604020202020204" pitchFamily="34" charset="0"/>
              </a:rPr>
              <a:t>• Hội chứng chân-tay</a:t>
            </a:r>
            <a:r>
              <a:rPr lang="en-US" dirty="0">
                <a:effectLst/>
                <a:latin typeface="Arial" panose="020B0604020202020204" pitchFamily="34" charset="0"/>
                <a:cs typeface="Arial" panose="020B0604020202020204" pitchFamily="34" charset="0"/>
              </a:rPr>
              <a:t> </a:t>
            </a:r>
            <a:r>
              <a:rPr lang="vi-VN" dirty="0">
                <a:effectLst/>
                <a:latin typeface="Arial" panose="020B0604020202020204" pitchFamily="34" charset="0"/>
                <a:cs typeface="Arial" panose="020B0604020202020204" pitchFamily="34" charset="0"/>
              </a:rPr>
              <a:t>(do tắc mạch)</a:t>
            </a:r>
            <a:br>
              <a:rPr lang="vi-VN" dirty="0">
                <a:effectLst/>
                <a:latin typeface="Arial" panose="020B0604020202020204" pitchFamily="34" charset="0"/>
                <a:cs typeface="Arial" panose="020B0604020202020204" pitchFamily="34" charset="0"/>
              </a:rPr>
            </a:br>
            <a:r>
              <a:rPr lang="vi-VN" dirty="0">
                <a:effectLst/>
                <a:latin typeface="Arial" panose="020B0604020202020204" pitchFamily="34" charset="0"/>
                <a:cs typeface="Arial" panose="020B0604020202020204" pitchFamily="34" charset="0"/>
              </a:rPr>
              <a:t>• Biến chứng lách:</a:t>
            </a:r>
            <a:r>
              <a:rPr lang="en-US" dirty="0">
                <a:effectLst/>
                <a:latin typeface="Arial" panose="020B0604020202020204" pitchFamily="34" charset="0"/>
                <a:cs typeface="Arial" panose="020B0604020202020204" pitchFamily="34" charset="0"/>
              </a:rPr>
              <a:t> </a:t>
            </a:r>
            <a:r>
              <a:rPr lang="vi-VN" dirty="0">
                <a:effectLst/>
                <a:latin typeface="Arial" panose="020B0604020202020204" pitchFamily="34" charset="0"/>
                <a:cs typeface="Arial" panose="020B0604020202020204" pitchFamily="34" charset="0"/>
              </a:rPr>
              <a:t> teo lách</a:t>
            </a:r>
            <a:r>
              <a:rPr lang="en-US" dirty="0">
                <a:effectLst/>
                <a:latin typeface="Arial" panose="020B0604020202020204" pitchFamily="34" charset="0"/>
                <a:cs typeface="Arial" panose="020B0604020202020204" pitchFamily="34" charset="0"/>
              </a:rPr>
              <a:t>, </a:t>
            </a:r>
            <a:r>
              <a:rPr lang="vi-VN" dirty="0">
                <a:effectLst/>
                <a:latin typeface="Arial" panose="020B0604020202020204" pitchFamily="34" charset="0"/>
                <a:cs typeface="Arial" panose="020B0604020202020204" pitchFamily="34" charset="0"/>
              </a:rPr>
              <a:t>cơn biến chứng lách cấp,</a:t>
            </a:r>
            <a:r>
              <a:rPr lang="en-US" dirty="0">
                <a:effectLst/>
                <a:latin typeface="Arial" panose="020B0604020202020204" pitchFamily="34" charset="0"/>
                <a:cs typeface="Arial" panose="020B0604020202020204" pitchFamily="34" charset="0"/>
              </a:rPr>
              <a:t> </a:t>
            </a:r>
            <a:r>
              <a:rPr lang="vi-VN" dirty="0">
                <a:effectLst/>
                <a:latin typeface="Arial" panose="020B0604020202020204" pitchFamily="34" charset="0"/>
                <a:cs typeface="Arial" panose="020B0604020202020204" pitchFamily="34" charset="0"/>
              </a:rPr>
              <a:t>lách phồng to, bụng cứng</a:t>
            </a:r>
            <a:br>
              <a:rPr lang="vi-VN" dirty="0">
                <a:effectLst/>
                <a:latin typeface="Arial" panose="020B0604020202020204" pitchFamily="34" charset="0"/>
                <a:cs typeface="Arial" panose="020B0604020202020204" pitchFamily="34" charset="0"/>
              </a:rPr>
            </a:br>
            <a:r>
              <a:rPr lang="vi-VN" dirty="0">
                <a:effectLst/>
                <a:latin typeface="Arial" panose="020B0604020202020204" pitchFamily="34" charset="0"/>
                <a:cs typeface="Arial" panose="020B0604020202020204" pitchFamily="34" charset="0"/>
              </a:rPr>
              <a:t>• Nhiễm trùng : thường xuyên</a:t>
            </a:r>
            <a:br>
              <a:rPr lang="vi-VN" dirty="0">
                <a:effectLst/>
                <a:latin typeface="Arial" panose="020B0604020202020204" pitchFamily="34" charset="0"/>
                <a:cs typeface="Arial" panose="020B0604020202020204" pitchFamily="34" charset="0"/>
              </a:rPr>
            </a:br>
            <a:r>
              <a:rPr lang="vi-VN" dirty="0">
                <a:effectLst/>
                <a:latin typeface="Arial" panose="020B0604020202020204" pitchFamily="34" charset="0"/>
                <a:cs typeface="Arial" panose="020B0604020202020204" pitchFamily="34" charset="0"/>
              </a:rPr>
              <a:t>• Hội chứng ngực cấp</a:t>
            </a:r>
            <a:br>
              <a:rPr lang="vi-VN" dirty="0">
                <a:effectLst/>
                <a:latin typeface="Arial" panose="020B0604020202020204" pitchFamily="34" charset="0"/>
                <a:cs typeface="Arial" panose="020B0604020202020204" pitchFamily="34" charset="0"/>
              </a:rPr>
            </a:br>
            <a:r>
              <a:rPr lang="vi-VN" dirty="0">
                <a:effectLst/>
                <a:latin typeface="Arial" panose="020B0604020202020204" pitchFamily="34" charset="0"/>
                <a:cs typeface="Arial" panose="020B0604020202020204" pitchFamily="34" charset="0"/>
              </a:rPr>
              <a:t>• Chậm lớn và chậm dậy thì</a:t>
            </a:r>
            <a:br>
              <a:rPr lang="vi-VN" dirty="0">
                <a:effectLst/>
                <a:latin typeface="Arial" panose="020B0604020202020204" pitchFamily="34" charset="0"/>
                <a:cs typeface="Arial" panose="020B0604020202020204" pitchFamily="34" charset="0"/>
              </a:rPr>
            </a:br>
            <a:r>
              <a:rPr lang="vi-VN" dirty="0">
                <a:effectLst/>
                <a:latin typeface="Arial" panose="020B0604020202020204" pitchFamily="34" charset="0"/>
                <a:cs typeface="Arial" panose="020B0604020202020204" pitchFamily="34" charset="0"/>
              </a:rPr>
              <a:t>• Đột quỵ</a:t>
            </a:r>
            <a:br>
              <a:rPr lang="vi-VN" dirty="0">
                <a:effectLst/>
                <a:latin typeface="Arial" panose="020B0604020202020204" pitchFamily="34" charset="0"/>
                <a:cs typeface="Arial" panose="020B0604020202020204" pitchFamily="34" charset="0"/>
              </a:rPr>
            </a:br>
            <a:r>
              <a:rPr lang="vi-VN" dirty="0">
                <a:effectLst/>
                <a:latin typeface="Arial" panose="020B0604020202020204" pitchFamily="34" charset="0"/>
                <a:cs typeface="Arial" panose="020B0604020202020204" pitchFamily="34" charset="0"/>
              </a:rPr>
              <a:t>• Sỏi mật</a:t>
            </a:r>
            <a:br>
              <a:rPr lang="vi-VN" dirty="0">
                <a:effectLst/>
                <a:latin typeface="Arial" panose="020B0604020202020204" pitchFamily="34" charset="0"/>
                <a:cs typeface="Arial" panose="020B0604020202020204" pitchFamily="34" charset="0"/>
              </a:rPr>
            </a:br>
            <a:r>
              <a:rPr lang="vi-VN" dirty="0">
                <a:effectLst/>
                <a:latin typeface="Arial" panose="020B0604020202020204" pitchFamily="34" charset="0"/>
                <a:cs typeface="Arial" panose="020B0604020202020204" pitchFamily="34" charset="0"/>
              </a:rPr>
              <a:t>• Loét chân</a:t>
            </a:r>
            <a:br>
              <a:rPr lang="vi-VN" dirty="0">
                <a:effectLst/>
                <a:latin typeface="Arial" panose="020B0604020202020204" pitchFamily="34" charset="0"/>
                <a:cs typeface="Arial" panose="020B0604020202020204" pitchFamily="34" charset="0"/>
              </a:rPr>
            </a:br>
            <a:r>
              <a:rPr lang="vi-VN" dirty="0">
                <a:effectLst/>
                <a:latin typeface="Arial" panose="020B0604020202020204" pitchFamily="34" charset="0"/>
                <a:cs typeface="Arial" panose="020B0604020202020204" pitchFamily="34" charset="0"/>
              </a:rPr>
              <a:t>• Suy đa cơ quan</a:t>
            </a:r>
            <a:r>
              <a:rPr lang="vi-VN" dirty="0">
                <a:latin typeface="Arial" panose="020B0604020202020204" pitchFamily="34" charset="0"/>
                <a:cs typeface="Arial" panose="020B0604020202020204" pitchFamily="34" charset="0"/>
              </a:rPr>
              <a:t> </a:t>
            </a:r>
            <a:r>
              <a:rPr lang="vi-VN" dirty="0"/>
              <a:t/>
            </a:r>
            <a:br>
              <a:rPr lang="vi-VN" dirty="0"/>
            </a:br>
            <a:endParaRPr lang="en-US" dirty="0"/>
          </a:p>
        </p:txBody>
      </p:sp>
      <p:pic>
        <p:nvPicPr>
          <p:cNvPr id="102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250" y="85345"/>
            <a:ext cx="3540093" cy="65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03249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 </a:t>
            </a:r>
            <a:r>
              <a:rPr lang="en-US" dirty="0" err="1"/>
              <a:t>truyền</a:t>
            </a:r>
            <a:r>
              <a:rPr lang="en-US" dirty="0"/>
              <a:t> </a:t>
            </a:r>
            <a:r>
              <a:rPr lang="en-US" dirty="0" err="1"/>
              <a:t>lặn</a:t>
            </a:r>
            <a:r>
              <a:rPr lang="en-US" dirty="0"/>
              <a:t> </a:t>
            </a:r>
            <a:r>
              <a:rPr lang="en-US" dirty="0" err="1"/>
              <a:t>trên</a:t>
            </a:r>
            <a:r>
              <a:rPr lang="en-US" dirty="0"/>
              <a:t> NST </a:t>
            </a:r>
            <a:r>
              <a:rPr lang="en-US" dirty="0" err="1"/>
              <a:t>thường</a:t>
            </a:r>
            <a:endParaRPr lang="en-US" dirty="0"/>
          </a:p>
        </p:txBody>
      </p:sp>
      <p:pic>
        <p:nvPicPr>
          <p:cNvPr id="4" name="Content Placeholder 3"/>
          <p:cNvPicPr>
            <a:picLocks noGrp="1" noChangeAspect="1"/>
          </p:cNvPicPr>
          <p:nvPr>
            <p:ph idx="1"/>
          </p:nvPr>
        </p:nvPicPr>
        <p:blipFill>
          <a:blip r:embed="rId3"/>
          <a:stretch>
            <a:fillRect/>
          </a:stretch>
        </p:blipFill>
        <p:spPr>
          <a:xfrm>
            <a:off x="924530" y="1861134"/>
            <a:ext cx="10353675" cy="3135731"/>
          </a:xfrm>
          <a:prstGeom prst="rect">
            <a:avLst/>
          </a:prstGeom>
        </p:spPr>
      </p:pic>
      <p:sp>
        <p:nvSpPr>
          <p:cNvPr id="3" name="Rectangle 2">
            <a:extLst>
              <a:ext uri="{FF2B5EF4-FFF2-40B4-BE49-F238E27FC236}">
                <a16:creationId xmlns:a16="http://schemas.microsoft.com/office/drawing/2014/main" xmlns="" id="{7E4C07E2-C595-4D0A-A26F-DF95FD4CBC71}"/>
              </a:ext>
            </a:extLst>
          </p:cNvPr>
          <p:cNvSpPr/>
          <p:nvPr/>
        </p:nvSpPr>
        <p:spPr>
          <a:xfrm>
            <a:off x="913795" y="5513374"/>
            <a:ext cx="4078361" cy="461665"/>
          </a:xfrm>
          <a:prstGeom prst="rect">
            <a:avLst/>
          </a:prstGeom>
        </p:spPr>
        <p:txBody>
          <a:bodyPr wrap="none">
            <a:spAutoFit/>
          </a:bodyPr>
          <a:lstStyle/>
          <a:p>
            <a:r>
              <a:rPr lang="en-US" sz="2400" b="1" dirty="0" err="1">
                <a:latin typeface="Arial" pitchFamily="34" charset="0"/>
              </a:rPr>
              <a:t>Cây</a:t>
            </a:r>
            <a:r>
              <a:rPr lang="en-US" sz="2400" b="1" dirty="0">
                <a:latin typeface="Arial" pitchFamily="34" charset="0"/>
              </a:rPr>
              <a:t> </a:t>
            </a:r>
            <a:r>
              <a:rPr lang="en-US" sz="2400" b="1" dirty="0" err="1">
                <a:latin typeface="Arial" pitchFamily="34" charset="0"/>
              </a:rPr>
              <a:t>gia</a:t>
            </a:r>
            <a:r>
              <a:rPr lang="en-US" sz="2400" b="1" dirty="0">
                <a:latin typeface="Arial" pitchFamily="34" charset="0"/>
              </a:rPr>
              <a:t> </a:t>
            </a:r>
            <a:r>
              <a:rPr lang="en-US" sz="2400" b="1" dirty="0" err="1">
                <a:latin typeface="Arial" pitchFamily="34" charset="0"/>
              </a:rPr>
              <a:t>hệ</a:t>
            </a:r>
            <a:r>
              <a:rPr lang="en-US" sz="2400" b="1" dirty="0">
                <a:latin typeface="Arial" pitchFamily="34" charset="0"/>
              </a:rPr>
              <a:t> </a:t>
            </a:r>
            <a:r>
              <a:rPr lang="en-US" sz="2400" b="1" dirty="0" err="1">
                <a:latin typeface="Arial" pitchFamily="34" charset="0"/>
              </a:rPr>
              <a:t>có</a:t>
            </a:r>
            <a:r>
              <a:rPr lang="en-US" sz="2400" b="1" dirty="0">
                <a:latin typeface="Arial" pitchFamily="34" charset="0"/>
              </a:rPr>
              <a:t> </a:t>
            </a:r>
            <a:r>
              <a:rPr lang="en-US" sz="2400" b="1" dirty="0" err="1">
                <a:latin typeface="Arial" pitchFamily="34" charset="0"/>
              </a:rPr>
              <a:t>dạng</a:t>
            </a:r>
            <a:r>
              <a:rPr lang="en-US" sz="2400" b="1" dirty="0">
                <a:latin typeface="Arial" pitchFamily="34" charset="0"/>
              </a:rPr>
              <a:t> </a:t>
            </a:r>
            <a:r>
              <a:rPr lang="en-US" sz="2400" b="1" dirty="0" err="1">
                <a:latin typeface="Arial" pitchFamily="34" charset="0"/>
              </a:rPr>
              <a:t>ngang</a:t>
            </a:r>
            <a:r>
              <a:rPr lang="en-US" sz="2400" b="1" dirty="0">
                <a:latin typeface="Arial" pitchFamily="34" charset="0"/>
              </a:rPr>
              <a:t> </a:t>
            </a:r>
            <a:endParaRPr lang="en-US" sz="2400" dirty="0">
              <a:latin typeface="Arial" pitchFamily="34" charset="0"/>
            </a:endParaRPr>
          </a:p>
        </p:txBody>
      </p:sp>
      <p:sp>
        <p:nvSpPr>
          <p:cNvPr id="6" name="Rectangle 5">
            <a:extLst>
              <a:ext uri="{FF2B5EF4-FFF2-40B4-BE49-F238E27FC236}">
                <a16:creationId xmlns:a16="http://schemas.microsoft.com/office/drawing/2014/main" xmlns="" id="{58AD34BB-B6C5-456B-86DA-14058F487729}"/>
              </a:ext>
            </a:extLst>
          </p:cNvPr>
          <p:cNvSpPr/>
          <p:nvPr/>
        </p:nvSpPr>
        <p:spPr>
          <a:xfrm>
            <a:off x="2784726" y="5282541"/>
            <a:ext cx="8675773" cy="523220"/>
          </a:xfrm>
          <a:prstGeom prst="rect">
            <a:avLst/>
          </a:prstGeom>
        </p:spPr>
        <p:txBody>
          <a:bodyPr wrap="none">
            <a:spAutoFit/>
          </a:bodyPr>
          <a:lstStyle/>
          <a:p>
            <a:pPr lvl="0" fontAlgn="base"/>
            <a:r>
              <a:rPr lang="en-US" sz="2800" b="1" i="1" dirty="0" err="1">
                <a:latin typeface="Arial" pitchFamily="34" charset="0"/>
              </a:rPr>
              <a:t>Nguy</a:t>
            </a:r>
            <a:r>
              <a:rPr lang="en-US" sz="2800" b="1" i="1" dirty="0">
                <a:latin typeface="Arial" pitchFamily="34" charset="0"/>
              </a:rPr>
              <a:t> </a:t>
            </a:r>
            <a:r>
              <a:rPr lang="en-US" sz="2800" b="1" i="1" dirty="0" err="1">
                <a:latin typeface="Arial" pitchFamily="34" charset="0"/>
              </a:rPr>
              <a:t>cơ</a:t>
            </a:r>
            <a:r>
              <a:rPr lang="en-US" sz="2800" b="1" i="1" dirty="0">
                <a:latin typeface="Arial" pitchFamily="34" charset="0"/>
              </a:rPr>
              <a:t> </a:t>
            </a:r>
            <a:r>
              <a:rPr lang="en-US" sz="2800" b="1" i="1" dirty="0" err="1">
                <a:latin typeface="Arial" pitchFamily="34" charset="0"/>
              </a:rPr>
              <a:t>sinh</a:t>
            </a:r>
            <a:r>
              <a:rPr lang="en-US" sz="2800" b="1" i="1" dirty="0">
                <a:latin typeface="Arial" pitchFamily="34" charset="0"/>
              </a:rPr>
              <a:t> con </a:t>
            </a:r>
            <a:r>
              <a:rPr lang="en-US" sz="2800" b="1" i="1" dirty="0" err="1">
                <a:latin typeface="Arial" pitchFamily="34" charset="0"/>
              </a:rPr>
              <a:t>mắc</a:t>
            </a:r>
            <a:r>
              <a:rPr lang="en-US" sz="2800" b="1" i="1" dirty="0">
                <a:latin typeface="Arial" pitchFamily="34" charset="0"/>
              </a:rPr>
              <a:t> </a:t>
            </a:r>
            <a:r>
              <a:rPr lang="en-US" sz="2800" b="1" i="1" dirty="0" err="1">
                <a:latin typeface="Arial" pitchFamily="34" charset="0"/>
              </a:rPr>
              <a:t>bệnh</a:t>
            </a:r>
            <a:r>
              <a:rPr lang="en-US" sz="2800" b="1" i="1" dirty="0">
                <a:latin typeface="Arial" pitchFamily="34" charset="0"/>
              </a:rPr>
              <a:t> (recurrence risk) ???</a:t>
            </a:r>
          </a:p>
        </p:txBody>
      </p:sp>
      <p:sp>
        <p:nvSpPr>
          <p:cNvPr id="7" name="Oval 6">
            <a:extLst>
              <a:ext uri="{FF2B5EF4-FFF2-40B4-BE49-F238E27FC236}">
                <a16:creationId xmlns:a16="http://schemas.microsoft.com/office/drawing/2014/main" xmlns="" id="{DDD1E255-BBE0-4AC3-A2E9-3D82C28D6CE8}"/>
              </a:ext>
            </a:extLst>
          </p:cNvPr>
          <p:cNvSpPr/>
          <p:nvPr/>
        </p:nvSpPr>
        <p:spPr>
          <a:xfrm>
            <a:off x="4892040" y="2606039"/>
            <a:ext cx="1554480" cy="82296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endParaRPr>
          </a:p>
        </p:txBody>
      </p:sp>
    </p:spTree>
    <p:extLst>
      <p:ext uri="{BB962C8B-B14F-4D97-AF65-F5344CB8AC3E}">
        <p14:creationId xmlns:p14="http://schemas.microsoft.com/office/powerpoint/2010/main" val="89086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nodeType="clickEffect">
                                  <p:stCondLst>
                                    <p:cond delay="0"/>
                                  </p:stCondLst>
                                  <p:childTnLst>
                                    <p:anim calcmode="lin" valueType="num">
                                      <p:cBhvr additive="base">
                                        <p:cTn id="18" dur="500"/>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9" dur="500"/>
                                        <p:tgtEl>
                                          <p:spTgt spid="3">
                                            <p:txEl>
                                              <p:pRg st="0" end="0"/>
                                            </p:txEl>
                                          </p:spTgt>
                                        </p:tgtEl>
                                        <p:attrNameLst>
                                          <p:attrName>ppt_y</p:attrName>
                                        </p:attrNameLst>
                                      </p:cBhvr>
                                      <p:tavLst>
                                        <p:tav tm="0">
                                          <p:val>
                                            <p:strVal val="ppt_y"/>
                                          </p:val>
                                        </p:tav>
                                        <p:tav tm="100000">
                                          <p:val>
                                            <p:strVal val="1+ppt_h/2"/>
                                          </p:val>
                                        </p:tav>
                                      </p:tavLst>
                                    </p:anim>
                                    <p:set>
                                      <p:cBhvr>
                                        <p:cTn id="20"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FFFF00"/>
                </a:solidFill>
              </a:rPr>
              <a:t>Phân</a:t>
            </a:r>
            <a:r>
              <a:rPr lang="en-US" dirty="0">
                <a:solidFill>
                  <a:srgbClr val="FFFF00"/>
                </a:solidFill>
              </a:rPr>
              <a:t> </a:t>
            </a:r>
            <a:r>
              <a:rPr lang="en-US" dirty="0" err="1">
                <a:solidFill>
                  <a:srgbClr val="FFFF00"/>
                </a:solidFill>
              </a:rPr>
              <a:t>loại</a:t>
            </a:r>
            <a:r>
              <a:rPr lang="en-US" dirty="0">
                <a:solidFill>
                  <a:srgbClr val="FFFF00"/>
                </a:solidFill>
              </a:rPr>
              <a:t> </a:t>
            </a:r>
            <a:r>
              <a:rPr lang="en-US" dirty="0" err="1">
                <a:solidFill>
                  <a:srgbClr val="FFFF00"/>
                </a:solidFill>
              </a:rPr>
              <a:t>các</a:t>
            </a:r>
            <a:r>
              <a:rPr lang="en-US" dirty="0">
                <a:solidFill>
                  <a:srgbClr val="FFFF00"/>
                </a:solidFill>
              </a:rPr>
              <a:t> </a:t>
            </a:r>
            <a:r>
              <a:rPr lang="en-US" dirty="0" err="1">
                <a:solidFill>
                  <a:srgbClr val="FFFF00"/>
                </a:solidFill>
              </a:rPr>
              <a:t>nhóm</a:t>
            </a:r>
            <a:r>
              <a:rPr lang="en-US" dirty="0">
                <a:solidFill>
                  <a:srgbClr val="FFFF00"/>
                </a:solidFill>
              </a:rPr>
              <a:t> </a:t>
            </a:r>
            <a:r>
              <a:rPr lang="en-US" dirty="0" err="1">
                <a:solidFill>
                  <a:srgbClr val="FFFF00"/>
                </a:solidFill>
              </a:rPr>
              <a:t>bệnh</a:t>
            </a:r>
            <a:r>
              <a:rPr lang="en-US" dirty="0">
                <a:solidFill>
                  <a:srgbClr val="FFFF00"/>
                </a:solidFill>
              </a:rPr>
              <a:t> do </a:t>
            </a:r>
            <a:r>
              <a:rPr lang="en-US" dirty="0" err="1">
                <a:solidFill>
                  <a:srgbClr val="FFFF00"/>
                </a:solidFill>
              </a:rPr>
              <a:t>rối</a:t>
            </a:r>
            <a:r>
              <a:rPr lang="en-US" dirty="0">
                <a:solidFill>
                  <a:srgbClr val="FFFF00"/>
                </a:solidFill>
              </a:rPr>
              <a:t> </a:t>
            </a:r>
            <a:r>
              <a:rPr lang="en-US" dirty="0" err="1">
                <a:solidFill>
                  <a:srgbClr val="FFFF00"/>
                </a:solidFill>
              </a:rPr>
              <a:t>loạn</a:t>
            </a:r>
            <a:r>
              <a:rPr lang="en-US" dirty="0">
                <a:solidFill>
                  <a:srgbClr val="FFFF00"/>
                </a:solidFill>
              </a:rPr>
              <a:t> </a:t>
            </a:r>
            <a:r>
              <a:rPr lang="en-US" dirty="0" err="1">
                <a:solidFill>
                  <a:srgbClr val="FFFF00"/>
                </a:solidFill>
              </a:rPr>
              <a:t>vật</a:t>
            </a:r>
            <a:r>
              <a:rPr lang="en-US" dirty="0">
                <a:solidFill>
                  <a:srgbClr val="FFFF00"/>
                </a:solidFill>
              </a:rPr>
              <a:t> </a:t>
            </a:r>
            <a:r>
              <a:rPr lang="en-US" dirty="0" err="1">
                <a:solidFill>
                  <a:srgbClr val="FFFF00"/>
                </a:solidFill>
              </a:rPr>
              <a:t>chất</a:t>
            </a:r>
            <a:r>
              <a:rPr lang="en-US" dirty="0">
                <a:solidFill>
                  <a:srgbClr val="FFFF00"/>
                </a:solidFill>
              </a:rPr>
              <a:t> di </a:t>
            </a:r>
            <a:r>
              <a:rPr lang="en-US" dirty="0" err="1">
                <a:solidFill>
                  <a:srgbClr val="FFFF00"/>
                </a:solidFill>
              </a:rPr>
              <a:t>truyền</a:t>
            </a:r>
            <a:r>
              <a:rPr lang="en-US" dirty="0">
                <a:solidFill>
                  <a:srgbClr val="FFFF00"/>
                </a:solidFill>
              </a:rPr>
              <a:t> </a:t>
            </a:r>
            <a:r>
              <a:rPr lang="en-US" dirty="0" err="1">
                <a:solidFill>
                  <a:srgbClr val="FFFF00"/>
                </a:solidFill>
              </a:rPr>
              <a:t>gây</a:t>
            </a:r>
            <a:r>
              <a:rPr lang="en-US" dirty="0">
                <a:solidFill>
                  <a:srgbClr val="FFFF00"/>
                </a:solidFill>
              </a:rPr>
              <a:t> </a:t>
            </a:r>
            <a:r>
              <a:rPr lang="en-US" dirty="0" err="1">
                <a:solidFill>
                  <a:srgbClr val="FFFF00"/>
                </a:solidFill>
              </a:rPr>
              <a:t>nên</a:t>
            </a:r>
            <a:endParaRPr lang="en-US" dirty="0">
              <a:solidFill>
                <a:srgbClr val="FFFF00"/>
              </a:solidFill>
            </a:endParaRPr>
          </a:p>
        </p:txBody>
      </p:sp>
      <p:sp>
        <p:nvSpPr>
          <p:cNvPr id="3" name="Content Placeholder 2"/>
          <p:cNvSpPr>
            <a:spLocks noGrp="1"/>
          </p:cNvSpPr>
          <p:nvPr>
            <p:ph idx="1"/>
          </p:nvPr>
        </p:nvSpPr>
        <p:spPr>
          <a:xfrm>
            <a:off x="1170432" y="2511552"/>
            <a:ext cx="10097125" cy="3279648"/>
          </a:xfrm>
        </p:spPr>
        <p:txBody>
          <a:bodyPr>
            <a:normAutofit fontScale="92500" lnSpcReduction="10000"/>
          </a:bodyPr>
          <a:lstStyle/>
          <a:p>
            <a:r>
              <a:rPr lang="en-US" sz="3600" dirty="0" err="1">
                <a:latin typeface="Arial" panose="020B0604020202020204" pitchFamily="34" charset="0"/>
                <a:cs typeface="Arial" panose="020B0604020202020204" pitchFamily="34" charset="0"/>
              </a:rPr>
              <a:t>Các</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rối</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loạn</a:t>
            </a:r>
            <a:r>
              <a:rPr lang="en-US" sz="3600" dirty="0">
                <a:latin typeface="Arial" panose="020B0604020202020204" pitchFamily="34" charset="0"/>
                <a:cs typeface="Arial" panose="020B0604020202020204" pitchFamily="34" charset="0"/>
              </a:rPr>
              <a:t> di </a:t>
            </a:r>
            <a:r>
              <a:rPr lang="en-US" sz="3600" dirty="0" err="1">
                <a:latin typeface="Arial" panose="020B0604020202020204" pitchFamily="34" charset="0"/>
                <a:cs typeface="Arial" panose="020B0604020202020204" pitchFamily="34" charset="0"/>
              </a:rPr>
              <a:t>truyền</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kiểu</a:t>
            </a:r>
            <a:r>
              <a:rPr lang="en-US" sz="3600" dirty="0">
                <a:latin typeface="Arial" panose="020B0604020202020204" pitchFamily="34" charset="0"/>
                <a:cs typeface="Arial" panose="020B0604020202020204" pitchFamily="34" charset="0"/>
              </a:rPr>
              <a:t> Mendel</a:t>
            </a:r>
          </a:p>
          <a:p>
            <a:pPr lvl="1"/>
            <a:r>
              <a:rPr lang="en-US" sz="3400" dirty="0">
                <a:latin typeface="Arial" panose="020B0604020202020204" pitchFamily="34" charset="0"/>
                <a:cs typeface="Arial" panose="020B0604020202020204" pitchFamily="34" charset="0"/>
              </a:rPr>
              <a:t>Di </a:t>
            </a:r>
            <a:r>
              <a:rPr lang="en-US" sz="3400" dirty="0" err="1">
                <a:latin typeface="Arial" panose="020B0604020202020204" pitchFamily="34" charset="0"/>
                <a:cs typeface="Arial" panose="020B0604020202020204" pitchFamily="34" charset="0"/>
              </a:rPr>
              <a:t>truyền</a:t>
            </a:r>
            <a:r>
              <a:rPr lang="en-US" sz="3400" dirty="0">
                <a:latin typeface="Arial" panose="020B0604020202020204" pitchFamily="34" charset="0"/>
                <a:cs typeface="Arial" panose="020B0604020202020204" pitchFamily="34" charset="0"/>
              </a:rPr>
              <a:t> </a:t>
            </a:r>
            <a:r>
              <a:rPr lang="en-US" sz="3400" dirty="0" err="1">
                <a:latin typeface="Arial" panose="020B0604020202020204" pitchFamily="34" charset="0"/>
                <a:cs typeface="Arial" panose="020B0604020202020204" pitchFamily="34" charset="0"/>
              </a:rPr>
              <a:t>đơn</a:t>
            </a:r>
            <a:r>
              <a:rPr lang="en-US" sz="3400" dirty="0">
                <a:latin typeface="Arial" panose="020B0604020202020204" pitchFamily="34" charset="0"/>
                <a:cs typeface="Arial" panose="020B0604020202020204" pitchFamily="34" charset="0"/>
              </a:rPr>
              <a:t> gen</a:t>
            </a:r>
          </a:p>
          <a:p>
            <a:r>
              <a:rPr lang="en-US" sz="3600" dirty="0" err="1">
                <a:latin typeface="Arial" panose="020B0604020202020204" pitchFamily="34" charset="0"/>
                <a:cs typeface="Arial" panose="020B0604020202020204" pitchFamily="34" charset="0"/>
              </a:rPr>
              <a:t>Các</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rối</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loạn</a:t>
            </a:r>
            <a:r>
              <a:rPr lang="en-US" sz="3600" dirty="0">
                <a:latin typeface="Arial" panose="020B0604020202020204" pitchFamily="34" charset="0"/>
                <a:cs typeface="Arial" panose="020B0604020202020204" pitchFamily="34" charset="0"/>
              </a:rPr>
              <a:t> di </a:t>
            </a:r>
            <a:r>
              <a:rPr lang="en-US" sz="3600" dirty="0" err="1">
                <a:latin typeface="Arial" panose="020B0604020202020204" pitchFamily="34" charset="0"/>
                <a:cs typeface="Arial" panose="020B0604020202020204" pitchFamily="34" charset="0"/>
              </a:rPr>
              <a:t>truyền</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đa</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nhân</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tố</a:t>
            </a:r>
            <a:r>
              <a:rPr lang="en-US" sz="3600" dirty="0">
                <a:latin typeface="Arial" panose="020B0604020202020204" pitchFamily="34" charset="0"/>
                <a:cs typeface="Arial" panose="020B0604020202020204" pitchFamily="34" charset="0"/>
              </a:rPr>
              <a:t>: gen ĐB + MT</a:t>
            </a:r>
          </a:p>
          <a:p>
            <a:r>
              <a:rPr lang="en-US" sz="3600" dirty="0" err="1">
                <a:latin typeface="Arial" panose="020B0604020202020204" pitchFamily="34" charset="0"/>
                <a:cs typeface="Arial" panose="020B0604020202020204" pitchFamily="34" charset="0"/>
              </a:rPr>
              <a:t>Rối</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loạn</a:t>
            </a:r>
            <a:r>
              <a:rPr lang="en-US" sz="3600" dirty="0">
                <a:latin typeface="Arial" panose="020B0604020202020204" pitchFamily="34" charset="0"/>
                <a:cs typeface="Arial" panose="020B0604020202020204" pitchFamily="34" charset="0"/>
              </a:rPr>
              <a:t> NST: </a:t>
            </a:r>
            <a:r>
              <a:rPr lang="en-US" sz="3600" dirty="0" err="1">
                <a:latin typeface="Arial" panose="020B0604020202020204" pitchFamily="34" charset="0"/>
                <a:cs typeface="Arial" panose="020B0604020202020204" pitchFamily="34" charset="0"/>
              </a:rPr>
              <a:t>rối</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loạn</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số</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lượng</a:t>
            </a:r>
            <a:r>
              <a:rPr lang="en-US" sz="3600" dirty="0">
                <a:latin typeface="Arial" panose="020B0604020202020204" pitchFamily="34" charset="0"/>
                <a:cs typeface="Arial" panose="020B0604020202020204" pitchFamily="34" charset="0"/>
              </a:rPr>
              <a:t> / </a:t>
            </a:r>
            <a:r>
              <a:rPr lang="en-US" sz="3600" dirty="0" err="1">
                <a:latin typeface="Arial" panose="020B0604020202020204" pitchFamily="34" charset="0"/>
                <a:cs typeface="Arial" panose="020B0604020202020204" pitchFamily="34" charset="0"/>
              </a:rPr>
              <a:t>cấu</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trúc</a:t>
            </a:r>
            <a:r>
              <a:rPr lang="en-US" sz="3600" dirty="0">
                <a:latin typeface="Arial" panose="020B0604020202020204" pitchFamily="34" charset="0"/>
                <a:cs typeface="Arial" panose="020B0604020202020204" pitchFamily="34" charset="0"/>
              </a:rPr>
              <a:t> NST</a:t>
            </a:r>
            <a:endParaRPr lang="en-US" sz="3400" dirty="0">
              <a:latin typeface="Arial" panose="020B0604020202020204" pitchFamily="34" charset="0"/>
              <a:cs typeface="Arial" panose="020B0604020202020204" pitchFamily="34" charset="0"/>
            </a:endParaRPr>
          </a:p>
          <a:p>
            <a:r>
              <a:rPr lang="en-US" sz="3600" dirty="0" err="1">
                <a:latin typeface="Arial" panose="020B0604020202020204" pitchFamily="34" charset="0"/>
                <a:cs typeface="Arial" panose="020B0604020202020204" pitchFamily="34" charset="0"/>
              </a:rPr>
              <a:t>Rối</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loạn</a:t>
            </a:r>
            <a:r>
              <a:rPr lang="en-US" sz="3600" dirty="0">
                <a:latin typeface="Arial" panose="020B0604020202020204" pitchFamily="34" charset="0"/>
                <a:cs typeface="Arial" panose="020B0604020202020204" pitchFamily="34" charset="0"/>
              </a:rPr>
              <a:t> do ty </a:t>
            </a:r>
            <a:r>
              <a:rPr lang="en-US" sz="3600" dirty="0" err="1">
                <a:latin typeface="Arial" panose="020B0604020202020204" pitchFamily="34" charset="0"/>
                <a:cs typeface="Arial" panose="020B0604020202020204" pitchFamily="34" charset="0"/>
              </a:rPr>
              <a:t>thể</a:t>
            </a:r>
            <a:endParaRPr 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261746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 </a:t>
            </a:r>
            <a:r>
              <a:rPr lang="en-US" dirty="0" err="1"/>
              <a:t>truyền</a:t>
            </a:r>
            <a:r>
              <a:rPr lang="en-US" dirty="0"/>
              <a:t> </a:t>
            </a:r>
            <a:r>
              <a:rPr lang="en-US" dirty="0" err="1"/>
              <a:t>liên</a:t>
            </a:r>
            <a:r>
              <a:rPr lang="en-US" dirty="0"/>
              <a:t> </a:t>
            </a:r>
            <a:r>
              <a:rPr lang="en-US" dirty="0" err="1"/>
              <a:t>kết</a:t>
            </a:r>
            <a:r>
              <a:rPr lang="en-US" dirty="0"/>
              <a:t> </a:t>
            </a:r>
            <a:r>
              <a:rPr lang="en-US" dirty="0" err="1"/>
              <a:t>nst</a:t>
            </a:r>
            <a:r>
              <a:rPr lang="en-US" dirty="0"/>
              <a:t> </a:t>
            </a:r>
            <a:r>
              <a:rPr lang="en-US" dirty="0" err="1"/>
              <a:t>giới</a:t>
            </a:r>
            <a:r>
              <a:rPr lang="en-US" dirty="0"/>
              <a:t> </a:t>
            </a:r>
            <a:r>
              <a:rPr lang="en-US" dirty="0" err="1"/>
              <a:t>tính</a:t>
            </a:r>
            <a:endParaRPr lang="en-US" dirty="0"/>
          </a:p>
        </p:txBody>
      </p:sp>
      <p:sp>
        <p:nvSpPr>
          <p:cNvPr id="3" name="Text Placeholder 2"/>
          <p:cNvSpPr>
            <a:spLocks noGrp="1"/>
          </p:cNvSpPr>
          <p:nvPr>
            <p:ph type="body" idx="1"/>
          </p:nvPr>
        </p:nvSpPr>
        <p:spPr/>
        <p:txBody>
          <a:bodyPr/>
          <a:lstStyle/>
          <a:p>
            <a:r>
              <a:rPr lang="en-US" dirty="0"/>
              <a:t>DT </a:t>
            </a:r>
            <a:r>
              <a:rPr lang="en-US" dirty="0" err="1"/>
              <a:t>liên</a:t>
            </a:r>
            <a:r>
              <a:rPr lang="en-US" dirty="0"/>
              <a:t> </a:t>
            </a:r>
            <a:r>
              <a:rPr lang="en-US" dirty="0" err="1"/>
              <a:t>kết</a:t>
            </a:r>
            <a:r>
              <a:rPr lang="en-US" dirty="0"/>
              <a:t> NST X</a:t>
            </a:r>
          </a:p>
          <a:p>
            <a:r>
              <a:rPr lang="en-US" dirty="0"/>
              <a:t>DT </a:t>
            </a:r>
            <a:r>
              <a:rPr lang="en-US" dirty="0" err="1"/>
              <a:t>liên</a:t>
            </a:r>
            <a:r>
              <a:rPr lang="en-US" dirty="0"/>
              <a:t> </a:t>
            </a:r>
            <a:r>
              <a:rPr lang="en-US" dirty="0" err="1"/>
              <a:t>kết</a:t>
            </a:r>
            <a:r>
              <a:rPr lang="en-US" dirty="0"/>
              <a:t> NST  Y</a:t>
            </a:r>
          </a:p>
          <a:p>
            <a:endParaRPr lang="en-US" dirty="0"/>
          </a:p>
        </p:txBody>
      </p:sp>
    </p:spTree>
    <p:extLst>
      <p:ext uri="{BB962C8B-B14F-4D97-AF65-F5344CB8AC3E}">
        <p14:creationId xmlns:p14="http://schemas.microsoft.com/office/powerpoint/2010/main" val="33195795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179" y="207265"/>
            <a:ext cx="10353761" cy="743712"/>
          </a:xfrm>
        </p:spPr>
        <p:txBody>
          <a:bodyPr/>
          <a:lstStyle/>
          <a:p>
            <a:r>
              <a:rPr lang="en-US" dirty="0"/>
              <a:t>DT </a:t>
            </a:r>
            <a:r>
              <a:rPr lang="en-US" dirty="0" err="1"/>
              <a:t>trội</a:t>
            </a:r>
            <a:r>
              <a:rPr lang="en-US" dirty="0"/>
              <a:t> </a:t>
            </a:r>
            <a:r>
              <a:rPr lang="en-US" dirty="0" err="1"/>
              <a:t>liên</a:t>
            </a:r>
            <a:r>
              <a:rPr lang="en-US" dirty="0"/>
              <a:t> </a:t>
            </a:r>
            <a:r>
              <a:rPr lang="en-US" dirty="0" err="1"/>
              <a:t>kết</a:t>
            </a:r>
            <a:r>
              <a:rPr lang="en-US" dirty="0"/>
              <a:t> NST X</a:t>
            </a:r>
          </a:p>
        </p:txBody>
      </p:sp>
      <p:pic>
        <p:nvPicPr>
          <p:cNvPr id="7" name="Picture 6"/>
          <p:cNvPicPr>
            <a:picLocks noChangeAspect="1"/>
          </p:cNvPicPr>
          <p:nvPr/>
        </p:nvPicPr>
        <p:blipFill>
          <a:blip r:embed="rId3"/>
          <a:stretch>
            <a:fillRect/>
          </a:stretch>
        </p:blipFill>
        <p:spPr>
          <a:xfrm>
            <a:off x="1733671" y="950977"/>
            <a:ext cx="9745737" cy="5609365"/>
          </a:xfrm>
          <a:prstGeom prst="rect">
            <a:avLst/>
          </a:prstGeom>
        </p:spPr>
      </p:pic>
    </p:spTree>
    <p:extLst>
      <p:ext uri="{BB962C8B-B14F-4D97-AF65-F5344CB8AC3E}">
        <p14:creationId xmlns:p14="http://schemas.microsoft.com/office/powerpoint/2010/main" val="114426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70CE9E78-2266-469D-A231-586076F932B0}"/>
              </a:ext>
            </a:extLst>
          </p:cNvPr>
          <p:cNvPicPr>
            <a:picLocks noChangeAspect="1"/>
          </p:cNvPicPr>
          <p:nvPr/>
        </p:nvPicPr>
        <p:blipFill>
          <a:blip r:embed="rId2"/>
          <a:stretch>
            <a:fillRect/>
          </a:stretch>
        </p:blipFill>
        <p:spPr>
          <a:xfrm>
            <a:off x="281163" y="1753897"/>
            <a:ext cx="6811794" cy="2480754"/>
          </a:xfrm>
          <a:prstGeom prst="rect">
            <a:avLst/>
          </a:prstGeom>
        </p:spPr>
      </p:pic>
      <p:sp>
        <p:nvSpPr>
          <p:cNvPr id="3" name="Rectangle 2">
            <a:extLst>
              <a:ext uri="{FF2B5EF4-FFF2-40B4-BE49-F238E27FC236}">
                <a16:creationId xmlns:a16="http://schemas.microsoft.com/office/drawing/2014/main" xmlns="" id="{0ABA36B9-5559-40CE-B55A-0E63B33CD892}"/>
              </a:ext>
            </a:extLst>
          </p:cNvPr>
          <p:cNvSpPr/>
          <p:nvPr/>
        </p:nvSpPr>
        <p:spPr>
          <a:xfrm>
            <a:off x="428363" y="985540"/>
            <a:ext cx="5281959" cy="523220"/>
          </a:xfrm>
          <a:prstGeom prst="rect">
            <a:avLst/>
          </a:prstGeom>
        </p:spPr>
        <p:txBody>
          <a:bodyPr wrap="none">
            <a:spAutoFit/>
          </a:bodyPr>
          <a:lstStyle/>
          <a:p>
            <a:r>
              <a:rPr lang="fr-FR" sz="2800" spc="-40" dirty="0">
                <a:solidFill>
                  <a:srgbClr val="FFFF00"/>
                </a:solidFill>
                <a:latin typeface="Times New Roman" panose="02020603050405020304" pitchFamily="18" charset="0"/>
                <a:ea typeface="Calibri" panose="020F0502020204030204" pitchFamily="34" charset="0"/>
              </a:rPr>
              <a:t>DI TRUYỀN TRỘI NST THƯỜNG</a:t>
            </a:r>
            <a:endParaRPr lang="en-US" sz="2800" dirty="0">
              <a:solidFill>
                <a:srgbClr val="FFFF00"/>
              </a:solidFill>
              <a:latin typeface="Arial" pitchFamily="34" charset="0"/>
            </a:endParaRPr>
          </a:p>
        </p:txBody>
      </p:sp>
      <p:pic>
        <p:nvPicPr>
          <p:cNvPr id="4" name="Picture 3">
            <a:extLst>
              <a:ext uri="{FF2B5EF4-FFF2-40B4-BE49-F238E27FC236}">
                <a16:creationId xmlns:a16="http://schemas.microsoft.com/office/drawing/2014/main" xmlns="" id="{04BCF8B6-4E85-4953-A7AB-24D5D6AD7501}"/>
              </a:ext>
            </a:extLst>
          </p:cNvPr>
          <p:cNvPicPr>
            <a:picLocks noChangeAspect="1"/>
          </p:cNvPicPr>
          <p:nvPr/>
        </p:nvPicPr>
        <p:blipFill rotWithShape="1">
          <a:blip r:embed="rId3"/>
          <a:srcRect r="31313" b="27024"/>
          <a:stretch/>
        </p:blipFill>
        <p:spPr>
          <a:xfrm>
            <a:off x="7525616" y="1753896"/>
            <a:ext cx="4056784" cy="2480755"/>
          </a:xfrm>
          <a:prstGeom prst="rect">
            <a:avLst/>
          </a:prstGeom>
        </p:spPr>
      </p:pic>
      <p:sp>
        <p:nvSpPr>
          <p:cNvPr id="5" name="Rectangle 4">
            <a:extLst>
              <a:ext uri="{FF2B5EF4-FFF2-40B4-BE49-F238E27FC236}">
                <a16:creationId xmlns:a16="http://schemas.microsoft.com/office/drawing/2014/main" xmlns="" id="{8F8E5854-1632-4ECB-8305-D9433A2162A0}"/>
              </a:ext>
            </a:extLst>
          </p:cNvPr>
          <p:cNvSpPr/>
          <p:nvPr/>
        </p:nvSpPr>
        <p:spPr>
          <a:xfrm>
            <a:off x="7092957" y="904280"/>
            <a:ext cx="5168531" cy="461665"/>
          </a:xfrm>
          <a:prstGeom prst="rect">
            <a:avLst/>
          </a:prstGeom>
        </p:spPr>
        <p:txBody>
          <a:bodyPr wrap="none">
            <a:spAutoFit/>
          </a:bodyPr>
          <a:lstStyle/>
          <a:p>
            <a:r>
              <a:rPr lang="en-US" sz="2400" dirty="0">
                <a:solidFill>
                  <a:schemeClr val="accent6">
                    <a:lumMod val="40000"/>
                    <a:lumOff val="60000"/>
                  </a:schemeClr>
                </a:solidFill>
                <a:latin typeface="Arial" pitchFamily="34" charset="0"/>
              </a:rPr>
              <a:t>DI TRUYỀN TRỘI LIÊN KẾT NST X </a:t>
            </a:r>
          </a:p>
        </p:txBody>
      </p:sp>
      <p:sp>
        <p:nvSpPr>
          <p:cNvPr id="6" name="TextBox 5">
            <a:extLst>
              <a:ext uri="{FF2B5EF4-FFF2-40B4-BE49-F238E27FC236}">
                <a16:creationId xmlns:a16="http://schemas.microsoft.com/office/drawing/2014/main" xmlns="" id="{262C32EA-9B7E-46DD-A5E9-2182A1640A5D}"/>
              </a:ext>
            </a:extLst>
          </p:cNvPr>
          <p:cNvSpPr txBox="1"/>
          <p:nvPr/>
        </p:nvSpPr>
        <p:spPr>
          <a:xfrm>
            <a:off x="1308570" y="4479788"/>
            <a:ext cx="9953790" cy="707886"/>
          </a:xfrm>
          <a:prstGeom prst="rect">
            <a:avLst/>
          </a:prstGeom>
          <a:noFill/>
        </p:spPr>
        <p:txBody>
          <a:bodyPr wrap="square" rtlCol="0">
            <a:spAutoFit/>
          </a:bodyPr>
          <a:lstStyle/>
          <a:p>
            <a:pPr algn="ctr"/>
            <a:r>
              <a:rPr lang="en-US" sz="4000" dirty="0" err="1">
                <a:solidFill>
                  <a:srgbClr val="FFFF00"/>
                </a:solidFill>
                <a:latin typeface="Arial" pitchFamily="34" charset="0"/>
              </a:rPr>
              <a:t>Các</a:t>
            </a:r>
            <a:r>
              <a:rPr lang="en-US" sz="4000" dirty="0">
                <a:solidFill>
                  <a:srgbClr val="FFFF00"/>
                </a:solidFill>
                <a:latin typeface="Arial" pitchFamily="34" charset="0"/>
              </a:rPr>
              <a:t> </a:t>
            </a:r>
            <a:r>
              <a:rPr lang="en-US" sz="4000" dirty="0" err="1">
                <a:solidFill>
                  <a:srgbClr val="FFFF00"/>
                </a:solidFill>
                <a:latin typeface="Arial" pitchFamily="34" charset="0"/>
              </a:rPr>
              <a:t>bạn</a:t>
            </a:r>
            <a:r>
              <a:rPr lang="en-US" sz="4000" dirty="0">
                <a:solidFill>
                  <a:srgbClr val="FFFF00"/>
                </a:solidFill>
                <a:latin typeface="Arial" pitchFamily="34" charset="0"/>
              </a:rPr>
              <a:t> </a:t>
            </a:r>
            <a:r>
              <a:rPr lang="en-US" sz="4000" dirty="0" err="1">
                <a:solidFill>
                  <a:srgbClr val="FFFF00"/>
                </a:solidFill>
                <a:latin typeface="Arial" pitchFamily="34" charset="0"/>
              </a:rPr>
              <a:t>có</a:t>
            </a:r>
            <a:r>
              <a:rPr lang="en-US" sz="4000" dirty="0">
                <a:solidFill>
                  <a:srgbClr val="FFFF00"/>
                </a:solidFill>
                <a:latin typeface="Arial" pitchFamily="34" charset="0"/>
              </a:rPr>
              <a:t> ý </a:t>
            </a:r>
            <a:r>
              <a:rPr lang="en-US" sz="4000" dirty="0" err="1">
                <a:solidFill>
                  <a:srgbClr val="FFFF00"/>
                </a:solidFill>
                <a:latin typeface="Arial" pitchFamily="34" charset="0"/>
              </a:rPr>
              <a:t>kiến</a:t>
            </a:r>
            <a:r>
              <a:rPr lang="en-US" sz="4000" dirty="0">
                <a:solidFill>
                  <a:srgbClr val="FFFF00"/>
                </a:solidFill>
                <a:latin typeface="Arial" pitchFamily="34" charset="0"/>
              </a:rPr>
              <a:t> </a:t>
            </a:r>
            <a:r>
              <a:rPr lang="en-US" sz="4000" dirty="0" err="1">
                <a:solidFill>
                  <a:srgbClr val="FFFF00"/>
                </a:solidFill>
                <a:latin typeface="Arial" pitchFamily="34" charset="0"/>
              </a:rPr>
              <a:t>gì</a:t>
            </a:r>
            <a:r>
              <a:rPr lang="en-US" sz="4000" dirty="0">
                <a:solidFill>
                  <a:srgbClr val="FFFF00"/>
                </a:solidFill>
                <a:latin typeface="Arial" pitchFamily="34" charset="0"/>
              </a:rPr>
              <a:t> </a:t>
            </a:r>
            <a:r>
              <a:rPr lang="en-US" sz="4000" dirty="0" err="1">
                <a:solidFill>
                  <a:srgbClr val="FFFF00"/>
                </a:solidFill>
                <a:latin typeface="Arial" pitchFamily="34" charset="0"/>
              </a:rPr>
              <a:t>về</a:t>
            </a:r>
            <a:r>
              <a:rPr lang="en-US" sz="4000" dirty="0">
                <a:solidFill>
                  <a:srgbClr val="FFFF00"/>
                </a:solidFill>
                <a:latin typeface="Arial" pitchFamily="34" charset="0"/>
              </a:rPr>
              <a:t> </a:t>
            </a:r>
            <a:r>
              <a:rPr lang="en-US" sz="4000" dirty="0" err="1">
                <a:solidFill>
                  <a:srgbClr val="FFFF00"/>
                </a:solidFill>
                <a:latin typeface="Arial" pitchFamily="34" charset="0"/>
              </a:rPr>
              <a:t>cây</a:t>
            </a:r>
            <a:r>
              <a:rPr lang="en-US" sz="4000" dirty="0">
                <a:solidFill>
                  <a:srgbClr val="FFFF00"/>
                </a:solidFill>
                <a:latin typeface="Arial" pitchFamily="34" charset="0"/>
              </a:rPr>
              <a:t> GH </a:t>
            </a:r>
            <a:r>
              <a:rPr lang="en-US" sz="4000" dirty="0" err="1">
                <a:solidFill>
                  <a:srgbClr val="FFFF00"/>
                </a:solidFill>
                <a:latin typeface="Arial" pitchFamily="34" charset="0"/>
              </a:rPr>
              <a:t>sau</a:t>
            </a:r>
            <a:r>
              <a:rPr lang="en-US" sz="4000" dirty="0">
                <a:solidFill>
                  <a:srgbClr val="FFFF00"/>
                </a:solidFill>
                <a:latin typeface="Arial" pitchFamily="34" charset="0"/>
              </a:rPr>
              <a:t>??</a:t>
            </a:r>
          </a:p>
        </p:txBody>
      </p:sp>
      <p:sp>
        <p:nvSpPr>
          <p:cNvPr id="7" name="TextBox 6">
            <a:extLst>
              <a:ext uri="{FF2B5EF4-FFF2-40B4-BE49-F238E27FC236}">
                <a16:creationId xmlns:a16="http://schemas.microsoft.com/office/drawing/2014/main" xmlns="" id="{C9CF4609-CA3D-4132-8891-C54099032D4F}"/>
              </a:ext>
            </a:extLst>
          </p:cNvPr>
          <p:cNvSpPr txBox="1"/>
          <p:nvPr/>
        </p:nvSpPr>
        <p:spPr>
          <a:xfrm>
            <a:off x="2545080" y="320040"/>
            <a:ext cx="1661160" cy="523220"/>
          </a:xfrm>
          <a:prstGeom prst="rect">
            <a:avLst/>
          </a:prstGeom>
          <a:noFill/>
        </p:spPr>
        <p:txBody>
          <a:bodyPr wrap="square" rtlCol="0">
            <a:spAutoFit/>
          </a:bodyPr>
          <a:lstStyle/>
          <a:p>
            <a:r>
              <a:rPr lang="en-US" sz="2800" dirty="0">
                <a:latin typeface="Arial" pitchFamily="34" charset="0"/>
              </a:rPr>
              <a:t>1</a:t>
            </a:r>
          </a:p>
        </p:txBody>
      </p:sp>
      <p:sp>
        <p:nvSpPr>
          <p:cNvPr id="8" name="TextBox 7">
            <a:extLst>
              <a:ext uri="{FF2B5EF4-FFF2-40B4-BE49-F238E27FC236}">
                <a16:creationId xmlns:a16="http://schemas.microsoft.com/office/drawing/2014/main" xmlns="" id="{A14F8C91-56D7-481B-959B-313AAA0EC177}"/>
              </a:ext>
            </a:extLst>
          </p:cNvPr>
          <p:cNvSpPr txBox="1"/>
          <p:nvPr/>
        </p:nvSpPr>
        <p:spPr>
          <a:xfrm>
            <a:off x="9504547" y="320040"/>
            <a:ext cx="1661160" cy="523220"/>
          </a:xfrm>
          <a:prstGeom prst="rect">
            <a:avLst/>
          </a:prstGeom>
          <a:noFill/>
        </p:spPr>
        <p:txBody>
          <a:bodyPr wrap="square" rtlCol="0">
            <a:spAutoFit/>
          </a:bodyPr>
          <a:lstStyle/>
          <a:p>
            <a:r>
              <a:rPr lang="en-US" sz="2800" dirty="0">
                <a:latin typeface="Arial" pitchFamily="34" charset="0"/>
              </a:rPr>
              <a:t>2</a:t>
            </a:r>
          </a:p>
        </p:txBody>
      </p:sp>
    </p:spTree>
    <p:extLst>
      <p:ext uri="{BB962C8B-B14F-4D97-AF65-F5344CB8AC3E}">
        <p14:creationId xmlns:p14="http://schemas.microsoft.com/office/powerpoint/2010/main" val="488911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circle(in)">
                                      <p:cBhvr>
                                        <p:cTn id="16"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971391"/>
            <a:ext cx="10353761" cy="1326321"/>
          </a:xfrm>
        </p:spPr>
        <p:txBody>
          <a:bodyPr>
            <a:normAutofit fontScale="90000"/>
          </a:bodyPr>
          <a:lstStyle/>
          <a:p>
            <a:r>
              <a:rPr lang="en-US" dirty="0">
                <a:effectLst/>
              </a:rPr>
              <a:t>BỆNH CÒI XƯƠNG THIẾU PHOSPHATE MÁU (OMIM #307800)</a:t>
            </a:r>
            <a:br>
              <a:rPr lang="en-US" dirty="0">
                <a:effectLst/>
              </a:rPr>
            </a:br>
            <a:endParaRPr lang="en-US" dirty="0"/>
          </a:p>
        </p:txBody>
      </p:sp>
      <p:sp>
        <p:nvSpPr>
          <p:cNvPr id="3" name="Content Placeholder 2"/>
          <p:cNvSpPr>
            <a:spLocks noGrp="1"/>
          </p:cNvSpPr>
          <p:nvPr>
            <p:ph idx="1"/>
          </p:nvPr>
        </p:nvSpPr>
        <p:spPr>
          <a:xfrm>
            <a:off x="6533523" y="2499360"/>
            <a:ext cx="5658477" cy="3695136"/>
          </a:xfrm>
        </p:spPr>
        <p:txBody>
          <a:bodyPr>
            <a:normAutofit/>
          </a:bodyPr>
          <a:lstStyle/>
          <a:p>
            <a:r>
              <a:rPr lang="en-US" sz="3200" dirty="0" err="1">
                <a:effectLst/>
              </a:rPr>
              <a:t>Đây</a:t>
            </a:r>
            <a:r>
              <a:rPr lang="en-US" sz="3200" dirty="0">
                <a:effectLst/>
              </a:rPr>
              <a:t> </a:t>
            </a:r>
            <a:r>
              <a:rPr lang="en-US" sz="3200" dirty="0" err="1">
                <a:effectLst/>
              </a:rPr>
              <a:t>là</a:t>
            </a:r>
            <a:r>
              <a:rPr lang="en-US" sz="3200" dirty="0">
                <a:effectLst/>
              </a:rPr>
              <a:t> </a:t>
            </a:r>
            <a:r>
              <a:rPr lang="en-US" sz="3200" dirty="0" err="1">
                <a:effectLst/>
              </a:rPr>
              <a:t>một</a:t>
            </a:r>
            <a:r>
              <a:rPr lang="en-US" sz="3200" dirty="0">
                <a:effectLst/>
              </a:rPr>
              <a:t> </a:t>
            </a:r>
            <a:r>
              <a:rPr lang="en-US" sz="3200" dirty="0" err="1">
                <a:effectLst/>
              </a:rPr>
              <a:t>bệnh</a:t>
            </a:r>
            <a:r>
              <a:rPr lang="en-US" sz="3200" dirty="0">
                <a:effectLst/>
              </a:rPr>
              <a:t> </a:t>
            </a:r>
            <a:r>
              <a:rPr lang="en-US" sz="3200" dirty="0" err="1">
                <a:effectLst/>
              </a:rPr>
              <a:t>lý</a:t>
            </a:r>
            <a:r>
              <a:rPr lang="en-US" sz="3200" dirty="0">
                <a:effectLst/>
              </a:rPr>
              <a:t> </a:t>
            </a:r>
            <a:r>
              <a:rPr lang="en-US" sz="3200" dirty="0" err="1">
                <a:effectLst/>
              </a:rPr>
              <a:t>rất</a:t>
            </a:r>
            <a:r>
              <a:rPr lang="en-US" sz="3200" dirty="0">
                <a:effectLst/>
              </a:rPr>
              <a:t> </a:t>
            </a:r>
            <a:r>
              <a:rPr lang="en-US" sz="3200" dirty="0" err="1">
                <a:effectLst/>
              </a:rPr>
              <a:t>hiếm</a:t>
            </a:r>
            <a:endParaRPr lang="en-US" sz="3200" dirty="0">
              <a:effectLst/>
            </a:endParaRPr>
          </a:p>
          <a:p>
            <a:r>
              <a:rPr lang="en-US" sz="3200" dirty="0" err="1">
                <a:effectLst/>
              </a:rPr>
              <a:t>Bệnh</a:t>
            </a:r>
            <a:r>
              <a:rPr lang="en-US" sz="3200" dirty="0">
                <a:effectLst/>
              </a:rPr>
              <a:t> do </a:t>
            </a:r>
            <a:r>
              <a:rPr lang="en-US" sz="3200" dirty="0" err="1">
                <a:effectLst/>
              </a:rPr>
              <a:t>đột</a:t>
            </a:r>
            <a:r>
              <a:rPr lang="en-US" sz="3200" dirty="0">
                <a:effectLst/>
              </a:rPr>
              <a:t> </a:t>
            </a:r>
            <a:r>
              <a:rPr lang="en-US" sz="3200" dirty="0" err="1">
                <a:effectLst/>
              </a:rPr>
              <a:t>biến</a:t>
            </a:r>
            <a:r>
              <a:rPr lang="en-US" sz="3200" dirty="0">
                <a:effectLst/>
              </a:rPr>
              <a:t> </a:t>
            </a:r>
            <a:r>
              <a:rPr lang="en-US" sz="3200" dirty="0" err="1">
                <a:effectLst/>
              </a:rPr>
              <a:t>gien</a:t>
            </a:r>
            <a:r>
              <a:rPr lang="en-US" sz="3200" dirty="0">
                <a:effectLst/>
              </a:rPr>
              <a:t> PHEX</a:t>
            </a:r>
            <a:endParaRPr lang="en-US" sz="3200" dirty="0"/>
          </a:p>
        </p:txBody>
      </p:sp>
      <p:pic>
        <p:nvPicPr>
          <p:cNvPr id="2050" name="Picture 2" descr="Hypophosphatemia: Causes, Symptoms, Diagnosis, Treatment, Prognos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063" y="2499360"/>
            <a:ext cx="5647816" cy="3145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2070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158496"/>
            <a:ext cx="10353761" cy="1326321"/>
          </a:xfrm>
        </p:spPr>
        <p:txBody>
          <a:bodyPr/>
          <a:lstStyle/>
          <a:p>
            <a:r>
              <a:rPr lang="en-US" dirty="0"/>
              <a:t>Di </a:t>
            </a:r>
            <a:r>
              <a:rPr lang="en-US" dirty="0" err="1"/>
              <a:t>truyền</a:t>
            </a:r>
            <a:r>
              <a:rPr lang="en-US" dirty="0"/>
              <a:t> </a:t>
            </a:r>
            <a:r>
              <a:rPr lang="en-US" dirty="0" err="1"/>
              <a:t>lặn</a:t>
            </a:r>
            <a:r>
              <a:rPr lang="en-US" dirty="0"/>
              <a:t> </a:t>
            </a:r>
            <a:r>
              <a:rPr lang="en-US" dirty="0" err="1"/>
              <a:t>trên</a:t>
            </a:r>
            <a:r>
              <a:rPr lang="en-US" dirty="0"/>
              <a:t> </a:t>
            </a:r>
            <a:r>
              <a:rPr lang="en-US" dirty="0" err="1"/>
              <a:t>nst</a:t>
            </a:r>
            <a:r>
              <a:rPr lang="en-US" dirty="0"/>
              <a:t> X</a:t>
            </a:r>
          </a:p>
        </p:txBody>
      </p:sp>
      <p:pic>
        <p:nvPicPr>
          <p:cNvPr id="4" name="Content Placeholder 3"/>
          <p:cNvPicPr>
            <a:picLocks noGrp="1" noChangeAspect="1"/>
          </p:cNvPicPr>
          <p:nvPr>
            <p:ph idx="1"/>
          </p:nvPr>
        </p:nvPicPr>
        <p:blipFill>
          <a:blip r:embed="rId3"/>
          <a:stretch>
            <a:fillRect/>
          </a:stretch>
        </p:blipFill>
        <p:spPr>
          <a:xfrm>
            <a:off x="2286000" y="1377033"/>
            <a:ext cx="8394693" cy="5149738"/>
          </a:xfrm>
          <a:prstGeom prst="rect">
            <a:avLst/>
          </a:prstGeom>
        </p:spPr>
      </p:pic>
    </p:spTree>
    <p:extLst>
      <p:ext uri="{BB962C8B-B14F-4D97-AF65-F5344CB8AC3E}">
        <p14:creationId xmlns:p14="http://schemas.microsoft.com/office/powerpoint/2010/main" val="26462787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922" y="542544"/>
            <a:ext cx="10353761" cy="1326321"/>
          </a:xfrm>
        </p:spPr>
        <p:txBody>
          <a:bodyPr>
            <a:normAutofit fontScale="90000"/>
          </a:bodyPr>
          <a:lstStyle/>
          <a:p>
            <a:r>
              <a:rPr lang="en-GB" dirty="0">
                <a:effectLst/>
              </a:rPr>
              <a:t>BỆNH ƯA CHẢY MÁU HEMOPHILIA A </a:t>
            </a:r>
            <a:br>
              <a:rPr lang="en-GB" dirty="0">
                <a:effectLst/>
              </a:rPr>
            </a:br>
            <a:r>
              <a:rPr lang="en-GB" dirty="0">
                <a:effectLst/>
              </a:rPr>
              <a:t>(OMIM #306700)</a:t>
            </a:r>
            <a:r>
              <a:rPr lang="en-US" dirty="0">
                <a:effectLst/>
              </a:rPr>
              <a:t/>
            </a:r>
            <a:br>
              <a:rPr lang="en-US" dirty="0">
                <a:effectLst/>
              </a:rPr>
            </a:br>
            <a:endParaRPr lang="en-US" dirty="0"/>
          </a:p>
        </p:txBody>
      </p:sp>
      <p:sp>
        <p:nvSpPr>
          <p:cNvPr id="3" name="Content Placeholder 2"/>
          <p:cNvSpPr>
            <a:spLocks noGrp="1"/>
          </p:cNvSpPr>
          <p:nvPr>
            <p:ph idx="1"/>
          </p:nvPr>
        </p:nvSpPr>
        <p:spPr>
          <a:xfrm>
            <a:off x="307849" y="1655505"/>
            <a:ext cx="11035908" cy="1207968"/>
          </a:xfrm>
        </p:spPr>
        <p:txBody>
          <a:bodyPr>
            <a:normAutofit fontScale="92500" lnSpcReduction="10000"/>
          </a:bodyPr>
          <a:lstStyle/>
          <a:p>
            <a:r>
              <a:rPr lang="en-GB" dirty="0" err="1">
                <a:effectLst/>
              </a:rPr>
              <a:t>Bệnh</a:t>
            </a:r>
            <a:r>
              <a:rPr lang="en-GB" dirty="0">
                <a:effectLst/>
              </a:rPr>
              <a:t> do </a:t>
            </a:r>
            <a:r>
              <a:rPr lang="en-GB" dirty="0" err="1">
                <a:effectLst/>
              </a:rPr>
              <a:t>đột</a:t>
            </a:r>
            <a:r>
              <a:rPr lang="en-GB" dirty="0">
                <a:effectLst/>
              </a:rPr>
              <a:t> </a:t>
            </a:r>
            <a:r>
              <a:rPr lang="en-GB" dirty="0" err="1">
                <a:effectLst/>
              </a:rPr>
              <a:t>biến</a:t>
            </a:r>
            <a:r>
              <a:rPr lang="en-GB" dirty="0">
                <a:effectLst/>
              </a:rPr>
              <a:t> </a:t>
            </a:r>
            <a:r>
              <a:rPr lang="en-GB" dirty="0" err="1">
                <a:effectLst/>
              </a:rPr>
              <a:t>gien</a:t>
            </a:r>
            <a:r>
              <a:rPr lang="en-GB" dirty="0">
                <a:effectLst/>
              </a:rPr>
              <a:t> </a:t>
            </a:r>
            <a:r>
              <a:rPr lang="en-GB" i="1" dirty="0">
                <a:effectLst/>
              </a:rPr>
              <a:t>FVIII</a:t>
            </a:r>
            <a:r>
              <a:rPr lang="en-GB" dirty="0">
                <a:effectLst/>
              </a:rPr>
              <a:t> </a:t>
            </a:r>
            <a:r>
              <a:rPr lang="en-GB" dirty="0" err="1">
                <a:effectLst/>
              </a:rPr>
              <a:t>quy</a:t>
            </a:r>
            <a:r>
              <a:rPr lang="en-GB" dirty="0">
                <a:effectLst/>
              </a:rPr>
              <a:t> </a:t>
            </a:r>
            <a:r>
              <a:rPr lang="en-GB" dirty="0" err="1">
                <a:effectLst/>
              </a:rPr>
              <a:t>định</a:t>
            </a:r>
            <a:r>
              <a:rPr lang="en-GB" dirty="0">
                <a:effectLst/>
              </a:rPr>
              <a:t> </a:t>
            </a:r>
            <a:r>
              <a:rPr lang="en-GB" dirty="0" err="1">
                <a:effectLst/>
              </a:rPr>
              <a:t>yếu</a:t>
            </a:r>
            <a:r>
              <a:rPr lang="en-GB" dirty="0">
                <a:effectLst/>
              </a:rPr>
              <a:t> </a:t>
            </a:r>
            <a:r>
              <a:rPr lang="en-GB" dirty="0" err="1">
                <a:effectLst/>
              </a:rPr>
              <a:t>tố</a:t>
            </a:r>
            <a:r>
              <a:rPr lang="en-GB" dirty="0">
                <a:effectLst/>
              </a:rPr>
              <a:t> </a:t>
            </a:r>
            <a:r>
              <a:rPr lang="en-GB" dirty="0" err="1">
                <a:effectLst/>
              </a:rPr>
              <a:t>đông</a:t>
            </a:r>
            <a:r>
              <a:rPr lang="en-GB" dirty="0">
                <a:effectLst/>
              </a:rPr>
              <a:t> </a:t>
            </a:r>
            <a:r>
              <a:rPr lang="en-GB" dirty="0" err="1">
                <a:effectLst/>
              </a:rPr>
              <a:t>máu</a:t>
            </a:r>
            <a:r>
              <a:rPr lang="en-GB" dirty="0">
                <a:effectLst/>
              </a:rPr>
              <a:t> VIII (</a:t>
            </a:r>
            <a:r>
              <a:rPr lang="en-GB" dirty="0" err="1">
                <a:effectLst/>
              </a:rPr>
              <a:t>nằm</a:t>
            </a:r>
            <a:r>
              <a:rPr lang="en-GB" dirty="0">
                <a:effectLst/>
              </a:rPr>
              <a:t> </a:t>
            </a:r>
            <a:r>
              <a:rPr lang="en-GB" dirty="0" err="1">
                <a:effectLst/>
              </a:rPr>
              <a:t>trên</a:t>
            </a:r>
            <a:r>
              <a:rPr lang="en-GB" dirty="0">
                <a:effectLst/>
              </a:rPr>
              <a:t> NST X, q28), </a:t>
            </a:r>
            <a:r>
              <a:rPr lang="en-GB" dirty="0" err="1">
                <a:effectLst/>
              </a:rPr>
              <a:t>gây</a:t>
            </a:r>
            <a:r>
              <a:rPr lang="en-GB" dirty="0">
                <a:effectLst/>
              </a:rPr>
              <a:t> </a:t>
            </a:r>
            <a:r>
              <a:rPr lang="en-GB" dirty="0" err="1">
                <a:effectLst/>
              </a:rPr>
              <a:t>giảm</a:t>
            </a:r>
            <a:r>
              <a:rPr lang="en-GB" dirty="0">
                <a:effectLst/>
              </a:rPr>
              <a:t> </a:t>
            </a:r>
            <a:r>
              <a:rPr lang="en-GB" dirty="0" err="1">
                <a:effectLst/>
              </a:rPr>
              <a:t>hoạt</a:t>
            </a:r>
            <a:r>
              <a:rPr lang="en-GB" dirty="0">
                <a:effectLst/>
              </a:rPr>
              <a:t> </a:t>
            </a:r>
            <a:r>
              <a:rPr lang="en-GB" dirty="0" err="1">
                <a:effectLst/>
              </a:rPr>
              <a:t>động</a:t>
            </a:r>
            <a:r>
              <a:rPr lang="en-GB" dirty="0">
                <a:effectLst/>
              </a:rPr>
              <a:t> </a:t>
            </a:r>
            <a:r>
              <a:rPr lang="en-GB" dirty="0" err="1">
                <a:effectLst/>
              </a:rPr>
              <a:t>của</a:t>
            </a:r>
            <a:r>
              <a:rPr lang="en-GB" dirty="0">
                <a:effectLst/>
              </a:rPr>
              <a:t> protein </a:t>
            </a:r>
            <a:r>
              <a:rPr lang="en-GB" dirty="0" err="1">
                <a:effectLst/>
              </a:rPr>
              <a:t>antihemophilic</a:t>
            </a:r>
            <a:r>
              <a:rPr lang="en-GB" dirty="0">
                <a:effectLst/>
              </a:rPr>
              <a:t> globulin, </a:t>
            </a:r>
            <a:r>
              <a:rPr lang="en-GB" dirty="0" err="1">
                <a:effectLst/>
              </a:rPr>
              <a:t>hoặc</a:t>
            </a:r>
            <a:r>
              <a:rPr lang="en-GB" dirty="0">
                <a:effectLst/>
              </a:rPr>
              <a:t> </a:t>
            </a:r>
            <a:r>
              <a:rPr lang="en-GB" dirty="0" err="1">
                <a:effectLst/>
              </a:rPr>
              <a:t>giảm</a:t>
            </a:r>
            <a:r>
              <a:rPr lang="en-GB" dirty="0">
                <a:effectLst/>
              </a:rPr>
              <a:t> </a:t>
            </a:r>
            <a:r>
              <a:rPr lang="en-GB" dirty="0" err="1">
                <a:effectLst/>
              </a:rPr>
              <a:t>lượng</a:t>
            </a:r>
            <a:r>
              <a:rPr lang="en-GB" dirty="0">
                <a:effectLst/>
              </a:rPr>
              <a:t> protein </a:t>
            </a:r>
            <a:r>
              <a:rPr lang="en-GB" dirty="0" err="1">
                <a:effectLst/>
              </a:rPr>
              <a:t>này</a:t>
            </a:r>
            <a:r>
              <a:rPr lang="en-GB" dirty="0">
                <a:effectLst/>
              </a:rPr>
              <a:t> </a:t>
            </a:r>
            <a:r>
              <a:rPr lang="en-GB" dirty="0" err="1">
                <a:effectLst/>
              </a:rPr>
              <a:t>được</a:t>
            </a:r>
            <a:r>
              <a:rPr lang="en-GB" dirty="0">
                <a:effectLst/>
              </a:rPr>
              <a:t> </a:t>
            </a:r>
            <a:r>
              <a:rPr lang="en-GB" dirty="0" err="1">
                <a:effectLst/>
              </a:rPr>
              <a:t>sản</a:t>
            </a:r>
            <a:r>
              <a:rPr lang="en-GB" dirty="0">
                <a:effectLst/>
              </a:rPr>
              <a:t> </a:t>
            </a:r>
            <a:r>
              <a:rPr lang="en-GB" dirty="0" err="1">
                <a:effectLst/>
              </a:rPr>
              <a:t>xuất</a:t>
            </a:r>
            <a:r>
              <a:rPr lang="en-GB" dirty="0">
                <a:effectLst/>
              </a:rPr>
              <a:t>.</a:t>
            </a:r>
            <a:endParaRPr lang="en-US" dirty="0">
              <a:effectLst/>
            </a:endParaRPr>
          </a:p>
          <a:p>
            <a:r>
              <a:rPr lang="en-GB" dirty="0" err="1">
                <a:effectLst/>
              </a:rPr>
              <a:t>Tần</a:t>
            </a:r>
            <a:r>
              <a:rPr lang="en-GB" dirty="0">
                <a:effectLst/>
              </a:rPr>
              <a:t> </a:t>
            </a:r>
            <a:r>
              <a:rPr lang="en-GB" dirty="0" err="1">
                <a:effectLst/>
              </a:rPr>
              <a:t>suất</a:t>
            </a:r>
            <a:r>
              <a:rPr lang="en-GB" dirty="0">
                <a:effectLst/>
              </a:rPr>
              <a:t> </a:t>
            </a:r>
            <a:r>
              <a:rPr lang="en-GB" dirty="0" err="1">
                <a:effectLst/>
              </a:rPr>
              <a:t>khoảng</a:t>
            </a:r>
            <a:r>
              <a:rPr lang="en-GB" dirty="0">
                <a:effectLst/>
              </a:rPr>
              <a:t> 1/5000 </a:t>
            </a:r>
            <a:r>
              <a:rPr lang="en-GB" dirty="0" err="1">
                <a:effectLst/>
              </a:rPr>
              <a:t>nam</a:t>
            </a:r>
            <a:r>
              <a:rPr lang="en-GB" dirty="0">
                <a:effectLst/>
              </a:rPr>
              <a:t>. </a:t>
            </a:r>
            <a:r>
              <a:rPr lang="en-GB" dirty="0" err="1">
                <a:effectLst/>
              </a:rPr>
              <a:t>Rất</a:t>
            </a:r>
            <a:r>
              <a:rPr lang="en-GB" dirty="0">
                <a:effectLst/>
              </a:rPr>
              <a:t> </a:t>
            </a:r>
            <a:r>
              <a:rPr lang="en-GB" dirty="0" err="1">
                <a:effectLst/>
              </a:rPr>
              <a:t>hiếm</a:t>
            </a:r>
            <a:r>
              <a:rPr lang="en-GB" dirty="0">
                <a:effectLst/>
              </a:rPr>
              <a:t> </a:t>
            </a:r>
            <a:r>
              <a:rPr lang="en-GB" dirty="0" err="1">
                <a:effectLst/>
              </a:rPr>
              <a:t>gặp</a:t>
            </a:r>
            <a:r>
              <a:rPr lang="en-GB" dirty="0">
                <a:effectLst/>
              </a:rPr>
              <a:t> </a:t>
            </a:r>
            <a:r>
              <a:rPr lang="en-GB" dirty="0" err="1">
                <a:effectLst/>
              </a:rPr>
              <a:t>nữ</a:t>
            </a:r>
            <a:r>
              <a:rPr lang="en-GB" dirty="0">
                <a:effectLst/>
              </a:rPr>
              <a:t> </a:t>
            </a:r>
            <a:r>
              <a:rPr lang="en-GB" dirty="0" err="1">
                <a:effectLst/>
              </a:rPr>
              <a:t>mắc</a:t>
            </a:r>
            <a:r>
              <a:rPr lang="en-GB" dirty="0">
                <a:effectLst/>
              </a:rPr>
              <a:t> </a:t>
            </a:r>
            <a:r>
              <a:rPr lang="en-GB" dirty="0" err="1">
                <a:effectLst/>
              </a:rPr>
              <a:t>bệnh</a:t>
            </a:r>
            <a:r>
              <a:rPr lang="en-GB" dirty="0">
                <a:effectLst/>
              </a:rPr>
              <a:t>.</a:t>
            </a:r>
            <a:endParaRPr lang="en-US" dirty="0">
              <a:effectLst/>
            </a:endParaRPr>
          </a:p>
          <a:p>
            <a:endParaRPr lang="en-US" dirty="0"/>
          </a:p>
        </p:txBody>
      </p:sp>
      <p:pic>
        <p:nvPicPr>
          <p:cNvPr id="4" name="Picture 2" descr="Káº¿t quáº£ hÃ¬nh áº£nh cho bá»nh Bá»NH Æ¯A CHáº¢Y MÃU HEMOPHILIA A  gia ÄÃ¬nh ná»¯ hoÃ 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319" y="3132384"/>
            <a:ext cx="4848225" cy="2714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465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4160" y="164568"/>
            <a:ext cx="4765040" cy="3899432"/>
          </a:xfrm>
          <a:prstGeom prst="rect">
            <a:avLst/>
          </a:prstGeom>
        </p:spPr>
      </p:pic>
      <p:pic>
        <p:nvPicPr>
          <p:cNvPr id="3" name="Picture 2"/>
          <p:cNvPicPr>
            <a:picLocks noChangeAspect="1"/>
          </p:cNvPicPr>
          <p:nvPr/>
        </p:nvPicPr>
        <p:blipFill>
          <a:blip r:embed="rId4"/>
          <a:stretch>
            <a:fillRect/>
          </a:stretch>
        </p:blipFill>
        <p:spPr>
          <a:xfrm>
            <a:off x="5289936" y="2214879"/>
            <a:ext cx="6048941" cy="3970655"/>
          </a:xfrm>
          <a:prstGeom prst="rect">
            <a:avLst/>
          </a:prstGeom>
        </p:spPr>
      </p:pic>
    </p:spTree>
    <p:extLst>
      <p:ext uri="{BB962C8B-B14F-4D97-AF65-F5344CB8AC3E}">
        <p14:creationId xmlns:p14="http://schemas.microsoft.com/office/powerpoint/2010/main" val="27816885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1"/>
            <a:ext cx="10353761" cy="1060704"/>
          </a:xfrm>
        </p:spPr>
        <p:txBody>
          <a:bodyPr/>
          <a:lstStyle/>
          <a:p>
            <a:r>
              <a:rPr lang="en-US" b="0" i="1" dirty="0">
                <a:effectLst/>
                <a:latin typeface="Arial" panose="020B0604020202020204" pitchFamily="34" charset="0"/>
                <a:cs typeface="Arial" panose="020B0604020202020204" pitchFamily="34" charset="0"/>
              </a:rPr>
              <a:t>Di </a:t>
            </a:r>
            <a:r>
              <a:rPr lang="en-US" b="0" i="1" dirty="0" err="1">
                <a:effectLst/>
                <a:latin typeface="Arial" panose="020B0604020202020204" pitchFamily="34" charset="0"/>
                <a:cs typeface="Arial" panose="020B0604020202020204" pitchFamily="34" charset="0"/>
              </a:rPr>
              <a:t>truyền</a:t>
            </a:r>
            <a:r>
              <a:rPr lang="en-US" b="0" i="1" dirty="0">
                <a:effectLst/>
                <a:latin typeface="Arial" panose="020B0604020202020204" pitchFamily="34" charset="0"/>
                <a:cs typeface="Arial" panose="020B0604020202020204" pitchFamily="34" charset="0"/>
              </a:rPr>
              <a:t> </a:t>
            </a:r>
            <a:r>
              <a:rPr lang="en-US" b="0" i="1" dirty="0" err="1">
                <a:effectLst/>
                <a:latin typeface="Arial" panose="020B0604020202020204" pitchFamily="34" charset="0"/>
                <a:cs typeface="Arial" panose="020B0604020202020204" pitchFamily="34" charset="0"/>
              </a:rPr>
              <a:t>liên</a:t>
            </a:r>
            <a:r>
              <a:rPr lang="en-US" b="0" i="1" dirty="0">
                <a:effectLst/>
                <a:latin typeface="Arial" panose="020B0604020202020204" pitchFamily="34" charset="0"/>
                <a:cs typeface="Arial" panose="020B0604020202020204" pitchFamily="34" charset="0"/>
              </a:rPr>
              <a:t> </a:t>
            </a:r>
            <a:r>
              <a:rPr lang="en-US" b="0" i="1" dirty="0" err="1">
                <a:effectLst/>
                <a:latin typeface="Arial" panose="020B0604020202020204" pitchFamily="34" charset="0"/>
                <a:cs typeface="Arial" panose="020B0604020202020204" pitchFamily="34" charset="0"/>
              </a:rPr>
              <a:t>kết</a:t>
            </a:r>
            <a:r>
              <a:rPr lang="en-US" b="0" i="1" dirty="0">
                <a:effectLst/>
                <a:latin typeface="Arial" panose="020B0604020202020204" pitchFamily="34" charset="0"/>
                <a:cs typeface="Arial" panose="020B0604020202020204" pitchFamily="34" charset="0"/>
              </a:rPr>
              <a:t> </a:t>
            </a:r>
            <a:r>
              <a:rPr lang="en-US" b="0" i="1" dirty="0" err="1">
                <a:effectLst/>
                <a:latin typeface="Arial" panose="020B0604020202020204" pitchFamily="34" charset="0"/>
                <a:cs typeface="Arial" panose="020B0604020202020204" pitchFamily="34" charset="0"/>
              </a:rPr>
              <a:t>nhiễm</a:t>
            </a:r>
            <a:r>
              <a:rPr lang="en-US" b="0" i="1" dirty="0">
                <a:effectLst/>
                <a:latin typeface="Arial" panose="020B0604020202020204" pitchFamily="34" charset="0"/>
                <a:cs typeface="Arial" panose="020B0604020202020204" pitchFamily="34" charset="0"/>
              </a:rPr>
              <a:t> </a:t>
            </a:r>
            <a:r>
              <a:rPr lang="en-US" b="0" i="1" dirty="0" err="1">
                <a:effectLst/>
                <a:latin typeface="Arial" panose="020B0604020202020204" pitchFamily="34" charset="0"/>
                <a:cs typeface="Arial" panose="020B0604020202020204" pitchFamily="34" charset="0"/>
              </a:rPr>
              <a:t>sắc</a:t>
            </a:r>
            <a:r>
              <a:rPr lang="en-US" b="0" i="1" dirty="0">
                <a:effectLst/>
                <a:latin typeface="Arial" panose="020B0604020202020204" pitchFamily="34" charset="0"/>
                <a:cs typeface="Arial" panose="020B0604020202020204" pitchFamily="34" charset="0"/>
              </a:rPr>
              <a:t> </a:t>
            </a:r>
            <a:r>
              <a:rPr lang="en-US" b="0" i="1" dirty="0" err="1">
                <a:effectLst/>
                <a:latin typeface="Arial" panose="020B0604020202020204" pitchFamily="34" charset="0"/>
                <a:cs typeface="Arial" panose="020B0604020202020204" pitchFamily="34" charset="0"/>
              </a:rPr>
              <a:t>thể</a:t>
            </a:r>
            <a:r>
              <a:rPr lang="en-US" b="0" i="1" dirty="0">
                <a:effectLst/>
                <a:latin typeface="Arial" panose="020B0604020202020204" pitchFamily="34" charset="0"/>
                <a:cs typeface="Arial" panose="020B0604020202020204" pitchFamily="34" charset="0"/>
              </a:rPr>
              <a:t> X</a:t>
            </a:r>
            <a:r>
              <a:rPr lang="en-US" dirty="0">
                <a:latin typeface="Arial" panose="020B0604020202020204" pitchFamily="34" charset="0"/>
                <a:cs typeface="Arial" panose="020B0604020202020204" pitchFamily="34" charset="0"/>
              </a:rPr>
              <a:t> </a:t>
            </a:r>
            <a:r>
              <a:rPr lang="en-US" dirty="0"/>
              <a:t/>
            </a:r>
            <a:br>
              <a:rPr lang="en-US" dirty="0"/>
            </a:br>
            <a:endParaRPr lang="en-US" dirty="0"/>
          </a:p>
        </p:txBody>
      </p:sp>
      <p:sp>
        <p:nvSpPr>
          <p:cNvPr id="3" name="Content Placeholder 2"/>
          <p:cNvSpPr>
            <a:spLocks noGrp="1"/>
          </p:cNvSpPr>
          <p:nvPr>
            <p:ph idx="1"/>
          </p:nvPr>
        </p:nvSpPr>
        <p:spPr>
          <a:xfrm>
            <a:off x="343671" y="1670305"/>
            <a:ext cx="11494007" cy="4353504"/>
          </a:xfrm>
        </p:spPr>
        <p:txBody>
          <a:bodyPr>
            <a:normAutofit fontScale="62500" lnSpcReduction="20000"/>
          </a:bodyPr>
          <a:lstStyle/>
          <a:p>
            <a:r>
              <a:rPr lang="vi-VN" sz="3300" b="1" dirty="0">
                <a:solidFill>
                  <a:srgbClr val="FFFF00"/>
                </a:solidFill>
                <a:effectLst/>
              </a:rPr>
              <a:t>Di truyền </a:t>
            </a:r>
            <a:r>
              <a:rPr lang="en-US" sz="3300" b="1" dirty="0">
                <a:solidFill>
                  <a:srgbClr val="FFFF00"/>
                </a:solidFill>
                <a:effectLst/>
              </a:rPr>
              <a:t>LẶN</a:t>
            </a:r>
            <a:r>
              <a:rPr lang="vi-VN" sz="3300" b="1" dirty="0">
                <a:solidFill>
                  <a:srgbClr val="FFFF00"/>
                </a:solidFill>
                <a:effectLst/>
              </a:rPr>
              <a:t> liên kết nhiễm sắc thể X:</a:t>
            </a:r>
            <a:r>
              <a:rPr lang="vi-VN" sz="3300" dirty="0">
                <a:solidFill>
                  <a:srgbClr val="FFFF00"/>
                </a:solidFill>
                <a:effectLst/>
              </a:rPr>
              <a:t/>
            </a:r>
            <a:br>
              <a:rPr lang="vi-VN" sz="3300" dirty="0">
                <a:solidFill>
                  <a:srgbClr val="FFFF00"/>
                </a:solidFill>
                <a:effectLst/>
              </a:rPr>
            </a:br>
            <a:r>
              <a:rPr lang="vi-VN" sz="3300" dirty="0">
                <a:effectLst/>
              </a:rPr>
              <a:t>• Các bệnh mù màu lục, mù màu đỏ: trong quần thể người bệnh mù màu lục, mù màu đỏ gặp</a:t>
            </a:r>
            <a:br>
              <a:rPr lang="vi-VN" sz="3300" dirty="0">
                <a:effectLst/>
              </a:rPr>
            </a:br>
            <a:r>
              <a:rPr lang="vi-VN" sz="3300" dirty="0">
                <a:effectLst/>
              </a:rPr>
              <a:t>trong khoảng 7-9% trong giới nam ở người da trắng và xấp xỉ 1% trong giới nữ.</a:t>
            </a:r>
            <a:br>
              <a:rPr lang="vi-VN" sz="3300" dirty="0">
                <a:effectLst/>
              </a:rPr>
            </a:br>
            <a:r>
              <a:rPr lang="vi-VN" sz="3300" dirty="0">
                <a:effectLst/>
              </a:rPr>
              <a:t>• Bệnh thiếu hụt glucose-6-phosphate dehydrogenase: có tần số bệnh là 24% ở phụ nữ da đen.</a:t>
            </a:r>
            <a:br>
              <a:rPr lang="vi-VN" sz="3300" dirty="0">
                <a:effectLst/>
              </a:rPr>
            </a:br>
            <a:r>
              <a:rPr lang="vi-VN" sz="3300" dirty="0">
                <a:effectLst/>
              </a:rPr>
              <a:t>• Bệnh Hemophilia A. với tỷ lệ 1/5000 – 10000 nam trên toàn thế giới.</a:t>
            </a:r>
            <a:br>
              <a:rPr lang="vi-VN" sz="3300" dirty="0">
                <a:effectLst/>
              </a:rPr>
            </a:br>
            <a:r>
              <a:rPr lang="vi-VN" sz="3300" dirty="0">
                <a:effectLst/>
              </a:rPr>
              <a:t>• Bệnh loạn dưỡng cơ Duchenne</a:t>
            </a:r>
            <a:endParaRPr lang="en-US" sz="3300" dirty="0">
              <a:effectLst/>
            </a:endParaRPr>
          </a:p>
          <a:p>
            <a:r>
              <a:rPr lang="vi-VN" sz="3300" dirty="0">
                <a:solidFill>
                  <a:srgbClr val="92D050"/>
                </a:solidFill>
                <a:effectLst/>
              </a:rPr>
              <a:t> </a:t>
            </a:r>
            <a:r>
              <a:rPr lang="vi-VN" sz="3300" b="1" dirty="0">
                <a:solidFill>
                  <a:srgbClr val="92D050"/>
                </a:solidFill>
                <a:effectLst/>
              </a:rPr>
              <a:t>Một số bệnh di truyền alen </a:t>
            </a:r>
            <a:r>
              <a:rPr lang="en-US" sz="3300" b="1" dirty="0">
                <a:solidFill>
                  <a:srgbClr val="92D050"/>
                </a:solidFill>
                <a:effectLst/>
              </a:rPr>
              <a:t>TRỘI </a:t>
            </a:r>
            <a:r>
              <a:rPr lang="vi-VN" sz="3300" b="1" dirty="0">
                <a:solidFill>
                  <a:srgbClr val="92D050"/>
                </a:solidFill>
                <a:effectLst/>
              </a:rPr>
              <a:t>liên kết nhiễm sắc thể X</a:t>
            </a:r>
            <a:r>
              <a:rPr lang="vi-VN" sz="3300" dirty="0">
                <a:effectLst/>
              </a:rPr>
              <a:t/>
            </a:r>
            <a:br>
              <a:rPr lang="vi-VN" sz="3300" dirty="0">
                <a:effectLst/>
              </a:rPr>
            </a:br>
            <a:r>
              <a:rPr lang="vi-VN" sz="3300" dirty="0">
                <a:effectLst/>
              </a:rPr>
              <a:t>• Bệnh còi xương kháng vitamin D.</a:t>
            </a:r>
            <a:br>
              <a:rPr lang="vi-VN" sz="3300" dirty="0">
                <a:effectLst/>
              </a:rPr>
            </a:br>
            <a:r>
              <a:rPr lang="vi-VN" sz="3300" dirty="0">
                <a:effectLst/>
              </a:rPr>
              <a:t>• Đái tháo đường, nguồn gốc thận.</a:t>
            </a:r>
            <a:br>
              <a:rPr lang="vi-VN" sz="3300" dirty="0">
                <a:effectLst/>
              </a:rPr>
            </a:br>
            <a:r>
              <a:rPr lang="vi-VN" sz="3300" dirty="0">
                <a:effectLst/>
              </a:rPr>
              <a:t>• Bệnh thiếu men răng dẫn tới xỉn men răng. </a:t>
            </a:r>
            <a:r>
              <a:rPr lang="vi-VN" dirty="0"/>
              <a:t/>
            </a:r>
            <a:br>
              <a:rPr lang="vi-VN" dirty="0"/>
            </a:br>
            <a:endParaRPr lang="en-US" dirty="0"/>
          </a:p>
        </p:txBody>
      </p:sp>
    </p:spTree>
    <p:extLst>
      <p:ext uri="{BB962C8B-B14F-4D97-AF65-F5344CB8AC3E}">
        <p14:creationId xmlns:p14="http://schemas.microsoft.com/office/powerpoint/2010/main" val="39870755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Dt </a:t>
            </a:r>
            <a:r>
              <a:rPr lang="en-US" dirty="0" err="1"/>
              <a:t>liên</a:t>
            </a:r>
            <a:r>
              <a:rPr lang="en-US" dirty="0"/>
              <a:t> </a:t>
            </a:r>
            <a:r>
              <a:rPr lang="en-US" dirty="0" err="1"/>
              <a:t>kết</a:t>
            </a:r>
            <a:r>
              <a:rPr lang="en-US" dirty="0"/>
              <a:t> </a:t>
            </a:r>
            <a:r>
              <a:rPr lang="en-US" dirty="0" err="1"/>
              <a:t>nst</a:t>
            </a:r>
            <a:r>
              <a:rPr lang="en-US" dirty="0"/>
              <a:t> y</a:t>
            </a:r>
          </a:p>
        </p:txBody>
      </p:sp>
      <p:pic>
        <p:nvPicPr>
          <p:cNvPr id="4" name="Content Placeholder 3"/>
          <p:cNvPicPr>
            <a:picLocks noGrp="1" noChangeAspect="1"/>
          </p:cNvPicPr>
          <p:nvPr>
            <p:ph sz="half" idx="1"/>
          </p:nvPr>
        </p:nvPicPr>
        <p:blipFill>
          <a:blip r:embed="rId3"/>
          <a:stretch>
            <a:fillRect/>
          </a:stretch>
        </p:blipFill>
        <p:spPr>
          <a:xfrm>
            <a:off x="913795" y="1758379"/>
            <a:ext cx="4939510" cy="4032821"/>
          </a:xfrm>
          <a:prstGeom prst="rect">
            <a:avLst/>
          </a:prstGeom>
        </p:spPr>
      </p:pic>
      <p:sp>
        <p:nvSpPr>
          <p:cNvPr id="5" name="Content Placeholder 4"/>
          <p:cNvSpPr>
            <a:spLocks noGrp="1"/>
          </p:cNvSpPr>
          <p:nvPr>
            <p:ph sz="half" idx="2"/>
          </p:nvPr>
        </p:nvSpPr>
        <p:spPr>
          <a:xfrm>
            <a:off x="6173403" y="2088319"/>
            <a:ext cx="5655924" cy="4057838"/>
          </a:xfrm>
        </p:spPr>
        <p:txBody>
          <a:bodyPr>
            <a:normAutofit lnSpcReduction="10000"/>
          </a:bodyPr>
          <a:lstStyle/>
          <a:p>
            <a:pPr lvl="0" fontAlgn="base"/>
            <a:r>
              <a:rPr lang="en-US" b="1" i="1" dirty="0" err="1">
                <a:effectLst/>
              </a:rPr>
              <a:t>Đặc</a:t>
            </a:r>
            <a:r>
              <a:rPr lang="en-US" b="1" i="1" dirty="0">
                <a:effectLst/>
              </a:rPr>
              <a:t> </a:t>
            </a:r>
            <a:r>
              <a:rPr lang="en-US" b="1" i="1" dirty="0" err="1">
                <a:effectLst/>
              </a:rPr>
              <a:t>điểm</a:t>
            </a:r>
            <a:endParaRPr lang="en-US" b="1" i="1" dirty="0">
              <a:effectLst/>
            </a:endParaRPr>
          </a:p>
          <a:p>
            <a:r>
              <a:rPr lang="en-US" dirty="0">
                <a:effectLst/>
              </a:rPr>
              <a:t>Di </a:t>
            </a:r>
            <a:r>
              <a:rPr lang="en-US" dirty="0" err="1">
                <a:effectLst/>
              </a:rPr>
              <a:t>truyền</a:t>
            </a:r>
            <a:r>
              <a:rPr lang="en-US" dirty="0">
                <a:effectLst/>
              </a:rPr>
              <a:t> </a:t>
            </a:r>
            <a:r>
              <a:rPr lang="en-US" dirty="0" err="1">
                <a:effectLst/>
              </a:rPr>
              <a:t>liên</a:t>
            </a:r>
            <a:r>
              <a:rPr lang="en-US" dirty="0">
                <a:effectLst/>
              </a:rPr>
              <a:t> </a:t>
            </a:r>
            <a:r>
              <a:rPr lang="en-US" dirty="0" err="1">
                <a:effectLst/>
              </a:rPr>
              <a:t>kết</a:t>
            </a:r>
            <a:r>
              <a:rPr lang="en-US" dirty="0">
                <a:effectLst/>
              </a:rPr>
              <a:t> NST Y </a:t>
            </a:r>
            <a:r>
              <a:rPr lang="en-US" dirty="0" err="1">
                <a:effectLst/>
              </a:rPr>
              <a:t>là</a:t>
            </a:r>
            <a:r>
              <a:rPr lang="en-US" dirty="0">
                <a:effectLst/>
              </a:rPr>
              <a:t> </a:t>
            </a:r>
            <a:r>
              <a:rPr lang="en-US" dirty="0" err="1">
                <a:effectLst/>
              </a:rPr>
              <a:t>hiện</a:t>
            </a:r>
            <a:r>
              <a:rPr lang="en-US" dirty="0">
                <a:effectLst/>
              </a:rPr>
              <a:t> </a:t>
            </a:r>
            <a:r>
              <a:rPr lang="en-US" dirty="0" err="1">
                <a:effectLst/>
              </a:rPr>
              <a:t>tượng</a:t>
            </a:r>
            <a:endParaRPr lang="en-US" dirty="0">
              <a:effectLst/>
            </a:endParaRPr>
          </a:p>
          <a:p>
            <a:pPr lvl="0"/>
            <a:r>
              <a:rPr lang="en-US" dirty="0" err="1">
                <a:effectLst/>
              </a:rPr>
              <a:t>bệnh</a:t>
            </a:r>
            <a:r>
              <a:rPr lang="en-US" dirty="0">
                <a:effectLst/>
              </a:rPr>
              <a:t> </a:t>
            </a:r>
            <a:r>
              <a:rPr lang="en-US" dirty="0" err="1">
                <a:effectLst/>
              </a:rPr>
              <a:t>lý</a:t>
            </a:r>
            <a:r>
              <a:rPr lang="en-US" dirty="0">
                <a:effectLst/>
              </a:rPr>
              <a:t> do </a:t>
            </a:r>
            <a:r>
              <a:rPr lang="en-US" dirty="0" err="1">
                <a:effectLst/>
              </a:rPr>
              <a:t>đột</a:t>
            </a:r>
            <a:r>
              <a:rPr lang="en-US" dirty="0">
                <a:effectLst/>
              </a:rPr>
              <a:t> </a:t>
            </a:r>
            <a:r>
              <a:rPr lang="en-US" dirty="0" err="1">
                <a:effectLst/>
              </a:rPr>
              <a:t>biến</a:t>
            </a:r>
            <a:r>
              <a:rPr lang="en-US" dirty="0">
                <a:effectLst/>
              </a:rPr>
              <a:t> </a:t>
            </a:r>
            <a:r>
              <a:rPr lang="en-US" dirty="0" err="1">
                <a:effectLst/>
              </a:rPr>
              <a:t>gien</a:t>
            </a:r>
            <a:r>
              <a:rPr lang="en-US" dirty="0">
                <a:effectLst/>
              </a:rPr>
              <a:t> </a:t>
            </a:r>
            <a:r>
              <a:rPr lang="en-US" dirty="0" err="1">
                <a:effectLst/>
              </a:rPr>
              <a:t>nằm</a:t>
            </a:r>
            <a:r>
              <a:rPr lang="en-US" dirty="0">
                <a:effectLst/>
              </a:rPr>
              <a:t> </a:t>
            </a:r>
            <a:r>
              <a:rPr lang="en-US" dirty="0" err="1">
                <a:effectLst/>
              </a:rPr>
              <a:t>trên</a:t>
            </a:r>
            <a:r>
              <a:rPr lang="en-US" dirty="0">
                <a:effectLst/>
              </a:rPr>
              <a:t> NST Y</a:t>
            </a:r>
          </a:p>
          <a:p>
            <a:pPr lvl="0"/>
            <a:r>
              <a:rPr lang="en-US" dirty="0" err="1">
                <a:effectLst/>
              </a:rPr>
              <a:t>bệnh</a:t>
            </a:r>
            <a:r>
              <a:rPr lang="en-US" dirty="0">
                <a:effectLst/>
              </a:rPr>
              <a:t> </a:t>
            </a:r>
            <a:r>
              <a:rPr lang="en-US" dirty="0" err="1">
                <a:effectLst/>
              </a:rPr>
              <a:t>lý</a:t>
            </a:r>
            <a:r>
              <a:rPr lang="en-US" dirty="0">
                <a:effectLst/>
              </a:rPr>
              <a:t> </a:t>
            </a:r>
            <a:r>
              <a:rPr lang="en-US" dirty="0" err="1">
                <a:effectLst/>
              </a:rPr>
              <a:t>chỉ</a:t>
            </a:r>
            <a:r>
              <a:rPr lang="en-US" dirty="0">
                <a:effectLst/>
              </a:rPr>
              <a:t> </a:t>
            </a:r>
            <a:r>
              <a:rPr lang="en-US" dirty="0" err="1">
                <a:effectLst/>
              </a:rPr>
              <a:t>xuất</a:t>
            </a:r>
            <a:r>
              <a:rPr lang="en-US" dirty="0">
                <a:effectLst/>
              </a:rPr>
              <a:t> </a:t>
            </a:r>
            <a:r>
              <a:rPr lang="en-US" dirty="0" err="1">
                <a:effectLst/>
              </a:rPr>
              <a:t>hiện</a:t>
            </a:r>
            <a:r>
              <a:rPr lang="en-US" dirty="0">
                <a:effectLst/>
              </a:rPr>
              <a:t> ở </a:t>
            </a:r>
            <a:r>
              <a:rPr lang="en-US" dirty="0" err="1">
                <a:effectLst/>
              </a:rPr>
              <a:t>nam</a:t>
            </a:r>
            <a:endParaRPr lang="en-US" dirty="0">
              <a:effectLst/>
            </a:endParaRPr>
          </a:p>
          <a:p>
            <a:pPr lvl="0"/>
            <a:r>
              <a:rPr lang="en-US" dirty="0" err="1">
                <a:effectLst/>
              </a:rPr>
              <a:t>người</a:t>
            </a:r>
            <a:r>
              <a:rPr lang="en-US" dirty="0">
                <a:effectLst/>
              </a:rPr>
              <a:t> </a:t>
            </a:r>
            <a:r>
              <a:rPr lang="en-US" dirty="0" err="1">
                <a:effectLst/>
              </a:rPr>
              <a:t>bệnh</a:t>
            </a:r>
            <a:r>
              <a:rPr lang="en-US" dirty="0">
                <a:effectLst/>
              </a:rPr>
              <a:t> </a:t>
            </a:r>
            <a:r>
              <a:rPr lang="en-US" dirty="0" err="1">
                <a:effectLst/>
              </a:rPr>
              <a:t>nam</a:t>
            </a:r>
            <a:r>
              <a:rPr lang="en-US" dirty="0">
                <a:effectLst/>
              </a:rPr>
              <a:t> </a:t>
            </a:r>
            <a:r>
              <a:rPr lang="en-US" dirty="0" err="1">
                <a:effectLst/>
              </a:rPr>
              <a:t>luôn</a:t>
            </a:r>
            <a:r>
              <a:rPr lang="en-US" dirty="0">
                <a:effectLst/>
              </a:rPr>
              <a:t> </a:t>
            </a:r>
            <a:r>
              <a:rPr lang="en-US" dirty="0" err="1">
                <a:effectLst/>
              </a:rPr>
              <a:t>luôn</a:t>
            </a:r>
            <a:r>
              <a:rPr lang="en-US" dirty="0">
                <a:effectLst/>
              </a:rPr>
              <a:t> </a:t>
            </a:r>
            <a:r>
              <a:rPr lang="en-US" dirty="0" err="1">
                <a:effectLst/>
              </a:rPr>
              <a:t>truyền</a:t>
            </a:r>
            <a:r>
              <a:rPr lang="en-US" dirty="0">
                <a:effectLst/>
              </a:rPr>
              <a:t> </a:t>
            </a:r>
            <a:r>
              <a:rPr lang="en-US" dirty="0" err="1">
                <a:effectLst/>
              </a:rPr>
              <a:t>bệnh</a:t>
            </a:r>
            <a:r>
              <a:rPr lang="en-US" dirty="0">
                <a:effectLst/>
              </a:rPr>
              <a:t> </a:t>
            </a:r>
            <a:r>
              <a:rPr lang="en-US" dirty="0" err="1">
                <a:effectLst/>
              </a:rPr>
              <a:t>cho</a:t>
            </a:r>
            <a:r>
              <a:rPr lang="en-US" dirty="0">
                <a:effectLst/>
              </a:rPr>
              <a:t> </a:t>
            </a:r>
            <a:r>
              <a:rPr lang="en-US" dirty="0" err="1">
                <a:effectLst/>
              </a:rPr>
              <a:t>các</a:t>
            </a:r>
            <a:r>
              <a:rPr lang="en-US" dirty="0">
                <a:effectLst/>
              </a:rPr>
              <a:t> con </a:t>
            </a:r>
            <a:r>
              <a:rPr lang="en-US" dirty="0" err="1">
                <a:effectLst/>
              </a:rPr>
              <a:t>trai</a:t>
            </a:r>
            <a:endParaRPr lang="en-US" dirty="0">
              <a:effectLst/>
            </a:endParaRPr>
          </a:p>
          <a:p>
            <a:r>
              <a:rPr lang="en-GB" b="1" dirty="0" err="1">
                <a:effectLst/>
              </a:rPr>
              <a:t>Cây</a:t>
            </a:r>
            <a:r>
              <a:rPr lang="en-GB" b="1" dirty="0">
                <a:effectLst/>
              </a:rPr>
              <a:t> </a:t>
            </a:r>
            <a:r>
              <a:rPr lang="en-GB" b="1" dirty="0" err="1">
                <a:effectLst/>
              </a:rPr>
              <a:t>gia</a:t>
            </a:r>
            <a:r>
              <a:rPr lang="en-GB" b="1" dirty="0">
                <a:effectLst/>
              </a:rPr>
              <a:t> </a:t>
            </a:r>
            <a:r>
              <a:rPr lang="en-GB" b="1" dirty="0" err="1">
                <a:effectLst/>
              </a:rPr>
              <a:t>hệ</a:t>
            </a:r>
            <a:r>
              <a:rPr lang="en-GB" b="1" dirty="0">
                <a:effectLst/>
              </a:rPr>
              <a:t> </a:t>
            </a:r>
            <a:r>
              <a:rPr lang="en-GB" b="1" dirty="0" err="1">
                <a:effectLst/>
              </a:rPr>
              <a:t>có</a:t>
            </a:r>
            <a:r>
              <a:rPr lang="en-GB" b="1" dirty="0">
                <a:effectLst/>
              </a:rPr>
              <a:t> </a:t>
            </a:r>
            <a:r>
              <a:rPr lang="en-GB" b="1" dirty="0" err="1">
                <a:effectLst/>
              </a:rPr>
              <a:t>dạng</a:t>
            </a:r>
            <a:r>
              <a:rPr lang="en-GB" b="1" dirty="0">
                <a:effectLst/>
              </a:rPr>
              <a:t> </a:t>
            </a:r>
            <a:r>
              <a:rPr lang="en-GB" b="1" dirty="0" err="1">
                <a:effectLst/>
              </a:rPr>
              <a:t>dọc</a:t>
            </a:r>
            <a:r>
              <a:rPr lang="en-GB" b="1" dirty="0">
                <a:effectLst/>
              </a:rPr>
              <a:t>: </a:t>
            </a:r>
            <a:r>
              <a:rPr lang="en-GB" b="1" dirty="0" err="1">
                <a:effectLst/>
              </a:rPr>
              <a:t>nam</a:t>
            </a:r>
            <a:r>
              <a:rPr lang="en-GB" b="1" dirty="0">
                <a:effectLst/>
              </a:rPr>
              <a:t> – </a:t>
            </a:r>
            <a:r>
              <a:rPr lang="en-GB" b="1" dirty="0" err="1">
                <a:effectLst/>
              </a:rPr>
              <a:t>nam</a:t>
            </a:r>
            <a:endParaRPr lang="en-GB" b="1" dirty="0">
              <a:effectLst/>
            </a:endParaRPr>
          </a:p>
          <a:p>
            <a:r>
              <a:rPr lang="en-US" dirty="0">
                <a:effectLst/>
              </a:rPr>
              <a:t>Cha </a:t>
            </a:r>
            <a:r>
              <a:rPr lang="en-US" dirty="0" err="1">
                <a:effectLst/>
              </a:rPr>
              <a:t>bệnh</a:t>
            </a:r>
            <a:r>
              <a:rPr lang="en-US" dirty="0">
                <a:effectLst/>
              </a:rPr>
              <a:t> </a:t>
            </a:r>
            <a:r>
              <a:rPr lang="en-US" dirty="0" err="1">
                <a:effectLst/>
              </a:rPr>
              <a:t>sẽ</a:t>
            </a:r>
            <a:r>
              <a:rPr lang="en-US" dirty="0">
                <a:effectLst/>
              </a:rPr>
              <a:t> </a:t>
            </a:r>
            <a:r>
              <a:rPr lang="en-US" dirty="0" err="1">
                <a:effectLst/>
              </a:rPr>
              <a:t>có</a:t>
            </a:r>
            <a:r>
              <a:rPr lang="en-US" dirty="0">
                <a:effectLst/>
              </a:rPr>
              <a:t> 100% </a:t>
            </a:r>
            <a:r>
              <a:rPr lang="en-US" dirty="0" err="1">
                <a:effectLst/>
              </a:rPr>
              <a:t>sinh</a:t>
            </a:r>
            <a:r>
              <a:rPr lang="en-US" dirty="0">
                <a:effectLst/>
              </a:rPr>
              <a:t> con </a:t>
            </a:r>
            <a:r>
              <a:rPr lang="en-US" dirty="0" err="1">
                <a:effectLst/>
              </a:rPr>
              <a:t>trai</a:t>
            </a:r>
            <a:r>
              <a:rPr lang="en-US" dirty="0">
                <a:effectLst/>
              </a:rPr>
              <a:t> </a:t>
            </a:r>
            <a:r>
              <a:rPr lang="en-US" dirty="0" err="1">
                <a:effectLst/>
              </a:rPr>
              <a:t>bệnh</a:t>
            </a:r>
            <a:r>
              <a:rPr lang="en-US" dirty="0">
                <a:effectLst/>
              </a:rPr>
              <a:t>, và 0% </a:t>
            </a:r>
            <a:r>
              <a:rPr lang="en-US" dirty="0" err="1">
                <a:effectLst/>
              </a:rPr>
              <a:t>sinh</a:t>
            </a:r>
            <a:r>
              <a:rPr lang="en-US" dirty="0">
                <a:effectLst/>
              </a:rPr>
              <a:t> con </a:t>
            </a:r>
            <a:r>
              <a:rPr lang="en-US" dirty="0" err="1">
                <a:effectLst/>
              </a:rPr>
              <a:t>gái</a:t>
            </a:r>
            <a:r>
              <a:rPr lang="en-US" dirty="0">
                <a:effectLst/>
              </a:rPr>
              <a:t> </a:t>
            </a:r>
            <a:r>
              <a:rPr lang="en-US" dirty="0" err="1">
                <a:effectLst/>
              </a:rPr>
              <a:t>bệnh</a:t>
            </a:r>
            <a:r>
              <a:rPr lang="en-US" dirty="0">
                <a:effectLst/>
              </a:rPr>
              <a:t>.</a:t>
            </a:r>
          </a:p>
          <a:p>
            <a:endParaRPr lang="en-US" dirty="0">
              <a:effectLst/>
            </a:endParaRPr>
          </a:p>
        </p:txBody>
      </p:sp>
    </p:spTree>
    <p:extLst>
      <p:ext uri="{BB962C8B-B14F-4D97-AF65-F5344CB8AC3E}">
        <p14:creationId xmlns:p14="http://schemas.microsoft.com/office/powerpoint/2010/main" val="41740109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Bệnh</a:t>
            </a:r>
            <a:r>
              <a:rPr lang="en-US" dirty="0"/>
              <a:t> </a:t>
            </a:r>
            <a:r>
              <a:rPr lang="en-US" dirty="0" err="1"/>
              <a:t>dày</a:t>
            </a:r>
            <a:r>
              <a:rPr lang="en-US" dirty="0"/>
              <a:t> </a:t>
            </a:r>
            <a:r>
              <a:rPr lang="en-US" dirty="0" err="1"/>
              <a:t>sừng</a:t>
            </a:r>
            <a:r>
              <a:rPr lang="en-US" dirty="0"/>
              <a:t> </a:t>
            </a:r>
            <a:r>
              <a:rPr lang="en-US" dirty="0" err="1"/>
              <a:t>lòng</a:t>
            </a:r>
            <a:r>
              <a:rPr lang="en-US" dirty="0"/>
              <a:t> </a:t>
            </a:r>
            <a:r>
              <a:rPr lang="en-US" dirty="0" err="1"/>
              <a:t>bàn</a:t>
            </a:r>
            <a:r>
              <a:rPr lang="en-US" dirty="0"/>
              <a:t> </a:t>
            </a:r>
            <a:r>
              <a:rPr lang="en-US" dirty="0" err="1"/>
              <a:t>tay</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46674" y="1935921"/>
            <a:ext cx="10396685" cy="4204754"/>
          </a:xfrm>
          <a:prstGeom prst="rect">
            <a:avLst/>
          </a:prstGeom>
        </p:spPr>
      </p:pic>
    </p:spTree>
    <p:extLst>
      <p:ext uri="{BB962C8B-B14F-4D97-AF65-F5344CB8AC3E}">
        <p14:creationId xmlns:p14="http://schemas.microsoft.com/office/powerpoint/2010/main" val="1342857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4819" y="206189"/>
            <a:ext cx="10353761" cy="1044388"/>
          </a:xfrm>
        </p:spPr>
        <p:txBody>
          <a:bodyPr>
            <a:normAutofit/>
          </a:bodyPr>
          <a:lstStyle/>
          <a:p>
            <a:r>
              <a:rPr lang="en-US" dirty="0" err="1">
                <a:effectLst/>
              </a:rPr>
              <a:t>Thuật</a:t>
            </a:r>
            <a:r>
              <a:rPr lang="en-US" dirty="0">
                <a:effectLst/>
              </a:rPr>
              <a:t> </a:t>
            </a:r>
            <a:r>
              <a:rPr lang="en-US" dirty="0" err="1">
                <a:effectLst/>
              </a:rPr>
              <a:t>ngữ</a:t>
            </a:r>
            <a:endParaRPr lang="en-US" dirty="0"/>
          </a:p>
        </p:txBody>
      </p:sp>
      <p:sp>
        <p:nvSpPr>
          <p:cNvPr id="3" name="Content Placeholder 2"/>
          <p:cNvSpPr>
            <a:spLocks noGrp="1"/>
          </p:cNvSpPr>
          <p:nvPr>
            <p:ph idx="1"/>
          </p:nvPr>
        </p:nvSpPr>
        <p:spPr>
          <a:xfrm>
            <a:off x="94182" y="1371600"/>
            <a:ext cx="8269889" cy="5280211"/>
          </a:xfrm>
        </p:spPr>
        <p:txBody>
          <a:bodyPr>
            <a:normAutofit lnSpcReduction="10000"/>
          </a:bodyPr>
          <a:lstStyle/>
          <a:p>
            <a:r>
              <a:rPr lang="vi-VN" sz="2400" dirty="0">
                <a:effectLst/>
              </a:rPr>
              <a:t>Allele</a:t>
            </a:r>
            <a:r>
              <a:rPr lang="en-US" sz="2400" dirty="0">
                <a:effectLst/>
              </a:rPr>
              <a:t> </a:t>
            </a:r>
          </a:p>
          <a:p>
            <a:pPr lvl="1"/>
            <a:r>
              <a:rPr lang="vi-VN" sz="2400" dirty="0">
                <a:effectLst/>
              </a:rPr>
              <a:t>cặp gene</a:t>
            </a:r>
            <a:r>
              <a:rPr lang="en-US" sz="2400" dirty="0">
                <a:effectLst/>
              </a:rPr>
              <a:t> </a:t>
            </a:r>
            <a:r>
              <a:rPr lang="vi-VN" sz="2400" dirty="0">
                <a:effectLst/>
              </a:rPr>
              <a:t>có hai allele thành phần giống nhau, thì gọi là </a:t>
            </a:r>
            <a:r>
              <a:rPr lang="vi-VN" sz="2400" b="1" dirty="0">
                <a:effectLst/>
              </a:rPr>
              <a:t>homozygous</a:t>
            </a:r>
            <a:endParaRPr lang="en-US" sz="2400" dirty="0">
              <a:effectLst/>
            </a:endParaRPr>
          </a:p>
          <a:p>
            <a:pPr lvl="1"/>
            <a:r>
              <a:rPr lang="vi-VN" sz="2400" dirty="0">
                <a:effectLst/>
              </a:rPr>
              <a:t>2 alleles khác nhau</a:t>
            </a:r>
            <a:r>
              <a:rPr lang="en-US" sz="2400" dirty="0">
                <a:effectLst/>
              </a:rPr>
              <a:t> </a:t>
            </a:r>
            <a:r>
              <a:rPr lang="vi-VN" sz="2400" dirty="0">
                <a:effectLst/>
              </a:rPr>
              <a:t>thì gọi là </a:t>
            </a:r>
            <a:r>
              <a:rPr lang="vi-VN" sz="2400" b="1" dirty="0">
                <a:effectLst/>
              </a:rPr>
              <a:t>heterozygous</a:t>
            </a:r>
            <a:r>
              <a:rPr lang="vi-VN" sz="2400" dirty="0">
                <a:effectLst/>
              </a:rPr>
              <a:t>. </a:t>
            </a:r>
            <a:endParaRPr lang="en-US" sz="2400" dirty="0">
              <a:effectLst/>
            </a:endParaRPr>
          </a:p>
          <a:p>
            <a:pPr lvl="1"/>
            <a:r>
              <a:rPr lang="vi-VN" sz="2400" dirty="0">
                <a:effectLst/>
              </a:rPr>
              <a:t>Allele trội (</a:t>
            </a:r>
            <a:r>
              <a:rPr lang="vi-VN" sz="2400" b="1" dirty="0">
                <a:effectLst/>
              </a:rPr>
              <a:t>dominant allele</a:t>
            </a:r>
            <a:r>
              <a:rPr lang="vi-VN" sz="2400" dirty="0">
                <a:effectLst/>
              </a:rPr>
              <a:t>) thì được biểu hiện ra kiểu hình (phenotype) còn các alen lặn khác (recessive allele) thì được ẩn đi</a:t>
            </a:r>
            <a:endParaRPr lang="en-US" sz="2400" dirty="0">
              <a:effectLst/>
            </a:endParaRPr>
          </a:p>
          <a:p>
            <a:r>
              <a:rPr lang="vi-VN" sz="2400" dirty="0">
                <a:effectLst/>
              </a:rPr>
              <a:t>wild type</a:t>
            </a:r>
            <a:r>
              <a:rPr lang="en-US" sz="2400" dirty="0">
                <a:effectLst/>
              </a:rPr>
              <a:t> (AA)</a:t>
            </a:r>
          </a:p>
          <a:p>
            <a:r>
              <a:rPr lang="vi-VN" sz="2400" dirty="0">
                <a:effectLst/>
              </a:rPr>
              <a:t>mutant allele</a:t>
            </a:r>
            <a:r>
              <a:rPr lang="en-US" sz="2400" dirty="0">
                <a:effectLst/>
              </a:rPr>
              <a:t> </a:t>
            </a:r>
          </a:p>
          <a:p>
            <a:r>
              <a:rPr lang="vi-VN" sz="2400" dirty="0">
                <a:effectLst/>
              </a:rPr>
              <a:t>recessive mutant allele</a:t>
            </a:r>
            <a:r>
              <a:rPr lang="en-US" sz="2400" dirty="0">
                <a:effectLst/>
              </a:rPr>
              <a:t> (aa)</a:t>
            </a:r>
          </a:p>
          <a:p>
            <a:r>
              <a:rPr lang="vi-VN" sz="2400" dirty="0">
                <a:effectLst/>
              </a:rPr>
              <a:t>dominant mutant allele</a:t>
            </a:r>
            <a:r>
              <a:rPr lang="en-US" sz="2400" dirty="0">
                <a:effectLst/>
              </a:rPr>
              <a:t> (Aa, </a:t>
            </a:r>
            <a:r>
              <a:rPr lang="en-US" sz="2400" dirty="0" err="1">
                <a:effectLst/>
              </a:rPr>
              <a:t>aA</a:t>
            </a:r>
            <a:r>
              <a:rPr lang="en-US" sz="2400" dirty="0">
                <a:effectLst/>
              </a:rPr>
              <a:t>)</a:t>
            </a:r>
            <a:endParaRPr lang="en-US" sz="2400" dirty="0">
              <a:effectLst/>
              <a:latin typeface="Arial" panose="020B0604020202020204" pitchFamily="34" charset="0"/>
              <a:cs typeface="Arial" panose="020B0604020202020204" pitchFamily="34" charset="0"/>
            </a:endParaRPr>
          </a:p>
          <a:p>
            <a:endParaRPr lang="en-US" dirty="0">
              <a:effectLst/>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xmlns="" id="{7B9A0081-A6C7-4DBA-9925-4C0FA8C080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0918" y="1532511"/>
            <a:ext cx="3596900" cy="4904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6144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 </a:t>
            </a:r>
            <a:r>
              <a:rPr lang="en-US" dirty="0" err="1"/>
              <a:t>truyền</a:t>
            </a:r>
            <a:r>
              <a:rPr lang="en-US" dirty="0"/>
              <a:t> </a:t>
            </a:r>
            <a:r>
              <a:rPr lang="en-US" dirty="0" err="1"/>
              <a:t>ti</a:t>
            </a:r>
            <a:r>
              <a:rPr lang="en-US" dirty="0"/>
              <a:t> </a:t>
            </a:r>
            <a:r>
              <a:rPr lang="en-US" dirty="0" err="1"/>
              <a:t>thể</a:t>
            </a:r>
            <a:endParaRPr lang="en-US" dirty="0"/>
          </a:p>
        </p:txBody>
      </p:sp>
      <p:sp>
        <p:nvSpPr>
          <p:cNvPr id="3" name="Text Placeholder 2"/>
          <p:cNvSpPr>
            <a:spLocks noGrp="1"/>
          </p:cNvSpPr>
          <p:nvPr>
            <p:ph type="body" idx="1"/>
          </p:nvPr>
        </p:nvSpPr>
        <p:spPr/>
        <p:txBody>
          <a:bodyPr/>
          <a:lstStyle/>
          <a:p>
            <a:r>
              <a:rPr lang="en-US" dirty="0" err="1">
                <a:effectLst/>
              </a:rPr>
              <a:t>Đặc</a:t>
            </a:r>
            <a:r>
              <a:rPr lang="en-US" dirty="0">
                <a:effectLst/>
              </a:rPr>
              <a:t> </a:t>
            </a:r>
            <a:r>
              <a:rPr lang="en-US" dirty="0" err="1">
                <a:effectLst/>
              </a:rPr>
              <a:t>điểm</a:t>
            </a:r>
            <a:r>
              <a:rPr lang="en-US" dirty="0">
                <a:effectLst/>
              </a:rPr>
              <a:t> </a:t>
            </a:r>
            <a:r>
              <a:rPr lang="en-US" dirty="0" err="1">
                <a:effectLst/>
              </a:rPr>
              <a:t>của</a:t>
            </a:r>
            <a:r>
              <a:rPr lang="en-US" dirty="0">
                <a:effectLst/>
              </a:rPr>
              <a:t> di </a:t>
            </a:r>
            <a:r>
              <a:rPr lang="en-US" dirty="0" err="1">
                <a:effectLst/>
              </a:rPr>
              <a:t>truyền</a:t>
            </a:r>
            <a:r>
              <a:rPr lang="en-US" dirty="0">
                <a:effectLst/>
              </a:rPr>
              <a:t> ty </a:t>
            </a:r>
            <a:r>
              <a:rPr lang="en-US" dirty="0" err="1">
                <a:effectLst/>
              </a:rPr>
              <a:t>thể</a:t>
            </a:r>
            <a:endParaRPr lang="en-US" dirty="0">
              <a:effectLst/>
            </a:endParaRPr>
          </a:p>
          <a:p>
            <a:endParaRPr lang="en-US" dirty="0"/>
          </a:p>
        </p:txBody>
      </p:sp>
      <p:sp>
        <p:nvSpPr>
          <p:cNvPr id="4" name="Content Placeholder 3"/>
          <p:cNvSpPr>
            <a:spLocks noGrp="1"/>
          </p:cNvSpPr>
          <p:nvPr>
            <p:ph sz="half" idx="2"/>
          </p:nvPr>
        </p:nvSpPr>
        <p:spPr/>
        <p:txBody>
          <a:bodyPr>
            <a:normAutofit fontScale="85000" lnSpcReduction="20000"/>
          </a:bodyPr>
          <a:lstStyle/>
          <a:p>
            <a:r>
              <a:rPr lang="en-US" dirty="0" err="1">
                <a:effectLst/>
              </a:rPr>
              <a:t>Lượng</a:t>
            </a:r>
            <a:r>
              <a:rPr lang="en-US" dirty="0">
                <a:effectLst/>
              </a:rPr>
              <a:t> </a:t>
            </a:r>
            <a:r>
              <a:rPr lang="en-US" dirty="0" err="1">
                <a:effectLst/>
              </a:rPr>
              <a:t>bào</a:t>
            </a:r>
            <a:r>
              <a:rPr lang="en-US" dirty="0">
                <a:effectLst/>
              </a:rPr>
              <a:t> </a:t>
            </a:r>
            <a:r>
              <a:rPr lang="en-US" dirty="0" err="1">
                <a:effectLst/>
              </a:rPr>
              <a:t>tương</a:t>
            </a:r>
            <a:r>
              <a:rPr lang="en-US" dirty="0">
                <a:effectLst/>
              </a:rPr>
              <a:t> </a:t>
            </a:r>
            <a:r>
              <a:rPr lang="en-US" dirty="0" err="1">
                <a:effectLst/>
              </a:rPr>
              <a:t>của</a:t>
            </a:r>
            <a:r>
              <a:rPr lang="en-US" dirty="0">
                <a:effectLst/>
              </a:rPr>
              <a:t> </a:t>
            </a:r>
            <a:r>
              <a:rPr lang="en-US" dirty="0" err="1">
                <a:effectLst/>
              </a:rPr>
              <a:t>trứng</a:t>
            </a:r>
            <a:r>
              <a:rPr lang="en-US" dirty="0">
                <a:effectLst/>
              </a:rPr>
              <a:t> </a:t>
            </a:r>
            <a:r>
              <a:rPr lang="en-US" dirty="0" err="1">
                <a:effectLst/>
              </a:rPr>
              <a:t>nhiều</a:t>
            </a:r>
            <a:r>
              <a:rPr lang="en-US" dirty="0">
                <a:effectLst/>
              </a:rPr>
              <a:t> </a:t>
            </a:r>
            <a:r>
              <a:rPr lang="en-US" dirty="0" err="1">
                <a:effectLst/>
              </a:rPr>
              <a:t>gấp</a:t>
            </a:r>
            <a:r>
              <a:rPr lang="en-US" dirty="0">
                <a:effectLst/>
              </a:rPr>
              <a:t> </a:t>
            </a:r>
            <a:r>
              <a:rPr lang="en-US" dirty="0" err="1">
                <a:effectLst/>
              </a:rPr>
              <a:t>khoảng</a:t>
            </a:r>
            <a:r>
              <a:rPr lang="en-US" dirty="0">
                <a:effectLst/>
              </a:rPr>
              <a:t> 1000 </a:t>
            </a:r>
            <a:r>
              <a:rPr lang="en-US" dirty="0" err="1">
                <a:effectLst/>
              </a:rPr>
              <a:t>lần</a:t>
            </a:r>
            <a:r>
              <a:rPr lang="en-US" dirty="0">
                <a:effectLst/>
              </a:rPr>
              <a:t> </a:t>
            </a:r>
            <a:r>
              <a:rPr lang="en-US" dirty="0" err="1">
                <a:effectLst/>
              </a:rPr>
              <a:t>của</a:t>
            </a:r>
            <a:r>
              <a:rPr lang="en-US" dirty="0">
                <a:effectLst/>
              </a:rPr>
              <a:t> </a:t>
            </a:r>
            <a:r>
              <a:rPr lang="en-US" dirty="0" err="1">
                <a:effectLst/>
              </a:rPr>
              <a:t>tinh</a:t>
            </a:r>
            <a:r>
              <a:rPr lang="en-US" dirty="0">
                <a:effectLst/>
              </a:rPr>
              <a:t> </a:t>
            </a:r>
            <a:r>
              <a:rPr lang="en-US" dirty="0" err="1">
                <a:effectLst/>
              </a:rPr>
              <a:t>trùng</a:t>
            </a:r>
            <a:r>
              <a:rPr lang="en-US" dirty="0">
                <a:effectLst/>
              </a:rPr>
              <a:t>. Do </a:t>
            </a:r>
            <a:r>
              <a:rPr lang="en-US" dirty="0" err="1">
                <a:effectLst/>
              </a:rPr>
              <a:t>đó</a:t>
            </a:r>
            <a:r>
              <a:rPr lang="en-US" dirty="0">
                <a:effectLst/>
              </a:rPr>
              <a:t>, </a:t>
            </a:r>
            <a:r>
              <a:rPr lang="en-US" dirty="0" err="1">
                <a:effectLst/>
              </a:rPr>
              <a:t>hợp</a:t>
            </a:r>
            <a:r>
              <a:rPr lang="en-US" dirty="0">
                <a:effectLst/>
              </a:rPr>
              <a:t> </a:t>
            </a:r>
            <a:r>
              <a:rPr lang="en-US" dirty="0" err="1">
                <a:effectLst/>
              </a:rPr>
              <a:t>tử</a:t>
            </a:r>
            <a:r>
              <a:rPr lang="en-US" dirty="0">
                <a:effectLst/>
              </a:rPr>
              <a:t> </a:t>
            </a:r>
            <a:r>
              <a:rPr lang="en-US" dirty="0" err="1">
                <a:effectLst/>
              </a:rPr>
              <a:t>hầu</a:t>
            </a:r>
            <a:r>
              <a:rPr lang="en-US" dirty="0">
                <a:effectLst/>
              </a:rPr>
              <a:t> </a:t>
            </a:r>
            <a:r>
              <a:rPr lang="en-US" dirty="0" err="1">
                <a:effectLst/>
              </a:rPr>
              <a:t>như</a:t>
            </a:r>
            <a:r>
              <a:rPr lang="en-US" dirty="0">
                <a:effectLst/>
              </a:rPr>
              <a:t> </a:t>
            </a:r>
            <a:r>
              <a:rPr lang="en-US" dirty="0" err="1">
                <a:effectLst/>
              </a:rPr>
              <a:t>chỉ</a:t>
            </a:r>
            <a:r>
              <a:rPr lang="en-US" dirty="0">
                <a:effectLst/>
              </a:rPr>
              <a:t> </a:t>
            </a:r>
            <a:r>
              <a:rPr lang="en-US" dirty="0" err="1">
                <a:effectLst/>
              </a:rPr>
              <a:t>nhận</a:t>
            </a:r>
            <a:r>
              <a:rPr lang="en-US" dirty="0">
                <a:effectLst/>
              </a:rPr>
              <a:t> </a:t>
            </a:r>
            <a:r>
              <a:rPr lang="en-US" dirty="0" err="1">
                <a:effectLst/>
              </a:rPr>
              <a:t>được</a:t>
            </a:r>
            <a:r>
              <a:rPr lang="en-US" dirty="0">
                <a:effectLst/>
              </a:rPr>
              <a:t> ty </a:t>
            </a:r>
            <a:r>
              <a:rPr lang="en-US" dirty="0" err="1">
                <a:effectLst/>
              </a:rPr>
              <a:t>thể</a:t>
            </a:r>
            <a:r>
              <a:rPr lang="en-US" dirty="0">
                <a:effectLst/>
              </a:rPr>
              <a:t> </a:t>
            </a:r>
            <a:r>
              <a:rPr lang="en-US" dirty="0" err="1">
                <a:effectLst/>
              </a:rPr>
              <a:t>từ</a:t>
            </a:r>
            <a:r>
              <a:rPr lang="en-US" dirty="0">
                <a:effectLst/>
              </a:rPr>
              <a:t> </a:t>
            </a:r>
            <a:r>
              <a:rPr lang="en-US" dirty="0" err="1">
                <a:effectLst/>
              </a:rPr>
              <a:t>mẹ</a:t>
            </a:r>
            <a:r>
              <a:rPr lang="en-US" dirty="0">
                <a:effectLst/>
              </a:rPr>
              <a:t>.</a:t>
            </a:r>
          </a:p>
          <a:p>
            <a:r>
              <a:rPr lang="en-US" dirty="0">
                <a:effectLst/>
              </a:rPr>
              <a:t>Di </a:t>
            </a:r>
            <a:r>
              <a:rPr lang="en-US" dirty="0" err="1">
                <a:effectLst/>
              </a:rPr>
              <a:t>truyền</a:t>
            </a:r>
            <a:r>
              <a:rPr lang="en-US" dirty="0">
                <a:effectLst/>
              </a:rPr>
              <a:t> ty </a:t>
            </a:r>
            <a:r>
              <a:rPr lang="en-US" dirty="0" err="1">
                <a:effectLst/>
              </a:rPr>
              <a:t>thể</a:t>
            </a:r>
            <a:r>
              <a:rPr lang="en-US" dirty="0">
                <a:effectLst/>
              </a:rPr>
              <a:t> (</a:t>
            </a:r>
            <a:r>
              <a:rPr lang="en-US" dirty="0" err="1">
                <a:effectLst/>
              </a:rPr>
              <a:t>còn</a:t>
            </a:r>
            <a:r>
              <a:rPr lang="en-US" dirty="0">
                <a:effectLst/>
              </a:rPr>
              <a:t> </a:t>
            </a:r>
            <a:r>
              <a:rPr lang="en-US" dirty="0" err="1">
                <a:effectLst/>
              </a:rPr>
              <a:t>gọi</a:t>
            </a:r>
            <a:r>
              <a:rPr lang="en-US" dirty="0">
                <a:effectLst/>
              </a:rPr>
              <a:t> </a:t>
            </a:r>
            <a:r>
              <a:rPr lang="en-US" dirty="0" err="1">
                <a:effectLst/>
              </a:rPr>
              <a:t>là</a:t>
            </a:r>
            <a:r>
              <a:rPr lang="en-US" dirty="0">
                <a:effectLst/>
              </a:rPr>
              <a:t> di </a:t>
            </a:r>
            <a:r>
              <a:rPr lang="en-US" dirty="0" err="1">
                <a:effectLst/>
              </a:rPr>
              <a:t>truyền</a:t>
            </a:r>
            <a:r>
              <a:rPr lang="en-US" dirty="0">
                <a:effectLst/>
              </a:rPr>
              <a:t> </a:t>
            </a:r>
            <a:r>
              <a:rPr lang="en-US" dirty="0" err="1">
                <a:effectLst/>
              </a:rPr>
              <a:t>tế</a:t>
            </a:r>
            <a:r>
              <a:rPr lang="en-US" dirty="0">
                <a:effectLst/>
              </a:rPr>
              <a:t> </a:t>
            </a:r>
            <a:r>
              <a:rPr lang="en-US" dirty="0" err="1">
                <a:effectLst/>
              </a:rPr>
              <a:t>bào</a:t>
            </a:r>
            <a:r>
              <a:rPr lang="en-US" dirty="0">
                <a:effectLst/>
              </a:rPr>
              <a:t> </a:t>
            </a:r>
            <a:r>
              <a:rPr lang="en-US" dirty="0" err="1">
                <a:effectLst/>
              </a:rPr>
              <a:t>chất</a:t>
            </a:r>
            <a:r>
              <a:rPr lang="en-US" dirty="0">
                <a:effectLst/>
              </a:rPr>
              <a:t>) </a:t>
            </a:r>
            <a:r>
              <a:rPr lang="en-US" dirty="0" err="1">
                <a:effectLst/>
              </a:rPr>
              <a:t>có</a:t>
            </a:r>
            <a:r>
              <a:rPr lang="en-US" dirty="0">
                <a:effectLst/>
              </a:rPr>
              <a:t> </a:t>
            </a:r>
            <a:r>
              <a:rPr lang="en-US" dirty="0" err="1">
                <a:effectLst/>
              </a:rPr>
              <a:t>các</a:t>
            </a:r>
            <a:r>
              <a:rPr lang="en-US" dirty="0">
                <a:effectLst/>
              </a:rPr>
              <a:t> </a:t>
            </a:r>
            <a:r>
              <a:rPr lang="en-US" dirty="0" err="1">
                <a:effectLst/>
              </a:rPr>
              <a:t>đặc</a:t>
            </a:r>
            <a:r>
              <a:rPr lang="en-US" dirty="0">
                <a:effectLst/>
              </a:rPr>
              <a:t> </a:t>
            </a:r>
            <a:r>
              <a:rPr lang="en-US" dirty="0" err="1">
                <a:effectLst/>
              </a:rPr>
              <a:t>điểm</a:t>
            </a:r>
            <a:r>
              <a:rPr lang="en-US" dirty="0">
                <a:effectLst/>
              </a:rPr>
              <a:t>:</a:t>
            </a:r>
          </a:p>
          <a:p>
            <a:pPr lvl="0"/>
            <a:r>
              <a:rPr lang="en-US" dirty="0" err="1">
                <a:effectLst/>
              </a:rPr>
              <a:t>Chỉ</a:t>
            </a:r>
            <a:r>
              <a:rPr lang="en-US" dirty="0">
                <a:effectLst/>
              </a:rPr>
              <a:t> di </a:t>
            </a:r>
            <a:r>
              <a:rPr lang="en-US" dirty="0" err="1">
                <a:effectLst/>
              </a:rPr>
              <a:t>truyền</a:t>
            </a:r>
            <a:r>
              <a:rPr lang="en-US" dirty="0">
                <a:effectLst/>
              </a:rPr>
              <a:t> </a:t>
            </a:r>
            <a:r>
              <a:rPr lang="en-US" dirty="0" err="1">
                <a:effectLst/>
              </a:rPr>
              <a:t>từ</a:t>
            </a:r>
            <a:r>
              <a:rPr lang="en-US" dirty="0">
                <a:effectLst/>
              </a:rPr>
              <a:t> </a:t>
            </a:r>
            <a:r>
              <a:rPr lang="en-US" dirty="0" err="1">
                <a:effectLst/>
              </a:rPr>
              <a:t>mẹ</a:t>
            </a:r>
            <a:r>
              <a:rPr lang="en-US" dirty="0">
                <a:effectLst/>
              </a:rPr>
              <a:t> sang con. Cha </a:t>
            </a:r>
            <a:r>
              <a:rPr lang="en-US" dirty="0" err="1">
                <a:effectLst/>
              </a:rPr>
              <a:t>hầu</a:t>
            </a:r>
            <a:r>
              <a:rPr lang="en-US" dirty="0">
                <a:effectLst/>
              </a:rPr>
              <a:t> </a:t>
            </a:r>
            <a:r>
              <a:rPr lang="en-US" dirty="0" err="1">
                <a:effectLst/>
              </a:rPr>
              <a:t>như</a:t>
            </a:r>
            <a:r>
              <a:rPr lang="en-US" dirty="0">
                <a:effectLst/>
              </a:rPr>
              <a:t> </a:t>
            </a:r>
            <a:r>
              <a:rPr lang="en-US" dirty="0" err="1">
                <a:effectLst/>
              </a:rPr>
              <a:t>không</a:t>
            </a:r>
            <a:r>
              <a:rPr lang="en-US" dirty="0">
                <a:effectLst/>
              </a:rPr>
              <a:t> </a:t>
            </a:r>
            <a:r>
              <a:rPr lang="en-US" dirty="0" err="1">
                <a:effectLst/>
              </a:rPr>
              <a:t>có</a:t>
            </a:r>
            <a:r>
              <a:rPr lang="en-US" dirty="0">
                <a:effectLst/>
              </a:rPr>
              <a:t> </a:t>
            </a:r>
            <a:r>
              <a:rPr lang="en-US" dirty="0" err="1">
                <a:effectLst/>
              </a:rPr>
              <a:t>khả</a:t>
            </a:r>
            <a:r>
              <a:rPr lang="en-US" dirty="0">
                <a:effectLst/>
              </a:rPr>
              <a:t> </a:t>
            </a:r>
            <a:r>
              <a:rPr lang="en-US" dirty="0" err="1">
                <a:effectLst/>
              </a:rPr>
              <a:t>năng</a:t>
            </a:r>
            <a:r>
              <a:rPr lang="en-US" dirty="0">
                <a:effectLst/>
              </a:rPr>
              <a:t> </a:t>
            </a:r>
            <a:r>
              <a:rPr lang="en-US" dirty="0" err="1">
                <a:effectLst/>
              </a:rPr>
              <a:t>truyền</a:t>
            </a:r>
            <a:r>
              <a:rPr lang="en-US" dirty="0">
                <a:effectLst/>
              </a:rPr>
              <a:t> </a:t>
            </a:r>
            <a:r>
              <a:rPr lang="en-US" dirty="0" err="1">
                <a:effectLst/>
              </a:rPr>
              <a:t>bệnh</a:t>
            </a:r>
            <a:r>
              <a:rPr lang="en-US" dirty="0">
                <a:effectLst/>
              </a:rPr>
              <a:t> </a:t>
            </a:r>
            <a:r>
              <a:rPr lang="en-US" dirty="0" err="1">
                <a:effectLst/>
              </a:rPr>
              <a:t>lý</a:t>
            </a:r>
            <a:r>
              <a:rPr lang="en-US" dirty="0">
                <a:effectLst/>
              </a:rPr>
              <a:t> </a:t>
            </a:r>
            <a:r>
              <a:rPr lang="en-US" dirty="0" err="1">
                <a:effectLst/>
              </a:rPr>
              <a:t>cho</a:t>
            </a:r>
            <a:r>
              <a:rPr lang="en-US" dirty="0">
                <a:effectLst/>
              </a:rPr>
              <a:t> con;</a:t>
            </a:r>
          </a:p>
          <a:p>
            <a:pPr lvl="0"/>
            <a:r>
              <a:rPr lang="en-US" dirty="0" err="1">
                <a:effectLst/>
              </a:rPr>
              <a:t>Mẹ</a:t>
            </a:r>
            <a:r>
              <a:rPr lang="en-US" dirty="0">
                <a:effectLst/>
              </a:rPr>
              <a:t> </a:t>
            </a:r>
            <a:r>
              <a:rPr lang="en-US" dirty="0" err="1">
                <a:effectLst/>
              </a:rPr>
              <a:t>truyền</a:t>
            </a:r>
            <a:r>
              <a:rPr lang="en-US" dirty="0">
                <a:effectLst/>
              </a:rPr>
              <a:t> </a:t>
            </a:r>
            <a:r>
              <a:rPr lang="en-US" dirty="0" err="1">
                <a:effectLst/>
              </a:rPr>
              <a:t>bệnh</a:t>
            </a:r>
            <a:r>
              <a:rPr lang="en-US" dirty="0">
                <a:effectLst/>
              </a:rPr>
              <a:t> </a:t>
            </a:r>
            <a:r>
              <a:rPr lang="en-US" dirty="0" err="1">
                <a:effectLst/>
              </a:rPr>
              <a:t>lý</a:t>
            </a:r>
            <a:r>
              <a:rPr lang="en-US" dirty="0">
                <a:effectLst/>
              </a:rPr>
              <a:t> </a:t>
            </a:r>
            <a:r>
              <a:rPr lang="en-US" dirty="0" err="1">
                <a:effectLst/>
              </a:rPr>
              <a:t>cho</a:t>
            </a:r>
            <a:r>
              <a:rPr lang="en-US" dirty="0">
                <a:effectLst/>
              </a:rPr>
              <a:t> </a:t>
            </a:r>
            <a:r>
              <a:rPr lang="en-US" dirty="0" err="1">
                <a:effectLst/>
              </a:rPr>
              <a:t>cả</a:t>
            </a:r>
            <a:r>
              <a:rPr lang="en-US" dirty="0">
                <a:effectLst/>
              </a:rPr>
              <a:t> con </a:t>
            </a:r>
            <a:r>
              <a:rPr lang="en-US" dirty="0" err="1">
                <a:effectLst/>
              </a:rPr>
              <a:t>trai</a:t>
            </a:r>
            <a:r>
              <a:rPr lang="en-US" dirty="0">
                <a:effectLst/>
              </a:rPr>
              <a:t> và con </a:t>
            </a:r>
            <a:r>
              <a:rPr lang="en-US" dirty="0" err="1">
                <a:effectLst/>
              </a:rPr>
              <a:t>gái</a:t>
            </a:r>
            <a:r>
              <a:rPr lang="en-US" dirty="0">
                <a:effectLst/>
              </a:rPr>
              <a:t>, </a:t>
            </a:r>
            <a:r>
              <a:rPr lang="en-US" dirty="0" err="1">
                <a:effectLst/>
              </a:rPr>
              <a:t>không</a:t>
            </a:r>
            <a:r>
              <a:rPr lang="en-US" dirty="0">
                <a:effectLst/>
              </a:rPr>
              <a:t> </a:t>
            </a:r>
            <a:r>
              <a:rPr lang="en-US" dirty="0" err="1">
                <a:effectLst/>
              </a:rPr>
              <a:t>phân</a:t>
            </a:r>
            <a:r>
              <a:rPr lang="en-US" dirty="0">
                <a:effectLst/>
              </a:rPr>
              <a:t> </a:t>
            </a:r>
            <a:r>
              <a:rPr lang="en-US" dirty="0" err="1">
                <a:effectLst/>
              </a:rPr>
              <a:t>biệt</a:t>
            </a:r>
            <a:r>
              <a:rPr lang="en-US" dirty="0">
                <a:effectLst/>
              </a:rPr>
              <a:t>.</a:t>
            </a:r>
          </a:p>
          <a:p>
            <a:endParaRPr lang="en-US" dirty="0"/>
          </a:p>
        </p:txBody>
      </p:sp>
      <p:sp>
        <p:nvSpPr>
          <p:cNvPr id="5" name="Text Placeholder 4"/>
          <p:cNvSpPr>
            <a:spLocks noGrp="1"/>
          </p:cNvSpPr>
          <p:nvPr>
            <p:ph type="body" sz="quarter" idx="3"/>
          </p:nvPr>
        </p:nvSpPr>
        <p:spPr/>
        <p:txBody>
          <a:bodyPr/>
          <a:lstStyle/>
          <a:p>
            <a:r>
              <a:rPr lang="en-US" dirty="0" err="1">
                <a:effectLst/>
              </a:rPr>
              <a:t>Bệnh</a:t>
            </a:r>
            <a:r>
              <a:rPr lang="en-US" dirty="0">
                <a:effectLst/>
              </a:rPr>
              <a:t> </a:t>
            </a:r>
            <a:r>
              <a:rPr lang="en-US" dirty="0" err="1">
                <a:effectLst/>
              </a:rPr>
              <a:t>lý</a:t>
            </a:r>
            <a:r>
              <a:rPr lang="en-US" dirty="0">
                <a:effectLst/>
              </a:rPr>
              <a:t> di </a:t>
            </a:r>
            <a:r>
              <a:rPr lang="en-US" dirty="0" err="1">
                <a:effectLst/>
              </a:rPr>
              <a:t>truyền</a:t>
            </a:r>
            <a:r>
              <a:rPr lang="en-US" dirty="0">
                <a:effectLst/>
              </a:rPr>
              <a:t> ty </a:t>
            </a:r>
            <a:r>
              <a:rPr lang="en-US" dirty="0" err="1">
                <a:effectLst/>
              </a:rPr>
              <a:t>thể</a:t>
            </a:r>
            <a:endParaRPr lang="en-US" dirty="0">
              <a:effectLst/>
            </a:endParaRPr>
          </a:p>
          <a:p>
            <a:endParaRPr lang="en-US" dirty="0"/>
          </a:p>
        </p:txBody>
      </p:sp>
      <p:sp>
        <p:nvSpPr>
          <p:cNvPr id="6" name="Content Placeholder 5"/>
          <p:cNvSpPr>
            <a:spLocks noGrp="1"/>
          </p:cNvSpPr>
          <p:nvPr>
            <p:ph sz="quarter" idx="4"/>
          </p:nvPr>
        </p:nvSpPr>
        <p:spPr/>
        <p:txBody>
          <a:bodyPr/>
          <a:lstStyle/>
          <a:p>
            <a:r>
              <a:rPr lang="en-US" dirty="0" err="1">
                <a:effectLst/>
              </a:rPr>
              <a:t>Đột</a:t>
            </a:r>
            <a:r>
              <a:rPr lang="en-US" dirty="0">
                <a:effectLst/>
              </a:rPr>
              <a:t> </a:t>
            </a:r>
            <a:r>
              <a:rPr lang="en-US" dirty="0" err="1">
                <a:effectLst/>
              </a:rPr>
              <a:t>biến</a:t>
            </a:r>
            <a:r>
              <a:rPr lang="en-US" dirty="0">
                <a:effectLst/>
              </a:rPr>
              <a:t> </a:t>
            </a:r>
            <a:r>
              <a:rPr lang="en-US" dirty="0" err="1">
                <a:effectLst/>
              </a:rPr>
              <a:t>các</a:t>
            </a:r>
            <a:r>
              <a:rPr lang="en-US" dirty="0">
                <a:effectLst/>
              </a:rPr>
              <a:t> </a:t>
            </a:r>
            <a:r>
              <a:rPr lang="en-US" dirty="0" err="1">
                <a:effectLst/>
              </a:rPr>
              <a:t>gien</a:t>
            </a:r>
            <a:r>
              <a:rPr lang="en-US" dirty="0">
                <a:effectLst/>
              </a:rPr>
              <a:t> ty </a:t>
            </a:r>
            <a:r>
              <a:rPr lang="en-US" dirty="0" err="1">
                <a:effectLst/>
              </a:rPr>
              <a:t>thể</a:t>
            </a:r>
            <a:r>
              <a:rPr lang="en-US" dirty="0">
                <a:effectLst/>
              </a:rPr>
              <a:t> </a:t>
            </a:r>
            <a:r>
              <a:rPr lang="en-US" dirty="0" err="1">
                <a:effectLst/>
              </a:rPr>
              <a:t>quan</a:t>
            </a:r>
            <a:r>
              <a:rPr lang="en-US" dirty="0">
                <a:effectLst/>
              </a:rPr>
              <a:t> </a:t>
            </a:r>
            <a:r>
              <a:rPr lang="en-US" dirty="0" err="1">
                <a:effectLst/>
              </a:rPr>
              <a:t>trọng</a:t>
            </a:r>
            <a:r>
              <a:rPr lang="en-US" dirty="0">
                <a:effectLst/>
              </a:rPr>
              <a:t> </a:t>
            </a:r>
            <a:r>
              <a:rPr lang="en-US" dirty="0" err="1">
                <a:effectLst/>
              </a:rPr>
              <a:t>cho</a:t>
            </a:r>
            <a:r>
              <a:rPr lang="en-US" dirty="0">
                <a:effectLst/>
              </a:rPr>
              <a:t> </a:t>
            </a:r>
            <a:r>
              <a:rPr lang="en-US" dirty="0" err="1">
                <a:effectLst/>
              </a:rPr>
              <a:t>chuyển</a:t>
            </a:r>
            <a:r>
              <a:rPr lang="en-US" dirty="0">
                <a:effectLst/>
              </a:rPr>
              <a:t> </a:t>
            </a:r>
            <a:r>
              <a:rPr lang="en-US" dirty="0" err="1">
                <a:effectLst/>
              </a:rPr>
              <a:t>hóa</a:t>
            </a:r>
            <a:r>
              <a:rPr lang="en-US" dirty="0">
                <a:effectLst/>
              </a:rPr>
              <a:t> </a:t>
            </a:r>
            <a:r>
              <a:rPr lang="en-US" dirty="0" err="1">
                <a:effectLst/>
              </a:rPr>
              <a:t>năng</a:t>
            </a:r>
            <a:r>
              <a:rPr lang="en-US" dirty="0">
                <a:effectLst/>
              </a:rPr>
              <a:t> </a:t>
            </a:r>
            <a:r>
              <a:rPr lang="en-US" dirty="0" err="1">
                <a:effectLst/>
              </a:rPr>
              <a:t>lượng</a:t>
            </a:r>
            <a:r>
              <a:rPr lang="en-US" dirty="0">
                <a:effectLst/>
              </a:rPr>
              <a:t> </a:t>
            </a:r>
            <a:r>
              <a:rPr lang="en-US" dirty="0" err="1">
                <a:effectLst/>
              </a:rPr>
              <a:t>gây</a:t>
            </a:r>
            <a:r>
              <a:rPr lang="en-US" dirty="0">
                <a:effectLst/>
              </a:rPr>
              <a:t> </a:t>
            </a:r>
            <a:r>
              <a:rPr lang="en-US" dirty="0" err="1">
                <a:effectLst/>
              </a:rPr>
              <a:t>ảnh</a:t>
            </a:r>
            <a:r>
              <a:rPr lang="en-US" dirty="0">
                <a:effectLst/>
              </a:rPr>
              <a:t> </a:t>
            </a:r>
            <a:r>
              <a:rPr lang="en-US" dirty="0" err="1">
                <a:effectLst/>
              </a:rPr>
              <a:t>hưởng</a:t>
            </a:r>
            <a:r>
              <a:rPr lang="en-US" dirty="0">
                <a:effectLst/>
              </a:rPr>
              <a:t> </a:t>
            </a:r>
            <a:r>
              <a:rPr lang="en-US" dirty="0" err="1">
                <a:effectLst/>
              </a:rPr>
              <a:t>đến</a:t>
            </a:r>
            <a:r>
              <a:rPr lang="en-US" dirty="0">
                <a:effectLst/>
              </a:rPr>
              <a:t> </a:t>
            </a:r>
            <a:r>
              <a:rPr lang="en-US" dirty="0" err="1">
                <a:effectLst/>
              </a:rPr>
              <a:t>cung</a:t>
            </a:r>
            <a:r>
              <a:rPr lang="en-US" dirty="0">
                <a:effectLst/>
              </a:rPr>
              <a:t> </a:t>
            </a:r>
            <a:r>
              <a:rPr lang="en-US" dirty="0" err="1">
                <a:effectLst/>
              </a:rPr>
              <a:t>cấp</a:t>
            </a:r>
            <a:r>
              <a:rPr lang="en-US" dirty="0">
                <a:effectLst/>
              </a:rPr>
              <a:t> </a:t>
            </a:r>
            <a:r>
              <a:rPr lang="en-US" dirty="0" err="1">
                <a:effectLst/>
              </a:rPr>
              <a:t>năng</a:t>
            </a:r>
            <a:r>
              <a:rPr lang="en-US" dirty="0">
                <a:effectLst/>
              </a:rPr>
              <a:t> </a:t>
            </a:r>
            <a:r>
              <a:rPr lang="en-US" dirty="0" err="1">
                <a:effectLst/>
              </a:rPr>
              <a:t>lượng</a:t>
            </a:r>
            <a:r>
              <a:rPr lang="en-US" dirty="0">
                <a:effectLst/>
              </a:rPr>
              <a:t> </a:t>
            </a:r>
            <a:r>
              <a:rPr lang="en-US" dirty="0" err="1">
                <a:effectLst/>
              </a:rPr>
              <a:t>cho</a:t>
            </a:r>
            <a:r>
              <a:rPr lang="en-US" dirty="0">
                <a:effectLst/>
              </a:rPr>
              <a:t> </a:t>
            </a:r>
            <a:r>
              <a:rPr lang="en-US" dirty="0" err="1">
                <a:effectLst/>
              </a:rPr>
              <a:t>các</a:t>
            </a:r>
            <a:r>
              <a:rPr lang="en-US" dirty="0">
                <a:effectLst/>
              </a:rPr>
              <a:t> </a:t>
            </a:r>
            <a:r>
              <a:rPr lang="en-US" dirty="0" err="1">
                <a:effectLst/>
              </a:rPr>
              <a:t>hoạt</a:t>
            </a:r>
            <a:r>
              <a:rPr lang="en-US" dirty="0">
                <a:effectLst/>
              </a:rPr>
              <a:t> </a:t>
            </a:r>
            <a:r>
              <a:rPr lang="en-US" dirty="0" err="1">
                <a:effectLst/>
              </a:rPr>
              <a:t>động</a:t>
            </a:r>
            <a:r>
              <a:rPr lang="en-US" dirty="0">
                <a:effectLst/>
              </a:rPr>
              <a:t> </a:t>
            </a:r>
            <a:r>
              <a:rPr lang="en-US" dirty="0" err="1">
                <a:effectLst/>
              </a:rPr>
              <a:t>tế</a:t>
            </a:r>
            <a:r>
              <a:rPr lang="en-US" dirty="0">
                <a:effectLst/>
              </a:rPr>
              <a:t> </a:t>
            </a:r>
            <a:r>
              <a:rPr lang="en-US" dirty="0" err="1">
                <a:effectLst/>
              </a:rPr>
              <a:t>bào</a:t>
            </a:r>
            <a:r>
              <a:rPr lang="en-US" dirty="0">
                <a:effectLst/>
              </a:rPr>
              <a:t>. </a:t>
            </a:r>
            <a:r>
              <a:rPr lang="en-US" dirty="0" err="1">
                <a:effectLst/>
              </a:rPr>
              <a:t>Các</a:t>
            </a:r>
            <a:r>
              <a:rPr lang="en-US" dirty="0">
                <a:effectLst/>
              </a:rPr>
              <a:t> </a:t>
            </a:r>
            <a:r>
              <a:rPr lang="en-US" dirty="0" err="1">
                <a:effectLst/>
              </a:rPr>
              <a:t>triệu</a:t>
            </a:r>
            <a:r>
              <a:rPr lang="en-US" dirty="0">
                <a:effectLst/>
              </a:rPr>
              <a:t> </a:t>
            </a:r>
            <a:r>
              <a:rPr lang="en-US" dirty="0" err="1">
                <a:effectLst/>
              </a:rPr>
              <a:t>chứng</a:t>
            </a:r>
            <a:r>
              <a:rPr lang="en-US" dirty="0">
                <a:effectLst/>
              </a:rPr>
              <a:t> </a:t>
            </a:r>
            <a:r>
              <a:rPr lang="en-US" dirty="0" err="1">
                <a:effectLst/>
              </a:rPr>
              <a:t>thần</a:t>
            </a:r>
            <a:r>
              <a:rPr lang="en-US" dirty="0">
                <a:effectLst/>
              </a:rPr>
              <a:t> </a:t>
            </a:r>
            <a:r>
              <a:rPr lang="en-US" dirty="0" err="1">
                <a:effectLst/>
              </a:rPr>
              <a:t>kinh</a:t>
            </a:r>
            <a:r>
              <a:rPr lang="en-US" dirty="0">
                <a:effectLst/>
              </a:rPr>
              <a:t> và </a:t>
            </a:r>
            <a:r>
              <a:rPr lang="en-US" dirty="0" err="1">
                <a:effectLst/>
              </a:rPr>
              <a:t>cơ</a:t>
            </a:r>
            <a:r>
              <a:rPr lang="en-US" dirty="0">
                <a:effectLst/>
              </a:rPr>
              <a:t> </a:t>
            </a:r>
            <a:r>
              <a:rPr lang="en-US" dirty="0" err="1">
                <a:effectLst/>
              </a:rPr>
              <a:t>thường</a:t>
            </a:r>
            <a:r>
              <a:rPr lang="en-US" dirty="0">
                <a:effectLst/>
              </a:rPr>
              <a:t> </a:t>
            </a:r>
            <a:r>
              <a:rPr lang="en-US" dirty="0" err="1">
                <a:effectLst/>
              </a:rPr>
              <a:t>dễ</a:t>
            </a:r>
            <a:r>
              <a:rPr lang="en-US" dirty="0">
                <a:effectLst/>
              </a:rPr>
              <a:t> </a:t>
            </a:r>
            <a:r>
              <a:rPr lang="en-US" dirty="0" err="1">
                <a:effectLst/>
              </a:rPr>
              <a:t>quan</a:t>
            </a:r>
            <a:r>
              <a:rPr lang="en-US" dirty="0">
                <a:effectLst/>
              </a:rPr>
              <a:t> </a:t>
            </a:r>
            <a:r>
              <a:rPr lang="en-US" dirty="0" err="1">
                <a:effectLst/>
              </a:rPr>
              <a:t>sát</a:t>
            </a:r>
            <a:r>
              <a:rPr lang="en-US" dirty="0">
                <a:effectLst/>
              </a:rPr>
              <a:t> </a:t>
            </a:r>
            <a:r>
              <a:rPr lang="en-US" dirty="0" err="1">
                <a:effectLst/>
              </a:rPr>
              <a:t>vì</a:t>
            </a:r>
            <a:r>
              <a:rPr lang="en-US" dirty="0">
                <a:effectLst/>
              </a:rPr>
              <a:t> </a:t>
            </a:r>
            <a:r>
              <a:rPr lang="en-US" dirty="0" err="1">
                <a:effectLst/>
              </a:rPr>
              <a:t>hai</a:t>
            </a:r>
            <a:r>
              <a:rPr lang="en-US" dirty="0">
                <a:effectLst/>
              </a:rPr>
              <a:t> </a:t>
            </a:r>
            <a:r>
              <a:rPr lang="en-US" dirty="0" err="1">
                <a:effectLst/>
              </a:rPr>
              <a:t>cơ</a:t>
            </a:r>
            <a:r>
              <a:rPr lang="en-US" dirty="0">
                <a:effectLst/>
              </a:rPr>
              <a:t> </a:t>
            </a:r>
            <a:r>
              <a:rPr lang="en-US" dirty="0" err="1">
                <a:effectLst/>
              </a:rPr>
              <a:t>quan</a:t>
            </a:r>
            <a:r>
              <a:rPr lang="en-US" dirty="0">
                <a:effectLst/>
              </a:rPr>
              <a:t> </a:t>
            </a:r>
            <a:r>
              <a:rPr lang="en-US" dirty="0" err="1">
                <a:effectLst/>
              </a:rPr>
              <a:t>này</a:t>
            </a:r>
            <a:r>
              <a:rPr lang="en-US" dirty="0">
                <a:effectLst/>
              </a:rPr>
              <a:t> </a:t>
            </a:r>
            <a:r>
              <a:rPr lang="en-US" dirty="0" err="1">
                <a:effectLst/>
              </a:rPr>
              <a:t>tiêu</a:t>
            </a:r>
            <a:r>
              <a:rPr lang="en-US" dirty="0">
                <a:effectLst/>
              </a:rPr>
              <a:t> </a:t>
            </a:r>
            <a:r>
              <a:rPr lang="en-US" dirty="0" err="1">
                <a:effectLst/>
              </a:rPr>
              <a:t>thụ</a:t>
            </a:r>
            <a:r>
              <a:rPr lang="en-US" dirty="0">
                <a:effectLst/>
              </a:rPr>
              <a:t> </a:t>
            </a:r>
            <a:r>
              <a:rPr lang="en-US" dirty="0" err="1">
                <a:effectLst/>
              </a:rPr>
              <a:t>rất</a:t>
            </a:r>
            <a:r>
              <a:rPr lang="en-US" dirty="0">
                <a:effectLst/>
              </a:rPr>
              <a:t> </a:t>
            </a:r>
            <a:r>
              <a:rPr lang="en-US" dirty="0" err="1">
                <a:effectLst/>
              </a:rPr>
              <a:t>nhiều</a:t>
            </a:r>
            <a:r>
              <a:rPr lang="en-US" dirty="0">
                <a:effectLst/>
              </a:rPr>
              <a:t> </a:t>
            </a:r>
            <a:r>
              <a:rPr lang="en-US" dirty="0" err="1">
                <a:effectLst/>
              </a:rPr>
              <a:t>năng</a:t>
            </a:r>
            <a:r>
              <a:rPr lang="en-US" dirty="0">
                <a:effectLst/>
              </a:rPr>
              <a:t> </a:t>
            </a:r>
            <a:r>
              <a:rPr lang="en-US" dirty="0" err="1">
                <a:effectLst/>
              </a:rPr>
              <a:t>lượng</a:t>
            </a:r>
            <a:endParaRPr lang="en-US" dirty="0"/>
          </a:p>
        </p:txBody>
      </p:sp>
    </p:spTree>
    <p:extLst>
      <p:ext uri="{BB962C8B-B14F-4D97-AF65-F5344CB8AC3E}">
        <p14:creationId xmlns:p14="http://schemas.microsoft.com/office/powerpoint/2010/main" val="42009953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effectLst/>
              </a:rPr>
              <a:t>BỆNH THẦN KINH THỊ GIÁC DI TRUYỀN LEBER (OMIM #535000)</a:t>
            </a:r>
            <a:br>
              <a:rPr lang="en-US" dirty="0">
                <a:effectLst/>
              </a:rPr>
            </a:br>
            <a:endParaRPr lang="en-US" dirty="0"/>
          </a:p>
        </p:txBody>
      </p:sp>
      <p:sp>
        <p:nvSpPr>
          <p:cNvPr id="3" name="Content Placeholder 2"/>
          <p:cNvSpPr>
            <a:spLocks noGrp="1"/>
          </p:cNvSpPr>
          <p:nvPr>
            <p:ph idx="1"/>
          </p:nvPr>
        </p:nvSpPr>
        <p:spPr/>
        <p:txBody>
          <a:bodyPr>
            <a:normAutofit/>
          </a:bodyPr>
          <a:lstStyle/>
          <a:p>
            <a:r>
              <a:rPr lang="en-US" dirty="0" err="1">
                <a:effectLst/>
              </a:rPr>
              <a:t>Bệnh</a:t>
            </a:r>
            <a:r>
              <a:rPr lang="en-US" dirty="0">
                <a:effectLst/>
              </a:rPr>
              <a:t> do </a:t>
            </a:r>
            <a:r>
              <a:rPr lang="en-US" dirty="0" err="1">
                <a:effectLst/>
              </a:rPr>
              <a:t>nhiều</a:t>
            </a:r>
            <a:r>
              <a:rPr lang="en-US" dirty="0">
                <a:effectLst/>
              </a:rPr>
              <a:t> </a:t>
            </a:r>
            <a:r>
              <a:rPr lang="en-US" dirty="0" err="1">
                <a:effectLst/>
              </a:rPr>
              <a:t>đột</a:t>
            </a:r>
            <a:r>
              <a:rPr lang="en-US" dirty="0">
                <a:effectLst/>
              </a:rPr>
              <a:t> </a:t>
            </a:r>
            <a:r>
              <a:rPr lang="en-US" dirty="0" err="1">
                <a:effectLst/>
              </a:rPr>
              <a:t>biến</a:t>
            </a:r>
            <a:r>
              <a:rPr lang="en-US" dirty="0">
                <a:effectLst/>
              </a:rPr>
              <a:t> </a:t>
            </a:r>
            <a:r>
              <a:rPr lang="en-US" dirty="0" err="1">
                <a:effectLst/>
              </a:rPr>
              <a:t>trên</a:t>
            </a:r>
            <a:r>
              <a:rPr lang="en-US" dirty="0">
                <a:effectLst/>
              </a:rPr>
              <a:t> </a:t>
            </a:r>
            <a:r>
              <a:rPr lang="en-US" dirty="0" err="1">
                <a:effectLst/>
              </a:rPr>
              <a:t>bộ</a:t>
            </a:r>
            <a:r>
              <a:rPr lang="en-US" dirty="0">
                <a:effectLst/>
              </a:rPr>
              <a:t> </a:t>
            </a:r>
            <a:r>
              <a:rPr lang="en-US" dirty="0" err="1">
                <a:effectLst/>
              </a:rPr>
              <a:t>gien</a:t>
            </a:r>
            <a:r>
              <a:rPr lang="en-US" dirty="0">
                <a:effectLst/>
              </a:rPr>
              <a:t> ty </a:t>
            </a:r>
            <a:r>
              <a:rPr lang="en-US" dirty="0" err="1">
                <a:effectLst/>
              </a:rPr>
              <a:t>thể</a:t>
            </a:r>
            <a:r>
              <a:rPr lang="en-US" dirty="0">
                <a:effectLst/>
              </a:rPr>
              <a:t> </a:t>
            </a:r>
            <a:r>
              <a:rPr lang="en-US" dirty="0" err="1">
                <a:effectLst/>
              </a:rPr>
              <a:t>gây</a:t>
            </a:r>
            <a:r>
              <a:rPr lang="en-US" dirty="0">
                <a:effectLst/>
              </a:rPr>
              <a:t> </a:t>
            </a:r>
            <a:r>
              <a:rPr lang="en-US" dirty="0" err="1">
                <a:effectLst/>
              </a:rPr>
              <a:t>ra</a:t>
            </a:r>
            <a:r>
              <a:rPr lang="en-US" dirty="0">
                <a:effectLst/>
              </a:rPr>
              <a:t> (</a:t>
            </a:r>
            <a:r>
              <a:rPr lang="en-US" dirty="0" err="1">
                <a:effectLst/>
              </a:rPr>
              <a:t>hiện</a:t>
            </a:r>
            <a:r>
              <a:rPr lang="en-US" dirty="0">
                <a:effectLst/>
              </a:rPr>
              <a:t> </a:t>
            </a:r>
            <a:r>
              <a:rPr lang="en-US" dirty="0" err="1">
                <a:effectLst/>
              </a:rPr>
              <a:t>tại</a:t>
            </a:r>
            <a:r>
              <a:rPr lang="en-US" dirty="0">
                <a:effectLst/>
              </a:rPr>
              <a:t> </a:t>
            </a:r>
            <a:r>
              <a:rPr lang="en-US" dirty="0" err="1">
                <a:effectLst/>
              </a:rPr>
              <a:t>đã</a:t>
            </a:r>
            <a:r>
              <a:rPr lang="en-US" dirty="0">
                <a:effectLst/>
              </a:rPr>
              <a:t> </a:t>
            </a:r>
            <a:r>
              <a:rPr lang="en-US" dirty="0" err="1">
                <a:effectLst/>
              </a:rPr>
              <a:t>phát</a:t>
            </a:r>
            <a:r>
              <a:rPr lang="en-US" dirty="0">
                <a:effectLst/>
              </a:rPr>
              <a:t> </a:t>
            </a:r>
            <a:r>
              <a:rPr lang="en-US" dirty="0" err="1">
                <a:effectLst/>
              </a:rPr>
              <a:t>hiện</a:t>
            </a:r>
            <a:r>
              <a:rPr lang="en-US" dirty="0">
                <a:effectLst/>
              </a:rPr>
              <a:t> 18 </a:t>
            </a:r>
            <a:r>
              <a:rPr lang="en-US" dirty="0" err="1">
                <a:effectLst/>
              </a:rPr>
              <a:t>đột</a:t>
            </a:r>
            <a:r>
              <a:rPr lang="en-US" dirty="0">
                <a:effectLst/>
              </a:rPr>
              <a:t> </a:t>
            </a:r>
            <a:r>
              <a:rPr lang="en-US" dirty="0" err="1">
                <a:effectLst/>
              </a:rPr>
              <a:t>biến</a:t>
            </a:r>
            <a:r>
              <a:rPr lang="en-US" dirty="0">
                <a:effectLst/>
              </a:rPr>
              <a:t> </a:t>
            </a:r>
            <a:r>
              <a:rPr lang="en-US" dirty="0" err="1">
                <a:effectLst/>
              </a:rPr>
              <a:t>cùng</a:t>
            </a:r>
            <a:r>
              <a:rPr lang="en-US" dirty="0">
                <a:effectLst/>
              </a:rPr>
              <a:t> </a:t>
            </a:r>
            <a:r>
              <a:rPr lang="en-US" dirty="0" err="1">
                <a:effectLst/>
              </a:rPr>
              <a:t>gây</a:t>
            </a:r>
            <a:r>
              <a:rPr lang="en-US" dirty="0">
                <a:effectLst/>
              </a:rPr>
              <a:t> </a:t>
            </a:r>
            <a:r>
              <a:rPr lang="en-US" dirty="0" err="1">
                <a:effectLst/>
              </a:rPr>
              <a:t>ra</a:t>
            </a:r>
            <a:r>
              <a:rPr lang="en-US" dirty="0">
                <a:effectLst/>
              </a:rPr>
              <a:t> </a:t>
            </a:r>
            <a:r>
              <a:rPr lang="en-US" dirty="0" err="1">
                <a:effectLst/>
              </a:rPr>
              <a:t>bệnh</a:t>
            </a:r>
            <a:r>
              <a:rPr lang="en-US" dirty="0">
                <a:effectLst/>
              </a:rPr>
              <a:t> </a:t>
            </a:r>
            <a:r>
              <a:rPr lang="en-US" dirty="0" err="1">
                <a:effectLst/>
              </a:rPr>
              <a:t>lý</a:t>
            </a:r>
            <a:r>
              <a:rPr lang="en-US" dirty="0">
                <a:effectLst/>
              </a:rPr>
              <a:t> </a:t>
            </a:r>
            <a:r>
              <a:rPr lang="en-US" dirty="0" err="1">
                <a:effectLst/>
              </a:rPr>
              <a:t>này</a:t>
            </a:r>
            <a:r>
              <a:rPr lang="en-US" dirty="0">
                <a:effectLst/>
              </a:rPr>
              <a:t>). </a:t>
            </a:r>
          </a:p>
          <a:p>
            <a:r>
              <a:rPr lang="en-US" dirty="0" err="1">
                <a:effectLst/>
              </a:rPr>
              <a:t>Tần</a:t>
            </a:r>
            <a:r>
              <a:rPr lang="en-US" dirty="0">
                <a:effectLst/>
              </a:rPr>
              <a:t> </a:t>
            </a:r>
            <a:r>
              <a:rPr lang="en-US" dirty="0" err="1">
                <a:effectLst/>
              </a:rPr>
              <a:t>suất</a:t>
            </a:r>
            <a:r>
              <a:rPr lang="en-US" dirty="0">
                <a:effectLst/>
              </a:rPr>
              <a:t>: 1/50000 – 1/30000 ở </a:t>
            </a:r>
            <a:r>
              <a:rPr lang="en-US" dirty="0" err="1">
                <a:effectLst/>
              </a:rPr>
              <a:t>người</a:t>
            </a:r>
            <a:r>
              <a:rPr lang="en-US" dirty="0">
                <a:effectLst/>
              </a:rPr>
              <a:t> </a:t>
            </a:r>
            <a:r>
              <a:rPr lang="en-US" dirty="0" err="1">
                <a:effectLst/>
              </a:rPr>
              <a:t>châu</a:t>
            </a:r>
            <a:r>
              <a:rPr lang="en-US" dirty="0">
                <a:effectLst/>
              </a:rPr>
              <a:t> </a:t>
            </a:r>
            <a:r>
              <a:rPr lang="en-US" dirty="0" err="1">
                <a:effectLst/>
              </a:rPr>
              <a:t>Âu</a:t>
            </a:r>
            <a:r>
              <a:rPr lang="en-US" dirty="0">
                <a:effectLst/>
              </a:rPr>
              <a:t>. </a:t>
            </a:r>
            <a:r>
              <a:rPr lang="en-US" dirty="0" err="1">
                <a:effectLst/>
              </a:rPr>
              <a:t>Riêng</a:t>
            </a:r>
            <a:r>
              <a:rPr lang="en-US" dirty="0">
                <a:effectLst/>
              </a:rPr>
              <a:t> ở </a:t>
            </a:r>
            <a:r>
              <a:rPr lang="en-US" dirty="0" err="1">
                <a:effectLst/>
              </a:rPr>
              <a:t>Bắc</a:t>
            </a:r>
            <a:r>
              <a:rPr lang="en-US" dirty="0">
                <a:effectLst/>
              </a:rPr>
              <a:t> </a:t>
            </a:r>
            <a:r>
              <a:rPr lang="en-US" dirty="0" err="1">
                <a:effectLst/>
              </a:rPr>
              <a:t>Âu</a:t>
            </a:r>
            <a:r>
              <a:rPr lang="en-US" dirty="0">
                <a:effectLst/>
              </a:rPr>
              <a:t> </a:t>
            </a:r>
            <a:r>
              <a:rPr lang="en-US" dirty="0" err="1">
                <a:effectLst/>
              </a:rPr>
              <a:t>tần</a:t>
            </a:r>
            <a:r>
              <a:rPr lang="en-US" dirty="0">
                <a:effectLst/>
              </a:rPr>
              <a:t> </a:t>
            </a:r>
            <a:r>
              <a:rPr lang="en-US" dirty="0" err="1">
                <a:effectLst/>
              </a:rPr>
              <a:t>suất</a:t>
            </a:r>
            <a:r>
              <a:rPr lang="en-US" dirty="0">
                <a:effectLst/>
              </a:rPr>
              <a:t> </a:t>
            </a:r>
            <a:r>
              <a:rPr lang="en-US" dirty="0" err="1">
                <a:effectLst/>
              </a:rPr>
              <a:t>này</a:t>
            </a:r>
            <a:r>
              <a:rPr lang="en-US" dirty="0">
                <a:effectLst/>
              </a:rPr>
              <a:t> </a:t>
            </a:r>
            <a:r>
              <a:rPr lang="en-US" dirty="0" err="1">
                <a:effectLst/>
              </a:rPr>
              <a:t>khoảng</a:t>
            </a:r>
            <a:r>
              <a:rPr lang="en-US" dirty="0">
                <a:effectLst/>
              </a:rPr>
              <a:t> 1/9000.</a:t>
            </a:r>
          </a:p>
          <a:p>
            <a:r>
              <a:rPr lang="en-US" dirty="0" err="1">
                <a:effectLst/>
              </a:rPr>
              <a:t>Bệnh</a:t>
            </a:r>
            <a:r>
              <a:rPr lang="en-US" dirty="0">
                <a:effectLst/>
              </a:rPr>
              <a:t> </a:t>
            </a:r>
            <a:r>
              <a:rPr lang="en-US" dirty="0" err="1">
                <a:effectLst/>
              </a:rPr>
              <a:t>biểu</a:t>
            </a:r>
            <a:r>
              <a:rPr lang="en-US" dirty="0">
                <a:effectLst/>
              </a:rPr>
              <a:t> </a:t>
            </a:r>
            <a:r>
              <a:rPr lang="en-US" dirty="0" err="1">
                <a:effectLst/>
              </a:rPr>
              <a:t>hiện</a:t>
            </a:r>
            <a:r>
              <a:rPr lang="en-US" dirty="0">
                <a:effectLst/>
              </a:rPr>
              <a:t> ở </a:t>
            </a:r>
            <a:r>
              <a:rPr lang="en-US" dirty="0" err="1">
                <a:effectLst/>
              </a:rPr>
              <a:t>người</a:t>
            </a:r>
            <a:r>
              <a:rPr lang="en-US" dirty="0">
                <a:effectLst/>
              </a:rPr>
              <a:t> </a:t>
            </a:r>
            <a:r>
              <a:rPr lang="en-US" dirty="0" err="1">
                <a:effectLst/>
              </a:rPr>
              <a:t>trưởng</a:t>
            </a:r>
            <a:r>
              <a:rPr lang="en-US" dirty="0">
                <a:effectLst/>
              </a:rPr>
              <a:t> </a:t>
            </a:r>
            <a:r>
              <a:rPr lang="en-US" dirty="0" err="1">
                <a:effectLst/>
              </a:rPr>
              <a:t>thành</a:t>
            </a:r>
            <a:r>
              <a:rPr lang="en-US" dirty="0">
                <a:effectLst/>
              </a:rPr>
              <a:t>, </a:t>
            </a:r>
            <a:r>
              <a:rPr lang="en-US" dirty="0" err="1">
                <a:effectLst/>
              </a:rPr>
              <a:t>với</a:t>
            </a:r>
            <a:r>
              <a:rPr lang="en-US" dirty="0">
                <a:effectLst/>
              </a:rPr>
              <a:t> </a:t>
            </a:r>
            <a:r>
              <a:rPr lang="en-US" dirty="0" err="1">
                <a:effectLst/>
              </a:rPr>
              <a:t>các</a:t>
            </a:r>
            <a:r>
              <a:rPr lang="en-US" dirty="0">
                <a:effectLst/>
              </a:rPr>
              <a:t> </a:t>
            </a:r>
            <a:r>
              <a:rPr lang="en-US" dirty="0" err="1">
                <a:effectLst/>
              </a:rPr>
              <a:t>triệu</a:t>
            </a:r>
            <a:r>
              <a:rPr lang="en-US" dirty="0">
                <a:effectLst/>
              </a:rPr>
              <a:t> </a:t>
            </a:r>
            <a:r>
              <a:rPr lang="en-US" dirty="0" err="1">
                <a:effectLst/>
              </a:rPr>
              <a:t>chứng</a:t>
            </a:r>
            <a:r>
              <a:rPr lang="en-US" dirty="0">
                <a:effectLst/>
              </a:rPr>
              <a:t> </a:t>
            </a:r>
            <a:r>
              <a:rPr lang="en-US" dirty="0" err="1">
                <a:effectLst/>
              </a:rPr>
              <a:t>lâm</a:t>
            </a:r>
            <a:r>
              <a:rPr lang="en-US" dirty="0">
                <a:effectLst/>
              </a:rPr>
              <a:t> </a:t>
            </a:r>
            <a:r>
              <a:rPr lang="en-US" dirty="0" err="1">
                <a:effectLst/>
              </a:rPr>
              <a:t>sàng</a:t>
            </a:r>
            <a:r>
              <a:rPr lang="en-US" dirty="0">
                <a:effectLst/>
              </a:rPr>
              <a:t>:</a:t>
            </a:r>
          </a:p>
          <a:p>
            <a:pPr lvl="1"/>
            <a:r>
              <a:rPr lang="en-US" dirty="0" err="1">
                <a:effectLst/>
              </a:rPr>
              <a:t>Mất</a:t>
            </a:r>
            <a:r>
              <a:rPr lang="en-US" dirty="0">
                <a:effectLst/>
              </a:rPr>
              <a:t> </a:t>
            </a:r>
            <a:r>
              <a:rPr lang="en-US" dirty="0" err="1">
                <a:effectLst/>
              </a:rPr>
              <a:t>thị</a:t>
            </a:r>
            <a:r>
              <a:rPr lang="en-US" dirty="0">
                <a:effectLst/>
              </a:rPr>
              <a:t> </a:t>
            </a:r>
            <a:r>
              <a:rPr lang="en-US" dirty="0" err="1">
                <a:effectLst/>
              </a:rPr>
              <a:t>giác</a:t>
            </a:r>
            <a:r>
              <a:rPr lang="en-US" dirty="0">
                <a:effectLst/>
              </a:rPr>
              <a:t> </a:t>
            </a:r>
            <a:r>
              <a:rPr lang="en-US" dirty="0" err="1">
                <a:effectLst/>
              </a:rPr>
              <a:t>trung</a:t>
            </a:r>
            <a:r>
              <a:rPr lang="en-US" dirty="0">
                <a:effectLst/>
              </a:rPr>
              <a:t> </a:t>
            </a:r>
            <a:r>
              <a:rPr lang="en-US" dirty="0" err="1">
                <a:effectLst/>
              </a:rPr>
              <a:t>tâm</a:t>
            </a:r>
            <a:r>
              <a:rPr lang="en-US" dirty="0">
                <a:effectLst/>
              </a:rPr>
              <a:t> </a:t>
            </a:r>
            <a:r>
              <a:rPr lang="en-US" dirty="0" err="1">
                <a:effectLst/>
              </a:rPr>
              <a:t>cấp</a:t>
            </a:r>
            <a:r>
              <a:rPr lang="en-US" dirty="0">
                <a:effectLst/>
              </a:rPr>
              <a:t> </a:t>
            </a:r>
            <a:r>
              <a:rPr lang="en-US" dirty="0" err="1">
                <a:effectLst/>
              </a:rPr>
              <a:t>tính</a:t>
            </a:r>
            <a:r>
              <a:rPr lang="en-US" dirty="0">
                <a:effectLst/>
              </a:rPr>
              <a:t> </a:t>
            </a:r>
            <a:r>
              <a:rPr lang="en-US" dirty="0" err="1">
                <a:effectLst/>
              </a:rPr>
              <a:t>hoặc</a:t>
            </a:r>
            <a:r>
              <a:rPr lang="en-US" dirty="0">
                <a:effectLst/>
              </a:rPr>
              <a:t> </a:t>
            </a:r>
            <a:r>
              <a:rPr lang="en-US" dirty="0" err="1">
                <a:effectLst/>
              </a:rPr>
              <a:t>bán</a:t>
            </a:r>
            <a:r>
              <a:rPr lang="en-US" dirty="0">
                <a:effectLst/>
              </a:rPr>
              <a:t> </a:t>
            </a:r>
            <a:r>
              <a:rPr lang="en-US" dirty="0" err="1">
                <a:effectLst/>
              </a:rPr>
              <a:t>cấp</a:t>
            </a:r>
            <a:r>
              <a:rPr lang="en-US" dirty="0">
                <a:effectLst/>
              </a:rPr>
              <a:t>, </a:t>
            </a:r>
            <a:r>
              <a:rPr lang="en-US" dirty="0" err="1">
                <a:effectLst/>
              </a:rPr>
              <a:t>dẫn</a:t>
            </a:r>
            <a:r>
              <a:rPr lang="en-US" dirty="0">
                <a:effectLst/>
              </a:rPr>
              <a:t> </a:t>
            </a:r>
            <a:r>
              <a:rPr lang="en-US" dirty="0" err="1">
                <a:effectLst/>
              </a:rPr>
              <a:t>đến</a:t>
            </a:r>
            <a:r>
              <a:rPr lang="en-US" dirty="0">
                <a:effectLst/>
              </a:rPr>
              <a:t> </a:t>
            </a:r>
            <a:r>
              <a:rPr lang="en-US" dirty="0" err="1">
                <a:effectLst/>
              </a:rPr>
              <a:t>vùng</a:t>
            </a:r>
            <a:r>
              <a:rPr lang="en-US" dirty="0">
                <a:effectLst/>
              </a:rPr>
              <a:t> </a:t>
            </a:r>
            <a:r>
              <a:rPr lang="en-US" dirty="0" err="1">
                <a:effectLst/>
              </a:rPr>
              <a:t>mờ</a:t>
            </a:r>
            <a:r>
              <a:rPr lang="en-US" dirty="0">
                <a:effectLst/>
              </a:rPr>
              <a:t> </a:t>
            </a:r>
            <a:r>
              <a:rPr lang="en-US" dirty="0" err="1">
                <a:effectLst/>
              </a:rPr>
              <a:t>trung</a:t>
            </a:r>
            <a:r>
              <a:rPr lang="en-US" dirty="0">
                <a:effectLst/>
              </a:rPr>
              <a:t> </a:t>
            </a:r>
            <a:r>
              <a:rPr lang="en-US" dirty="0" err="1">
                <a:effectLst/>
              </a:rPr>
              <a:t>tâm</a:t>
            </a:r>
            <a:r>
              <a:rPr lang="en-US" dirty="0">
                <a:effectLst/>
              </a:rPr>
              <a:t> </a:t>
            </a:r>
            <a:r>
              <a:rPr lang="en-US" dirty="0" err="1">
                <a:effectLst/>
              </a:rPr>
              <a:t>thị</a:t>
            </a:r>
            <a:r>
              <a:rPr lang="en-US" dirty="0">
                <a:effectLst/>
              </a:rPr>
              <a:t> </a:t>
            </a:r>
            <a:r>
              <a:rPr lang="en-US" dirty="0" err="1">
                <a:effectLst/>
              </a:rPr>
              <a:t>trường</a:t>
            </a:r>
            <a:r>
              <a:rPr lang="en-US" dirty="0">
                <a:effectLst/>
              </a:rPr>
              <a:t>, và </a:t>
            </a:r>
            <a:r>
              <a:rPr lang="en-US" dirty="0" err="1">
                <a:effectLst/>
              </a:rPr>
              <a:t>mù</a:t>
            </a:r>
            <a:r>
              <a:rPr lang="en-US" dirty="0">
                <a:effectLst/>
              </a:rPr>
              <a:t>;</a:t>
            </a:r>
          </a:p>
          <a:p>
            <a:pPr lvl="1"/>
            <a:r>
              <a:rPr lang="en-US" dirty="0" err="1">
                <a:effectLst/>
              </a:rPr>
              <a:t>Bệnh</a:t>
            </a:r>
            <a:r>
              <a:rPr lang="en-US" dirty="0">
                <a:effectLst/>
              </a:rPr>
              <a:t> </a:t>
            </a:r>
            <a:r>
              <a:rPr lang="en-US" dirty="0" err="1">
                <a:effectLst/>
              </a:rPr>
              <a:t>thần</a:t>
            </a:r>
            <a:r>
              <a:rPr lang="en-US" dirty="0">
                <a:effectLst/>
              </a:rPr>
              <a:t> </a:t>
            </a:r>
            <a:r>
              <a:rPr lang="en-US" dirty="0" err="1">
                <a:effectLst/>
              </a:rPr>
              <a:t>kinh</a:t>
            </a:r>
            <a:r>
              <a:rPr lang="en-US" dirty="0">
                <a:effectLst/>
              </a:rPr>
              <a:t> </a:t>
            </a:r>
            <a:r>
              <a:rPr lang="en-US" dirty="0" err="1">
                <a:effectLst/>
              </a:rPr>
              <a:t>ngoại</a:t>
            </a:r>
            <a:r>
              <a:rPr lang="en-US" dirty="0">
                <a:effectLst/>
              </a:rPr>
              <a:t> </a:t>
            </a:r>
            <a:r>
              <a:rPr lang="en-US" dirty="0" err="1">
                <a:effectLst/>
              </a:rPr>
              <a:t>biên</a:t>
            </a:r>
            <a:r>
              <a:rPr lang="en-US" dirty="0">
                <a:effectLst/>
              </a:rPr>
              <a:t>;</a:t>
            </a:r>
          </a:p>
          <a:p>
            <a:pPr lvl="1"/>
            <a:r>
              <a:rPr lang="fr-FR" dirty="0" err="1">
                <a:effectLst/>
              </a:rPr>
              <a:t>Thay</a:t>
            </a:r>
            <a:r>
              <a:rPr lang="fr-FR" dirty="0">
                <a:effectLst/>
              </a:rPr>
              <a:t> </a:t>
            </a:r>
            <a:r>
              <a:rPr lang="fr-FR" dirty="0" err="1">
                <a:effectLst/>
              </a:rPr>
              <a:t>đổi</a:t>
            </a:r>
            <a:r>
              <a:rPr lang="fr-FR" dirty="0">
                <a:effectLst/>
              </a:rPr>
              <a:t> </a:t>
            </a:r>
            <a:r>
              <a:rPr lang="fr-FR" dirty="0" err="1">
                <a:effectLst/>
              </a:rPr>
              <a:t>dẫn</a:t>
            </a:r>
            <a:r>
              <a:rPr lang="fr-FR" dirty="0">
                <a:effectLst/>
              </a:rPr>
              <a:t> </a:t>
            </a:r>
            <a:r>
              <a:rPr lang="fr-FR" dirty="0" err="1">
                <a:effectLst/>
              </a:rPr>
              <a:t>truyền</a:t>
            </a:r>
            <a:r>
              <a:rPr lang="fr-FR" dirty="0">
                <a:effectLst/>
              </a:rPr>
              <a:t> </a:t>
            </a:r>
            <a:r>
              <a:rPr lang="fr-FR" dirty="0" err="1">
                <a:effectLst/>
              </a:rPr>
              <a:t>tim</a:t>
            </a:r>
            <a:endParaRPr lang="en-US" dirty="0"/>
          </a:p>
        </p:txBody>
      </p:sp>
    </p:spTree>
    <p:extLst>
      <p:ext uri="{BB962C8B-B14F-4D97-AF65-F5344CB8AC3E}">
        <p14:creationId xmlns:p14="http://schemas.microsoft.com/office/powerpoint/2010/main" val="4912695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effectLst/>
              </a:rPr>
              <a:t>Phóng</a:t>
            </a:r>
            <a:r>
              <a:rPr lang="fr-FR" dirty="0">
                <a:effectLst/>
              </a:rPr>
              <a:t> </a:t>
            </a:r>
            <a:r>
              <a:rPr lang="fr-FR" dirty="0" err="1">
                <a:effectLst/>
              </a:rPr>
              <a:t>đại</a:t>
            </a:r>
            <a:r>
              <a:rPr lang="fr-FR" dirty="0">
                <a:effectLst/>
              </a:rPr>
              <a:t> </a:t>
            </a:r>
            <a:r>
              <a:rPr lang="fr-FR" dirty="0" err="1">
                <a:effectLst/>
              </a:rPr>
              <a:t>đơn</a:t>
            </a:r>
            <a:r>
              <a:rPr lang="fr-FR" dirty="0">
                <a:effectLst/>
              </a:rPr>
              <a:t> </a:t>
            </a:r>
            <a:r>
              <a:rPr lang="fr-FR" dirty="0" err="1">
                <a:effectLst/>
              </a:rPr>
              <a:t>vị</a:t>
            </a:r>
            <a:r>
              <a:rPr lang="fr-FR" dirty="0">
                <a:effectLst/>
              </a:rPr>
              <a:t> </a:t>
            </a:r>
            <a:r>
              <a:rPr lang="fr-FR" dirty="0" err="1">
                <a:effectLst/>
              </a:rPr>
              <a:t>lặp</a:t>
            </a:r>
            <a:r>
              <a:rPr lang="fr-FR" dirty="0">
                <a:effectLst/>
              </a:rPr>
              <a:t> </a:t>
            </a:r>
            <a:r>
              <a:rPr lang="fr-FR" dirty="0" err="1">
                <a:effectLst/>
              </a:rPr>
              <a:t>không</a:t>
            </a:r>
            <a:r>
              <a:rPr lang="fr-FR" dirty="0">
                <a:effectLst/>
              </a:rPr>
              <a:t> </a:t>
            </a:r>
            <a:r>
              <a:rPr lang="fr-FR" dirty="0" err="1">
                <a:effectLst/>
              </a:rPr>
              <a:t>ổn</a:t>
            </a:r>
            <a:r>
              <a:rPr lang="fr-FR" dirty="0">
                <a:effectLst/>
              </a:rPr>
              <a:t> </a:t>
            </a:r>
            <a:r>
              <a:rPr lang="fr-FR" dirty="0" err="1">
                <a:effectLst/>
              </a:rPr>
              <a:t>định</a:t>
            </a:r>
            <a:endParaRPr lang="en-US" dirty="0"/>
          </a:p>
        </p:txBody>
      </p:sp>
      <p:sp>
        <p:nvSpPr>
          <p:cNvPr id="3" name="Content Placeholder 2"/>
          <p:cNvSpPr>
            <a:spLocks noGrp="1"/>
          </p:cNvSpPr>
          <p:nvPr>
            <p:ph idx="1"/>
          </p:nvPr>
        </p:nvSpPr>
        <p:spPr/>
        <p:txBody>
          <a:bodyPr/>
          <a:lstStyle/>
          <a:p>
            <a:r>
              <a:rPr lang="en-US" dirty="0" err="1">
                <a:effectLst/>
              </a:rPr>
              <a:t>Là</a:t>
            </a:r>
            <a:r>
              <a:rPr lang="en-US" dirty="0">
                <a:effectLst/>
              </a:rPr>
              <a:t> </a:t>
            </a:r>
            <a:r>
              <a:rPr lang="en-US" dirty="0" err="1">
                <a:effectLst/>
              </a:rPr>
              <a:t>hiện</a:t>
            </a:r>
            <a:r>
              <a:rPr lang="en-US" dirty="0">
                <a:effectLst/>
              </a:rPr>
              <a:t> </a:t>
            </a:r>
            <a:r>
              <a:rPr lang="en-US" dirty="0" err="1">
                <a:effectLst/>
              </a:rPr>
              <a:t>tượng</a:t>
            </a:r>
            <a:r>
              <a:rPr lang="en-US" dirty="0">
                <a:effectLst/>
              </a:rPr>
              <a:t> </a:t>
            </a:r>
            <a:r>
              <a:rPr lang="en-US" dirty="0" err="1">
                <a:effectLst/>
              </a:rPr>
              <a:t>một</a:t>
            </a:r>
            <a:r>
              <a:rPr lang="en-US" dirty="0">
                <a:effectLst/>
              </a:rPr>
              <a:t> </a:t>
            </a:r>
            <a:r>
              <a:rPr lang="en-US" dirty="0" err="1">
                <a:effectLst/>
              </a:rPr>
              <a:t>số</a:t>
            </a:r>
            <a:r>
              <a:rPr lang="en-US" dirty="0">
                <a:effectLst/>
              </a:rPr>
              <a:t> </a:t>
            </a:r>
            <a:r>
              <a:rPr lang="en-US" dirty="0" err="1">
                <a:effectLst/>
              </a:rPr>
              <a:t>gien</a:t>
            </a:r>
            <a:r>
              <a:rPr lang="en-US" dirty="0">
                <a:effectLst/>
              </a:rPr>
              <a:t> </a:t>
            </a:r>
            <a:r>
              <a:rPr lang="en-US" dirty="0" err="1">
                <a:effectLst/>
              </a:rPr>
              <a:t>có</a:t>
            </a:r>
            <a:r>
              <a:rPr lang="en-US" dirty="0">
                <a:effectLst/>
              </a:rPr>
              <a:t> </a:t>
            </a:r>
            <a:r>
              <a:rPr lang="en-US" dirty="0" err="1">
                <a:effectLst/>
              </a:rPr>
              <a:t>cấu</a:t>
            </a:r>
            <a:r>
              <a:rPr lang="en-US" dirty="0">
                <a:effectLst/>
              </a:rPr>
              <a:t> </a:t>
            </a:r>
            <a:r>
              <a:rPr lang="en-US" dirty="0" err="1">
                <a:effectLst/>
              </a:rPr>
              <a:t>trúc</a:t>
            </a:r>
            <a:r>
              <a:rPr lang="en-US" dirty="0">
                <a:effectLst/>
              </a:rPr>
              <a:t> </a:t>
            </a:r>
            <a:r>
              <a:rPr lang="en-US" dirty="0" err="1">
                <a:effectLst/>
              </a:rPr>
              <a:t>chứa</a:t>
            </a:r>
            <a:r>
              <a:rPr lang="en-US" dirty="0">
                <a:effectLst/>
              </a:rPr>
              <a:t> </a:t>
            </a:r>
            <a:r>
              <a:rPr lang="en-US" dirty="0" err="1">
                <a:effectLst/>
              </a:rPr>
              <a:t>một</a:t>
            </a:r>
            <a:r>
              <a:rPr lang="en-US" dirty="0">
                <a:effectLst/>
              </a:rPr>
              <a:t> </a:t>
            </a:r>
            <a:r>
              <a:rPr lang="en-US" dirty="0" err="1">
                <a:effectLst/>
              </a:rPr>
              <a:t>số</a:t>
            </a:r>
            <a:r>
              <a:rPr lang="en-US" dirty="0">
                <a:effectLst/>
              </a:rPr>
              <a:t> nucleotide </a:t>
            </a:r>
            <a:r>
              <a:rPr lang="en-US" dirty="0" err="1">
                <a:effectLst/>
              </a:rPr>
              <a:t>lặp</a:t>
            </a:r>
            <a:r>
              <a:rPr lang="en-US" dirty="0">
                <a:effectLst/>
              </a:rPr>
              <a:t> </a:t>
            </a:r>
            <a:r>
              <a:rPr lang="en-US" dirty="0" err="1">
                <a:effectLst/>
              </a:rPr>
              <a:t>lại</a:t>
            </a:r>
            <a:r>
              <a:rPr lang="en-US" dirty="0">
                <a:effectLst/>
              </a:rPr>
              <a:t> </a:t>
            </a:r>
            <a:r>
              <a:rPr lang="en-US" dirty="0" err="1">
                <a:effectLst/>
              </a:rPr>
              <a:t>theo</a:t>
            </a:r>
            <a:r>
              <a:rPr lang="en-US" dirty="0">
                <a:effectLst/>
              </a:rPr>
              <a:t> </a:t>
            </a:r>
            <a:r>
              <a:rPr lang="en-US" dirty="0" err="1">
                <a:effectLst/>
              </a:rPr>
              <a:t>đơn</a:t>
            </a:r>
            <a:r>
              <a:rPr lang="en-US" dirty="0">
                <a:effectLst/>
              </a:rPr>
              <a:t> </a:t>
            </a:r>
            <a:r>
              <a:rPr lang="en-US" dirty="0" err="1">
                <a:effectLst/>
              </a:rPr>
              <a:t>vị</a:t>
            </a:r>
            <a:r>
              <a:rPr lang="en-US" dirty="0">
                <a:effectLst/>
              </a:rPr>
              <a:t>.</a:t>
            </a:r>
          </a:p>
          <a:p>
            <a:r>
              <a:rPr lang="en-US" dirty="0">
                <a:effectLst/>
              </a:rPr>
              <a:t>.</a:t>
            </a:r>
            <a:r>
              <a:rPr lang="en-US" dirty="0" err="1">
                <a:effectLst/>
              </a:rPr>
              <a:t>Nếu</a:t>
            </a:r>
            <a:r>
              <a:rPr lang="en-US" dirty="0">
                <a:effectLst/>
              </a:rPr>
              <a:t> </a:t>
            </a:r>
            <a:r>
              <a:rPr lang="en-US" dirty="0" err="1">
                <a:effectLst/>
              </a:rPr>
              <a:t>đơn</a:t>
            </a:r>
            <a:r>
              <a:rPr lang="en-US" dirty="0">
                <a:effectLst/>
              </a:rPr>
              <a:t> </a:t>
            </a:r>
            <a:r>
              <a:rPr lang="en-US" dirty="0" err="1">
                <a:effectLst/>
              </a:rPr>
              <a:t>vị</a:t>
            </a:r>
            <a:r>
              <a:rPr lang="en-US" dirty="0">
                <a:effectLst/>
              </a:rPr>
              <a:t> </a:t>
            </a:r>
            <a:r>
              <a:rPr lang="en-US" dirty="0" err="1">
                <a:effectLst/>
              </a:rPr>
              <a:t>lặp</a:t>
            </a:r>
            <a:r>
              <a:rPr lang="en-US" dirty="0">
                <a:effectLst/>
              </a:rPr>
              <a:t> </a:t>
            </a:r>
            <a:r>
              <a:rPr lang="en-US" dirty="0" err="1">
                <a:effectLst/>
              </a:rPr>
              <a:t>bị</a:t>
            </a:r>
            <a:r>
              <a:rPr lang="en-US" dirty="0">
                <a:effectLst/>
              </a:rPr>
              <a:t> </a:t>
            </a:r>
            <a:r>
              <a:rPr lang="en-US" dirty="0" err="1">
                <a:effectLst/>
              </a:rPr>
              <a:t>phóng</a:t>
            </a:r>
            <a:r>
              <a:rPr lang="en-US" dirty="0">
                <a:effectLst/>
              </a:rPr>
              <a:t> </a:t>
            </a:r>
            <a:r>
              <a:rPr lang="en-US" dirty="0" err="1">
                <a:effectLst/>
              </a:rPr>
              <a:t>đại</a:t>
            </a:r>
            <a:r>
              <a:rPr lang="en-US" dirty="0">
                <a:effectLst/>
              </a:rPr>
              <a:t> </a:t>
            </a:r>
            <a:r>
              <a:rPr lang="en-US" dirty="0" err="1">
                <a:effectLst/>
              </a:rPr>
              <a:t>thêm</a:t>
            </a:r>
            <a:r>
              <a:rPr lang="en-US" dirty="0">
                <a:effectLst/>
              </a:rPr>
              <a:t> </a:t>
            </a:r>
            <a:r>
              <a:rPr lang="en-US" dirty="0" err="1">
                <a:effectLst/>
              </a:rPr>
              <a:t>vượt</a:t>
            </a:r>
            <a:r>
              <a:rPr lang="en-US" dirty="0">
                <a:effectLst/>
              </a:rPr>
              <a:t> </a:t>
            </a:r>
            <a:r>
              <a:rPr lang="en-US" dirty="0" err="1">
                <a:effectLst/>
              </a:rPr>
              <a:t>quá</a:t>
            </a:r>
            <a:r>
              <a:rPr lang="en-US" dirty="0">
                <a:effectLst/>
              </a:rPr>
              <a:t> </a:t>
            </a:r>
            <a:r>
              <a:rPr lang="en-US" dirty="0" err="1">
                <a:effectLst/>
              </a:rPr>
              <a:t>số</a:t>
            </a:r>
            <a:r>
              <a:rPr lang="en-US" dirty="0">
                <a:effectLst/>
              </a:rPr>
              <a:t> </a:t>
            </a:r>
            <a:r>
              <a:rPr lang="en-US" dirty="0" err="1">
                <a:effectLst/>
              </a:rPr>
              <a:t>lượng</a:t>
            </a:r>
            <a:r>
              <a:rPr lang="en-US" dirty="0">
                <a:effectLst/>
              </a:rPr>
              <a:t> </a:t>
            </a:r>
            <a:r>
              <a:rPr lang="en-US" dirty="0" err="1">
                <a:effectLst/>
              </a:rPr>
              <a:t>này</a:t>
            </a:r>
            <a:r>
              <a:rPr lang="en-US" dirty="0">
                <a:effectLst/>
              </a:rPr>
              <a:t>, </a:t>
            </a:r>
            <a:r>
              <a:rPr lang="en-US" dirty="0" err="1">
                <a:effectLst/>
              </a:rPr>
              <a:t>hợp</a:t>
            </a:r>
            <a:r>
              <a:rPr lang="en-US" dirty="0">
                <a:effectLst/>
              </a:rPr>
              <a:t> </a:t>
            </a:r>
            <a:r>
              <a:rPr lang="en-US" dirty="0" err="1">
                <a:effectLst/>
              </a:rPr>
              <a:t>tử</a:t>
            </a:r>
            <a:r>
              <a:rPr lang="en-US" dirty="0">
                <a:effectLst/>
              </a:rPr>
              <a:t> </a:t>
            </a:r>
            <a:r>
              <a:rPr lang="en-US" dirty="0" err="1">
                <a:effectLst/>
              </a:rPr>
              <a:t>sẽ</a:t>
            </a:r>
            <a:r>
              <a:rPr lang="en-US" dirty="0">
                <a:effectLst/>
              </a:rPr>
              <a:t> </a:t>
            </a:r>
            <a:r>
              <a:rPr lang="en-US" dirty="0" err="1">
                <a:effectLst/>
              </a:rPr>
              <a:t>phát</a:t>
            </a:r>
            <a:r>
              <a:rPr lang="en-US" dirty="0">
                <a:effectLst/>
              </a:rPr>
              <a:t> </a:t>
            </a:r>
            <a:r>
              <a:rPr lang="en-US" dirty="0" err="1">
                <a:effectLst/>
              </a:rPr>
              <a:t>triển</a:t>
            </a:r>
            <a:r>
              <a:rPr lang="en-US" dirty="0">
                <a:effectLst/>
              </a:rPr>
              <a:t> </a:t>
            </a:r>
            <a:r>
              <a:rPr lang="en-US" dirty="0" err="1">
                <a:effectLst/>
              </a:rPr>
              <a:t>thành</a:t>
            </a:r>
            <a:r>
              <a:rPr lang="en-US" dirty="0">
                <a:effectLst/>
              </a:rPr>
              <a:t> </a:t>
            </a:r>
            <a:r>
              <a:rPr lang="en-US" dirty="0" err="1">
                <a:effectLst/>
              </a:rPr>
              <a:t>cá</a:t>
            </a:r>
            <a:r>
              <a:rPr lang="en-US" dirty="0">
                <a:effectLst/>
              </a:rPr>
              <a:t> </a:t>
            </a:r>
            <a:r>
              <a:rPr lang="en-US" dirty="0" err="1">
                <a:effectLst/>
              </a:rPr>
              <a:t>thể</a:t>
            </a:r>
            <a:r>
              <a:rPr lang="en-US" dirty="0">
                <a:effectLst/>
              </a:rPr>
              <a:t> </a:t>
            </a:r>
            <a:r>
              <a:rPr lang="en-US" dirty="0" err="1">
                <a:effectLst/>
              </a:rPr>
              <a:t>biểu</a:t>
            </a:r>
            <a:r>
              <a:rPr lang="en-US" dirty="0">
                <a:effectLst/>
              </a:rPr>
              <a:t> </a:t>
            </a:r>
            <a:r>
              <a:rPr lang="en-US" dirty="0" err="1">
                <a:effectLst/>
              </a:rPr>
              <a:t>hiện</a:t>
            </a:r>
            <a:r>
              <a:rPr lang="en-US" dirty="0">
                <a:effectLst/>
              </a:rPr>
              <a:t> </a:t>
            </a:r>
            <a:r>
              <a:rPr lang="en-US" dirty="0" err="1">
                <a:effectLst/>
              </a:rPr>
              <a:t>bệnh</a:t>
            </a:r>
            <a:r>
              <a:rPr lang="en-US" dirty="0">
                <a:effectLst/>
              </a:rPr>
              <a:t> </a:t>
            </a:r>
            <a:r>
              <a:rPr lang="en-US" dirty="0" err="1">
                <a:effectLst/>
              </a:rPr>
              <a:t>lý</a:t>
            </a:r>
            <a:r>
              <a:rPr lang="en-US" dirty="0">
                <a:effectLst/>
              </a:rPr>
              <a:t>. </a:t>
            </a:r>
          </a:p>
          <a:p>
            <a:endParaRPr lang="en-US" dirty="0">
              <a:effectLst/>
            </a:endParaRPr>
          </a:p>
          <a:p>
            <a:r>
              <a:rPr lang="en-US" b="1" dirty="0" err="1">
                <a:solidFill>
                  <a:srgbClr val="FFFF00"/>
                </a:solidFill>
                <a:effectLst/>
              </a:rPr>
              <a:t>Allelle</a:t>
            </a:r>
            <a:r>
              <a:rPr lang="en-US" b="1" dirty="0">
                <a:solidFill>
                  <a:srgbClr val="FFFF00"/>
                </a:solidFill>
                <a:effectLst/>
              </a:rPr>
              <a:t> </a:t>
            </a:r>
            <a:r>
              <a:rPr lang="en-US" b="1" dirty="0" err="1">
                <a:solidFill>
                  <a:srgbClr val="FFFF00"/>
                </a:solidFill>
                <a:effectLst/>
              </a:rPr>
              <a:t>của</a:t>
            </a:r>
            <a:r>
              <a:rPr lang="en-US" b="1" dirty="0">
                <a:solidFill>
                  <a:srgbClr val="FFFF00"/>
                </a:solidFill>
                <a:effectLst/>
              </a:rPr>
              <a:t> cha </a:t>
            </a:r>
            <a:r>
              <a:rPr lang="en-US" b="1" dirty="0" err="1">
                <a:solidFill>
                  <a:srgbClr val="FFFF00"/>
                </a:solidFill>
                <a:effectLst/>
              </a:rPr>
              <a:t>mẹ</a:t>
            </a:r>
            <a:r>
              <a:rPr lang="en-US" b="1" dirty="0">
                <a:solidFill>
                  <a:srgbClr val="FFFF00"/>
                </a:solidFill>
                <a:effectLst/>
              </a:rPr>
              <a:t> </a:t>
            </a:r>
            <a:r>
              <a:rPr lang="en-US" b="1" dirty="0" err="1">
                <a:solidFill>
                  <a:srgbClr val="FFFF00"/>
                </a:solidFill>
                <a:effectLst/>
              </a:rPr>
              <a:t>có</a:t>
            </a:r>
            <a:r>
              <a:rPr lang="en-US" b="1" dirty="0">
                <a:solidFill>
                  <a:srgbClr val="FFFF00"/>
                </a:solidFill>
                <a:effectLst/>
              </a:rPr>
              <a:t> </a:t>
            </a:r>
            <a:r>
              <a:rPr lang="en-US" b="1" dirty="0" err="1">
                <a:solidFill>
                  <a:srgbClr val="FFFF00"/>
                </a:solidFill>
                <a:effectLst/>
              </a:rPr>
              <a:t>thể</a:t>
            </a:r>
            <a:r>
              <a:rPr lang="en-US" b="1" dirty="0">
                <a:solidFill>
                  <a:srgbClr val="FFFF00"/>
                </a:solidFill>
                <a:effectLst/>
              </a:rPr>
              <a:t> </a:t>
            </a:r>
            <a:r>
              <a:rPr lang="en-US" b="1" dirty="0" err="1">
                <a:solidFill>
                  <a:srgbClr val="FFFF00"/>
                </a:solidFill>
                <a:effectLst/>
              </a:rPr>
              <a:t>gọi</a:t>
            </a:r>
            <a:r>
              <a:rPr lang="en-US" b="1" dirty="0">
                <a:solidFill>
                  <a:srgbClr val="FFFF00"/>
                </a:solidFill>
                <a:effectLst/>
              </a:rPr>
              <a:t> </a:t>
            </a:r>
            <a:r>
              <a:rPr lang="en-US" b="1" dirty="0" err="1">
                <a:solidFill>
                  <a:srgbClr val="FFFF00"/>
                </a:solidFill>
                <a:effectLst/>
              </a:rPr>
              <a:t>là</a:t>
            </a:r>
            <a:r>
              <a:rPr lang="en-US" b="1" dirty="0">
                <a:solidFill>
                  <a:srgbClr val="FFFF00"/>
                </a:solidFill>
                <a:effectLst/>
              </a:rPr>
              <a:t> </a:t>
            </a:r>
            <a:r>
              <a:rPr lang="en-US" b="1" i="1" dirty="0" err="1">
                <a:solidFill>
                  <a:srgbClr val="FFFF00"/>
                </a:solidFill>
                <a:effectLst/>
              </a:rPr>
              <a:t>allelle</a:t>
            </a:r>
            <a:r>
              <a:rPr lang="en-US" b="1" i="1" dirty="0">
                <a:solidFill>
                  <a:srgbClr val="FFFF00"/>
                </a:solidFill>
                <a:effectLst/>
              </a:rPr>
              <a:t> </a:t>
            </a:r>
            <a:r>
              <a:rPr lang="en-US" b="1" i="1" dirty="0" err="1">
                <a:solidFill>
                  <a:srgbClr val="FFFF00"/>
                </a:solidFill>
                <a:effectLst/>
              </a:rPr>
              <a:t>tiền</a:t>
            </a:r>
            <a:r>
              <a:rPr lang="en-US" b="1" i="1" dirty="0">
                <a:solidFill>
                  <a:srgbClr val="FFFF00"/>
                </a:solidFill>
                <a:effectLst/>
              </a:rPr>
              <a:t> </a:t>
            </a:r>
            <a:r>
              <a:rPr lang="en-US" b="1" i="1" dirty="0" err="1">
                <a:solidFill>
                  <a:srgbClr val="FFFF00"/>
                </a:solidFill>
                <a:effectLst/>
              </a:rPr>
              <a:t>đột</a:t>
            </a:r>
            <a:r>
              <a:rPr lang="en-US" b="1" i="1" dirty="0">
                <a:solidFill>
                  <a:srgbClr val="FFFF00"/>
                </a:solidFill>
                <a:effectLst/>
              </a:rPr>
              <a:t> </a:t>
            </a:r>
            <a:r>
              <a:rPr lang="en-US" b="1" i="1" dirty="0" err="1">
                <a:solidFill>
                  <a:srgbClr val="FFFF00"/>
                </a:solidFill>
                <a:effectLst/>
              </a:rPr>
              <a:t>biến</a:t>
            </a:r>
            <a:r>
              <a:rPr lang="en-US" b="1" dirty="0">
                <a:solidFill>
                  <a:srgbClr val="FFFF00"/>
                </a:solidFill>
                <a:effectLst/>
              </a:rPr>
              <a:t> hay</a:t>
            </a:r>
            <a:r>
              <a:rPr lang="en-US" b="1" i="1" dirty="0">
                <a:solidFill>
                  <a:srgbClr val="FFFF00"/>
                </a:solidFill>
                <a:effectLst/>
              </a:rPr>
              <a:t> </a:t>
            </a:r>
            <a:r>
              <a:rPr lang="en-US" b="1" i="1" dirty="0" err="1">
                <a:solidFill>
                  <a:srgbClr val="FFFF00"/>
                </a:solidFill>
                <a:effectLst/>
              </a:rPr>
              <a:t>allelle</a:t>
            </a:r>
            <a:r>
              <a:rPr lang="en-US" b="1" i="1" dirty="0">
                <a:solidFill>
                  <a:srgbClr val="FFFF00"/>
                </a:solidFill>
                <a:effectLst/>
              </a:rPr>
              <a:t> </a:t>
            </a:r>
            <a:r>
              <a:rPr lang="en-US" b="1" i="1" dirty="0" err="1">
                <a:solidFill>
                  <a:srgbClr val="FFFF00"/>
                </a:solidFill>
                <a:effectLst/>
              </a:rPr>
              <a:t>trung</a:t>
            </a:r>
            <a:r>
              <a:rPr lang="en-US" b="1" i="1" dirty="0">
                <a:solidFill>
                  <a:srgbClr val="FFFF00"/>
                </a:solidFill>
                <a:effectLst/>
              </a:rPr>
              <a:t> </a:t>
            </a:r>
            <a:r>
              <a:rPr lang="en-US" b="1" i="1" dirty="0" err="1">
                <a:solidFill>
                  <a:srgbClr val="FFFF00"/>
                </a:solidFill>
                <a:effectLst/>
              </a:rPr>
              <a:t>gian</a:t>
            </a:r>
            <a:r>
              <a:rPr lang="en-US" b="1" dirty="0">
                <a:solidFill>
                  <a:srgbClr val="FFFF00"/>
                </a:solidFill>
                <a:effectLst/>
              </a:rPr>
              <a:t>, và </a:t>
            </a:r>
            <a:r>
              <a:rPr lang="en-US" b="1" dirty="0" err="1">
                <a:solidFill>
                  <a:srgbClr val="FFFF00"/>
                </a:solidFill>
                <a:effectLst/>
              </a:rPr>
              <a:t>khi</a:t>
            </a:r>
            <a:r>
              <a:rPr lang="en-US" b="1" dirty="0">
                <a:solidFill>
                  <a:srgbClr val="FFFF00"/>
                </a:solidFill>
                <a:effectLst/>
              </a:rPr>
              <a:t> di </a:t>
            </a:r>
            <a:r>
              <a:rPr lang="en-US" b="1" dirty="0" err="1">
                <a:solidFill>
                  <a:srgbClr val="FFFF00"/>
                </a:solidFill>
                <a:effectLst/>
              </a:rPr>
              <a:t>truyền</a:t>
            </a:r>
            <a:r>
              <a:rPr lang="en-US" b="1" dirty="0">
                <a:solidFill>
                  <a:srgbClr val="FFFF00"/>
                </a:solidFill>
                <a:effectLst/>
              </a:rPr>
              <a:t> sang con </a:t>
            </a:r>
            <a:r>
              <a:rPr lang="en-US" b="1" dirty="0" err="1">
                <a:solidFill>
                  <a:srgbClr val="FFFF00"/>
                </a:solidFill>
                <a:effectLst/>
              </a:rPr>
              <a:t>mới</a:t>
            </a:r>
            <a:r>
              <a:rPr lang="en-US" b="1" dirty="0">
                <a:solidFill>
                  <a:srgbClr val="FFFF00"/>
                </a:solidFill>
                <a:effectLst/>
              </a:rPr>
              <a:t> </a:t>
            </a:r>
            <a:r>
              <a:rPr lang="en-US" b="1" dirty="0" err="1">
                <a:solidFill>
                  <a:srgbClr val="FFFF00"/>
                </a:solidFill>
                <a:effectLst/>
              </a:rPr>
              <a:t>thực</a:t>
            </a:r>
            <a:r>
              <a:rPr lang="en-US" b="1" dirty="0">
                <a:solidFill>
                  <a:srgbClr val="FFFF00"/>
                </a:solidFill>
                <a:effectLst/>
              </a:rPr>
              <a:t> </a:t>
            </a:r>
            <a:r>
              <a:rPr lang="en-US" b="1" dirty="0" err="1">
                <a:solidFill>
                  <a:srgbClr val="FFFF00"/>
                </a:solidFill>
                <a:effectLst/>
              </a:rPr>
              <a:t>sự</a:t>
            </a:r>
            <a:r>
              <a:rPr lang="en-US" b="1" dirty="0">
                <a:solidFill>
                  <a:srgbClr val="FFFF00"/>
                </a:solidFill>
                <a:effectLst/>
              </a:rPr>
              <a:t> </a:t>
            </a:r>
            <a:r>
              <a:rPr lang="en-US" b="1" dirty="0" err="1">
                <a:solidFill>
                  <a:srgbClr val="FFFF00"/>
                </a:solidFill>
                <a:effectLst/>
              </a:rPr>
              <a:t>trở</a:t>
            </a:r>
            <a:r>
              <a:rPr lang="en-US" b="1" dirty="0">
                <a:solidFill>
                  <a:srgbClr val="FFFF00"/>
                </a:solidFill>
                <a:effectLst/>
              </a:rPr>
              <a:t> </a:t>
            </a:r>
            <a:r>
              <a:rPr lang="en-US" b="1" dirty="0" err="1">
                <a:solidFill>
                  <a:srgbClr val="FFFF00"/>
                </a:solidFill>
                <a:effectLst/>
              </a:rPr>
              <a:t>thành</a:t>
            </a:r>
            <a:r>
              <a:rPr lang="en-US" b="1" dirty="0">
                <a:solidFill>
                  <a:srgbClr val="FFFF00"/>
                </a:solidFill>
                <a:effectLst/>
              </a:rPr>
              <a:t> </a:t>
            </a:r>
            <a:r>
              <a:rPr lang="en-US" b="1" dirty="0" err="1">
                <a:solidFill>
                  <a:srgbClr val="FFFF00"/>
                </a:solidFill>
                <a:effectLst/>
              </a:rPr>
              <a:t>allelle</a:t>
            </a:r>
            <a:r>
              <a:rPr lang="en-US" b="1" dirty="0">
                <a:solidFill>
                  <a:srgbClr val="FFFF00"/>
                </a:solidFill>
                <a:effectLst/>
              </a:rPr>
              <a:t> </a:t>
            </a:r>
            <a:r>
              <a:rPr lang="en-US" b="1" dirty="0" err="1">
                <a:solidFill>
                  <a:srgbClr val="FFFF00"/>
                </a:solidFill>
                <a:effectLst/>
              </a:rPr>
              <a:t>bệnh</a:t>
            </a:r>
            <a:endParaRPr lang="en-US" b="1" dirty="0">
              <a:solidFill>
                <a:srgbClr val="FFFF00"/>
              </a:solidFill>
            </a:endParaRPr>
          </a:p>
        </p:txBody>
      </p:sp>
    </p:spTree>
    <p:extLst>
      <p:ext uri="{BB962C8B-B14F-4D97-AF65-F5344CB8AC3E}">
        <p14:creationId xmlns:p14="http://schemas.microsoft.com/office/powerpoint/2010/main" val="2359598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4" y="264160"/>
            <a:ext cx="10353761" cy="1326321"/>
          </a:xfrm>
        </p:spPr>
        <p:txBody>
          <a:bodyPr/>
          <a:lstStyle/>
          <a:p>
            <a:r>
              <a:rPr lang="en-US" dirty="0">
                <a:effectLst/>
              </a:rPr>
              <a:t>HỘI CHỨNG NST X DỄ GÃY (OMIM #300624)</a:t>
            </a:r>
            <a:br>
              <a:rPr lang="en-US" dirty="0">
                <a:effectLst/>
              </a:rPr>
            </a:br>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b="-119"/>
          <a:stretch>
            <a:fillRect/>
          </a:stretch>
        </p:blipFill>
        <p:spPr bwMode="auto">
          <a:xfrm>
            <a:off x="1683405" y="1411201"/>
            <a:ext cx="5105476" cy="4125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Picture 1"/>
          <p:cNvPicPr>
            <a:picLocks noChangeAspect="1" noChangeArrowheads="1"/>
          </p:cNvPicPr>
          <p:nvPr/>
        </p:nvPicPr>
        <p:blipFill>
          <a:blip r:embed="rId4">
            <a:extLst>
              <a:ext uri="{28A0092B-C50C-407E-A947-70E740481C1C}">
                <a14:useLocalDpi xmlns:a14="http://schemas.microsoft.com/office/drawing/2010/main" val="0"/>
              </a:ext>
            </a:extLst>
          </a:blip>
          <a:srcRect b="-50"/>
          <a:stretch>
            <a:fillRect/>
          </a:stretch>
        </p:blipFill>
        <p:spPr bwMode="auto">
          <a:xfrm>
            <a:off x="7809230" y="1837921"/>
            <a:ext cx="2960486" cy="3699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43360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Bệnh</a:t>
            </a:r>
            <a:r>
              <a:rPr lang="en-US" dirty="0"/>
              <a:t> </a:t>
            </a:r>
            <a:r>
              <a:rPr lang="en-US" dirty="0" err="1"/>
              <a:t>huntington</a:t>
            </a:r>
            <a:endParaRPr lang="en-US" dirty="0"/>
          </a:p>
        </p:txBody>
      </p:sp>
      <p:pic>
        <p:nvPicPr>
          <p:cNvPr id="4" name="Content Placeholder 3"/>
          <p:cNvPicPr>
            <a:picLocks noGrp="1" noChangeAspect="1"/>
          </p:cNvPicPr>
          <p:nvPr>
            <p:ph idx="1"/>
          </p:nvPr>
        </p:nvPicPr>
        <p:blipFill>
          <a:blip r:embed="rId3"/>
          <a:stretch>
            <a:fillRect/>
          </a:stretch>
        </p:blipFill>
        <p:spPr>
          <a:xfrm>
            <a:off x="2127917" y="2052673"/>
            <a:ext cx="7288104" cy="3695700"/>
          </a:xfrm>
          <a:prstGeom prst="rect">
            <a:avLst/>
          </a:prstGeom>
        </p:spPr>
      </p:pic>
    </p:spTree>
    <p:extLst>
      <p:ext uri="{BB962C8B-B14F-4D97-AF65-F5344CB8AC3E}">
        <p14:creationId xmlns:p14="http://schemas.microsoft.com/office/powerpoint/2010/main" val="2572127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BC052280-388E-4151-A1EB-5236D4FCCA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endParaRPr>
          </a:p>
        </p:txBody>
      </p:sp>
      <p:sp>
        <p:nvSpPr>
          <p:cNvPr id="2" name="Title 1"/>
          <p:cNvSpPr>
            <a:spLocks noGrp="1"/>
          </p:cNvSpPr>
          <p:nvPr>
            <p:ph type="title"/>
          </p:nvPr>
        </p:nvSpPr>
        <p:spPr>
          <a:xfrm>
            <a:off x="913795" y="971548"/>
            <a:ext cx="3418766" cy="4616450"/>
          </a:xfrm>
        </p:spPr>
        <p:txBody>
          <a:bodyPr>
            <a:normAutofit/>
          </a:bodyPr>
          <a:lstStyle/>
          <a:p>
            <a:r>
              <a:rPr lang="en-US" dirty="0" err="1">
                <a:effectLst/>
              </a:rPr>
              <a:t>Thuật</a:t>
            </a:r>
            <a:r>
              <a:rPr lang="en-US" dirty="0">
                <a:effectLst/>
              </a:rPr>
              <a:t> </a:t>
            </a:r>
            <a:r>
              <a:rPr lang="en-US" dirty="0" err="1">
                <a:effectLst/>
              </a:rPr>
              <a:t>ngữ</a:t>
            </a:r>
            <a:endParaRPr lang="en-US" dirty="0"/>
          </a:p>
        </p:txBody>
      </p:sp>
      <p:cxnSp>
        <p:nvCxnSpPr>
          <p:cNvPr id="10" name="Straight Connector 9">
            <a:extLst>
              <a:ext uri="{FF2B5EF4-FFF2-40B4-BE49-F238E27FC236}">
                <a16:creationId xmlns:a16="http://schemas.microsoft.com/office/drawing/2014/main" xmlns="" id="{744251C3-E720-4363-8AF0-20AD319374F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6" y="2301359"/>
            <a:ext cx="0" cy="191135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654296" y="971548"/>
            <a:ext cx="7537695" cy="5550275"/>
          </a:xfrm>
        </p:spPr>
        <p:txBody>
          <a:bodyPr anchor="ctr">
            <a:normAutofit lnSpcReduction="10000"/>
          </a:bodyPr>
          <a:lstStyle/>
          <a:p>
            <a:r>
              <a:rPr lang="en-US" sz="2800" b="1" dirty="0">
                <a:effectLst/>
                <a:latin typeface="Arial" panose="020B0604020202020204" pitchFamily="34" charset="0"/>
                <a:cs typeface="Arial" panose="020B0604020202020204" pitchFamily="34" charset="0"/>
              </a:rPr>
              <a:t>Di </a:t>
            </a:r>
            <a:r>
              <a:rPr lang="en-US" sz="2800" b="1" dirty="0" err="1">
                <a:effectLst/>
                <a:latin typeface="Arial" panose="020B0604020202020204" pitchFamily="34" charset="0"/>
                <a:cs typeface="Arial" panose="020B0604020202020204" pitchFamily="34" charset="0"/>
              </a:rPr>
              <a:t>truyền</a:t>
            </a:r>
            <a:r>
              <a:rPr lang="en-US" sz="2800" b="1" dirty="0">
                <a:effectLst/>
                <a:latin typeface="Arial" panose="020B0604020202020204" pitchFamily="34" charset="0"/>
                <a:cs typeface="Arial" panose="020B0604020202020204" pitchFamily="34" charset="0"/>
              </a:rPr>
              <a:t> </a:t>
            </a:r>
            <a:r>
              <a:rPr lang="en-US" sz="2800" b="1" dirty="0" err="1">
                <a:effectLst/>
                <a:latin typeface="Arial" panose="020B0604020202020204" pitchFamily="34" charset="0"/>
                <a:cs typeface="Arial" panose="020B0604020202020204" pitchFamily="34" charset="0"/>
              </a:rPr>
              <a:t>hai</a:t>
            </a:r>
            <a:r>
              <a:rPr lang="en-US" sz="2800" b="1" dirty="0">
                <a:effectLst/>
                <a:latin typeface="Arial" panose="020B0604020202020204" pitchFamily="34" charset="0"/>
                <a:cs typeface="Arial" panose="020B0604020202020204" pitchFamily="34" charset="0"/>
              </a:rPr>
              <a:t> </a:t>
            </a:r>
            <a:r>
              <a:rPr lang="en-US" sz="2800" b="1" dirty="0" err="1">
                <a:effectLst/>
                <a:latin typeface="Arial" panose="020B0604020202020204" pitchFamily="34" charset="0"/>
                <a:cs typeface="Arial" panose="020B0604020202020204" pitchFamily="34" charset="0"/>
              </a:rPr>
              <a:t>allelle</a:t>
            </a:r>
            <a:r>
              <a:rPr lang="en-US" sz="2800" b="1" dirty="0">
                <a:effectLst/>
                <a:latin typeface="Arial" panose="020B0604020202020204" pitchFamily="34" charset="0"/>
                <a:cs typeface="Arial" panose="020B0604020202020204" pitchFamily="34" charset="0"/>
              </a:rPr>
              <a:t> : </a:t>
            </a:r>
            <a:r>
              <a:rPr lang="en-US" sz="2800" dirty="0" err="1"/>
              <a:t>Ví</a:t>
            </a:r>
            <a:r>
              <a:rPr lang="en-US" sz="2800" dirty="0"/>
              <a:t> </a:t>
            </a:r>
            <a:r>
              <a:rPr lang="en-US" sz="2800" dirty="0" err="1"/>
              <a:t>dụ</a:t>
            </a:r>
            <a:r>
              <a:rPr lang="en-US" sz="2800" dirty="0"/>
              <a:t>: A1 và A2 </a:t>
            </a:r>
            <a:r>
              <a:rPr lang="en-US" sz="2800" dirty="0" err="1"/>
              <a:t>của</a:t>
            </a:r>
            <a:r>
              <a:rPr lang="en-US" sz="2800" dirty="0"/>
              <a:t> </a:t>
            </a:r>
            <a:r>
              <a:rPr lang="en-US" sz="2800" dirty="0" err="1"/>
              <a:t>cùng</a:t>
            </a:r>
            <a:r>
              <a:rPr lang="en-US" sz="2800" dirty="0"/>
              <a:t> </a:t>
            </a:r>
            <a:r>
              <a:rPr lang="en-US" sz="2800" dirty="0" err="1"/>
              <a:t>một</a:t>
            </a:r>
            <a:r>
              <a:rPr lang="en-US" sz="2800" dirty="0"/>
              <a:t> </a:t>
            </a:r>
            <a:r>
              <a:rPr lang="en-US" sz="2800" dirty="0" err="1"/>
              <a:t>gien</a:t>
            </a:r>
            <a:r>
              <a:rPr lang="en-US" sz="2800" dirty="0"/>
              <a:t> chi </a:t>
            </a:r>
            <a:r>
              <a:rPr lang="en-US" sz="2800" dirty="0" err="1"/>
              <a:t>phối</a:t>
            </a:r>
            <a:r>
              <a:rPr lang="en-US" sz="2800" dirty="0"/>
              <a:t>. Do </a:t>
            </a:r>
            <a:r>
              <a:rPr lang="en-US" sz="2800" dirty="0" err="1"/>
              <a:t>đó</a:t>
            </a:r>
            <a:r>
              <a:rPr lang="en-US" sz="2800" dirty="0"/>
              <a:t>, </a:t>
            </a:r>
            <a:r>
              <a:rPr lang="en-US" sz="2800" dirty="0" err="1"/>
              <a:t>trong</a:t>
            </a:r>
            <a:r>
              <a:rPr lang="en-US" sz="2800" dirty="0"/>
              <a:t> </a:t>
            </a:r>
            <a:r>
              <a:rPr lang="en-US" sz="2800" dirty="0" err="1"/>
              <a:t>quần</a:t>
            </a:r>
            <a:r>
              <a:rPr lang="en-US" sz="2800" dirty="0"/>
              <a:t> </a:t>
            </a:r>
            <a:r>
              <a:rPr lang="en-US" sz="2800" dirty="0" err="1"/>
              <a:t>thể</a:t>
            </a:r>
            <a:r>
              <a:rPr lang="en-US" sz="2800" dirty="0"/>
              <a:t> </a:t>
            </a:r>
            <a:r>
              <a:rPr lang="en-US" sz="2800" dirty="0" err="1"/>
              <a:t>luôn</a:t>
            </a:r>
            <a:r>
              <a:rPr lang="en-US" sz="2800" dirty="0"/>
              <a:t> </a:t>
            </a:r>
            <a:r>
              <a:rPr lang="en-US" sz="2800" dirty="0" err="1"/>
              <a:t>có</a:t>
            </a:r>
            <a:r>
              <a:rPr lang="en-US" sz="2800" dirty="0"/>
              <a:t> </a:t>
            </a:r>
            <a:r>
              <a:rPr lang="en-US" sz="2800" dirty="0" err="1"/>
              <a:t>ba</a:t>
            </a:r>
            <a:r>
              <a:rPr lang="en-US" sz="2800" dirty="0"/>
              <a:t> </a:t>
            </a:r>
            <a:r>
              <a:rPr lang="en-US" sz="2800" dirty="0" err="1"/>
              <a:t>loại</a:t>
            </a:r>
            <a:r>
              <a:rPr lang="en-US" sz="2800" dirty="0"/>
              <a:t> </a:t>
            </a:r>
            <a:r>
              <a:rPr lang="en-US" sz="2800" dirty="0" err="1"/>
              <a:t>kiểu</a:t>
            </a:r>
            <a:r>
              <a:rPr lang="en-US" sz="2800" dirty="0"/>
              <a:t> </a:t>
            </a:r>
            <a:r>
              <a:rPr lang="en-US" sz="2800" dirty="0" err="1"/>
              <a:t>gien</a:t>
            </a:r>
            <a:r>
              <a:rPr lang="en-US" sz="2800" dirty="0"/>
              <a:t> (A1A1, A1A2, A2A2)</a:t>
            </a:r>
            <a:endParaRPr lang="en-US" sz="2800" b="1" dirty="0">
              <a:effectLst/>
              <a:latin typeface="Arial" panose="020B0604020202020204" pitchFamily="34" charset="0"/>
              <a:cs typeface="Arial" panose="020B0604020202020204" pitchFamily="34" charset="0"/>
            </a:endParaRPr>
          </a:p>
          <a:p>
            <a:r>
              <a:rPr lang="en-US" sz="2800" b="1" dirty="0">
                <a:effectLst/>
                <a:latin typeface="Arial" panose="020B0604020202020204" pitchFamily="34" charset="0"/>
                <a:cs typeface="Arial" panose="020B0604020202020204" pitchFamily="34" charset="0"/>
              </a:rPr>
              <a:t>Di </a:t>
            </a:r>
            <a:r>
              <a:rPr lang="en-US" sz="2800" b="1" dirty="0" err="1">
                <a:effectLst/>
                <a:latin typeface="Arial" panose="020B0604020202020204" pitchFamily="34" charset="0"/>
                <a:cs typeface="Arial" panose="020B0604020202020204" pitchFamily="34" charset="0"/>
              </a:rPr>
              <a:t>truyền</a:t>
            </a:r>
            <a:r>
              <a:rPr lang="en-US" sz="2800" b="1" dirty="0">
                <a:effectLst/>
                <a:latin typeface="Arial" panose="020B0604020202020204" pitchFamily="34" charset="0"/>
                <a:cs typeface="Arial" panose="020B0604020202020204" pitchFamily="34" charset="0"/>
              </a:rPr>
              <a:t> </a:t>
            </a:r>
            <a:r>
              <a:rPr lang="en-US" sz="2800" b="1" dirty="0" err="1">
                <a:effectLst/>
                <a:latin typeface="Arial" panose="020B0604020202020204" pitchFamily="34" charset="0"/>
                <a:cs typeface="Arial" panose="020B0604020202020204" pitchFamily="34" charset="0"/>
              </a:rPr>
              <a:t>nhiều</a:t>
            </a:r>
            <a:r>
              <a:rPr lang="en-US" sz="2800" b="1" dirty="0">
                <a:effectLst/>
                <a:latin typeface="Arial" panose="020B0604020202020204" pitchFamily="34" charset="0"/>
                <a:cs typeface="Arial" panose="020B0604020202020204" pitchFamily="34" charset="0"/>
              </a:rPr>
              <a:t> </a:t>
            </a:r>
            <a:r>
              <a:rPr lang="en-US" sz="2800" b="1" dirty="0" err="1">
                <a:effectLst/>
                <a:latin typeface="Arial" panose="020B0604020202020204" pitchFamily="34" charset="0"/>
                <a:cs typeface="Arial" panose="020B0604020202020204" pitchFamily="34" charset="0"/>
              </a:rPr>
              <a:t>allelle</a:t>
            </a:r>
            <a:r>
              <a:rPr lang="en-US" sz="2800" b="1" dirty="0">
                <a:effectLst/>
                <a:latin typeface="Arial" panose="020B0604020202020204" pitchFamily="34" charset="0"/>
                <a:cs typeface="Arial" panose="020B0604020202020204" pitchFamily="34" charset="0"/>
              </a:rPr>
              <a:t>  </a:t>
            </a:r>
          </a:p>
          <a:p>
            <a:r>
              <a:rPr lang="en-US" sz="2800" b="1" dirty="0" err="1">
                <a:effectLst/>
                <a:latin typeface="Arial" panose="020B0604020202020204" pitchFamily="34" charset="0"/>
                <a:cs typeface="Arial" panose="020B0604020202020204" pitchFamily="34" charset="0"/>
              </a:rPr>
              <a:t>Cơ</a:t>
            </a:r>
            <a:r>
              <a:rPr lang="en-US" sz="2800" b="1" dirty="0">
                <a:effectLst/>
                <a:latin typeface="Arial" panose="020B0604020202020204" pitchFamily="34" charset="0"/>
                <a:cs typeface="Arial" panose="020B0604020202020204" pitchFamily="34" charset="0"/>
              </a:rPr>
              <a:t> </a:t>
            </a:r>
            <a:r>
              <a:rPr lang="en-US" sz="2800" b="1" dirty="0" err="1">
                <a:effectLst/>
                <a:latin typeface="Arial" panose="020B0604020202020204" pitchFamily="34" charset="0"/>
                <a:cs typeface="Arial" panose="020B0604020202020204" pitchFamily="34" charset="0"/>
              </a:rPr>
              <a:t>chế</a:t>
            </a:r>
            <a:r>
              <a:rPr lang="en-US" sz="2800" b="1" dirty="0">
                <a:effectLst/>
                <a:latin typeface="Arial" panose="020B0604020202020204" pitchFamily="34" charset="0"/>
                <a:cs typeface="Arial" panose="020B0604020202020204" pitchFamily="34" charset="0"/>
              </a:rPr>
              <a:t> di </a:t>
            </a:r>
            <a:r>
              <a:rPr lang="en-US" sz="2800" b="1" dirty="0" err="1">
                <a:effectLst/>
                <a:latin typeface="Arial" panose="020B0604020202020204" pitchFamily="34" charset="0"/>
                <a:cs typeface="Arial" panose="020B0604020202020204" pitchFamily="34" charset="0"/>
              </a:rPr>
              <a:t>truyền</a:t>
            </a:r>
            <a:r>
              <a:rPr lang="en-US" sz="2800" b="1" dirty="0">
                <a:effectLst/>
                <a:latin typeface="Arial" panose="020B0604020202020204" pitchFamily="34" charset="0"/>
                <a:cs typeface="Arial" panose="020B0604020202020204" pitchFamily="34" charset="0"/>
              </a:rPr>
              <a:t> </a:t>
            </a:r>
            <a:r>
              <a:rPr lang="en-US" sz="2800" b="1" dirty="0" err="1">
                <a:effectLst/>
                <a:latin typeface="Arial" panose="020B0604020202020204" pitchFamily="34" charset="0"/>
                <a:cs typeface="Arial" panose="020B0604020202020204" pitchFamily="34" charset="0"/>
              </a:rPr>
              <a:t>trội</a:t>
            </a:r>
            <a:r>
              <a:rPr lang="en-US" sz="2800" b="1" dirty="0">
                <a:effectLst/>
                <a:latin typeface="Arial" panose="020B0604020202020204" pitchFamily="34" charset="0"/>
                <a:cs typeface="Arial" panose="020B0604020202020204" pitchFamily="34" charset="0"/>
              </a:rPr>
              <a:t> và </a:t>
            </a:r>
            <a:r>
              <a:rPr lang="en-US" sz="2800" b="1" dirty="0" err="1">
                <a:effectLst/>
                <a:latin typeface="Arial" panose="020B0604020202020204" pitchFamily="34" charset="0"/>
                <a:cs typeface="Arial" panose="020B0604020202020204" pitchFamily="34" charset="0"/>
              </a:rPr>
              <a:t>lặn</a:t>
            </a:r>
            <a:endParaRPr lang="en-US" sz="2800" b="1" dirty="0">
              <a:effectLst/>
              <a:latin typeface="Arial" panose="020B0604020202020204" pitchFamily="34" charset="0"/>
              <a:cs typeface="Arial" panose="020B0604020202020204" pitchFamily="34" charset="0"/>
            </a:endParaRPr>
          </a:p>
          <a:p>
            <a:pPr lvl="1">
              <a:buFontTx/>
              <a:buChar char="-"/>
            </a:pPr>
            <a:r>
              <a:rPr lang="en-US" sz="2800" dirty="0" err="1">
                <a:effectLst/>
                <a:latin typeface="Arial" panose="020B0604020202020204" pitchFamily="34" charset="0"/>
                <a:cs typeface="Arial" panose="020B0604020202020204" pitchFamily="34" charset="0"/>
              </a:rPr>
              <a:t>hai</a:t>
            </a:r>
            <a:r>
              <a:rPr lang="en-US" sz="2800" dirty="0">
                <a:effectLst/>
                <a:latin typeface="Arial" panose="020B0604020202020204" pitchFamily="34" charset="0"/>
                <a:cs typeface="Arial" panose="020B0604020202020204" pitchFamily="34" charset="0"/>
              </a:rPr>
              <a:t> </a:t>
            </a:r>
            <a:r>
              <a:rPr lang="en-US" sz="2800" dirty="0" err="1">
                <a:effectLst/>
                <a:latin typeface="Arial" panose="020B0604020202020204" pitchFamily="34" charset="0"/>
                <a:cs typeface="Arial" panose="020B0604020202020204" pitchFamily="34" charset="0"/>
              </a:rPr>
              <a:t>allelle</a:t>
            </a:r>
            <a:r>
              <a:rPr lang="en-US" sz="2800" dirty="0">
                <a:effectLst/>
                <a:latin typeface="Arial" panose="020B0604020202020204" pitchFamily="34" charset="0"/>
                <a:cs typeface="Arial" panose="020B0604020202020204" pitchFamily="34" charset="0"/>
              </a:rPr>
              <a:t> </a:t>
            </a:r>
            <a:r>
              <a:rPr lang="en-US" sz="2800" dirty="0" err="1">
                <a:effectLst/>
                <a:latin typeface="Arial" panose="020B0604020202020204" pitchFamily="34" charset="0"/>
                <a:cs typeface="Arial" panose="020B0604020202020204" pitchFamily="34" charset="0"/>
              </a:rPr>
              <a:t>của</a:t>
            </a:r>
            <a:r>
              <a:rPr lang="en-US" sz="2800" dirty="0">
                <a:effectLst/>
                <a:latin typeface="Arial" panose="020B0604020202020204" pitchFamily="34" charset="0"/>
                <a:cs typeface="Arial" panose="020B0604020202020204" pitchFamily="34" charset="0"/>
              </a:rPr>
              <a:t> </a:t>
            </a:r>
            <a:r>
              <a:rPr lang="en-US" sz="2800" dirty="0" err="1">
                <a:effectLst/>
                <a:latin typeface="Arial" panose="020B0604020202020204" pitchFamily="34" charset="0"/>
                <a:cs typeface="Arial" panose="020B0604020202020204" pitchFamily="34" charset="0"/>
              </a:rPr>
              <a:t>cùng</a:t>
            </a:r>
            <a:r>
              <a:rPr lang="en-US" sz="2800" dirty="0">
                <a:effectLst/>
                <a:latin typeface="Arial" panose="020B0604020202020204" pitchFamily="34" charset="0"/>
                <a:cs typeface="Arial" panose="020B0604020202020204" pitchFamily="34" charset="0"/>
              </a:rPr>
              <a:t> </a:t>
            </a:r>
            <a:r>
              <a:rPr lang="en-US" sz="2800" dirty="0" err="1">
                <a:effectLst/>
                <a:latin typeface="Arial" panose="020B0604020202020204" pitchFamily="34" charset="0"/>
                <a:cs typeface="Arial" panose="020B0604020202020204" pitchFamily="34" charset="0"/>
              </a:rPr>
              <a:t>một</a:t>
            </a:r>
            <a:r>
              <a:rPr lang="en-US" sz="2800" dirty="0">
                <a:effectLst/>
                <a:latin typeface="Arial" panose="020B0604020202020204" pitchFamily="34" charset="0"/>
                <a:cs typeface="Arial" panose="020B0604020202020204" pitchFamily="34" charset="0"/>
              </a:rPr>
              <a:t> </a:t>
            </a:r>
            <a:r>
              <a:rPr lang="en-US" sz="2800" dirty="0" err="1">
                <a:effectLst/>
                <a:latin typeface="Arial" panose="020B0604020202020204" pitchFamily="34" charset="0"/>
                <a:cs typeface="Arial" panose="020B0604020202020204" pitchFamily="34" charset="0"/>
              </a:rPr>
              <a:t>gien</a:t>
            </a:r>
            <a:r>
              <a:rPr lang="en-US" sz="2800" dirty="0">
                <a:effectLst/>
                <a:latin typeface="Arial" panose="020B0604020202020204" pitchFamily="34" charset="0"/>
                <a:cs typeface="Arial" panose="020B0604020202020204" pitchFamily="34" charset="0"/>
              </a:rPr>
              <a:t> </a:t>
            </a:r>
            <a:r>
              <a:rPr lang="en-US" sz="2800" dirty="0" err="1">
                <a:effectLst/>
                <a:latin typeface="Arial" panose="020B0604020202020204" pitchFamily="34" charset="0"/>
                <a:cs typeface="Arial" panose="020B0604020202020204" pitchFamily="34" charset="0"/>
              </a:rPr>
              <a:t>thường</a:t>
            </a:r>
            <a:r>
              <a:rPr lang="en-US" sz="2800" dirty="0">
                <a:effectLst/>
                <a:latin typeface="Arial" panose="020B0604020202020204" pitchFamily="34" charset="0"/>
                <a:cs typeface="Arial" panose="020B0604020202020204" pitchFamily="34" charset="0"/>
              </a:rPr>
              <a:t> </a:t>
            </a:r>
            <a:r>
              <a:rPr lang="en-US" sz="2800" dirty="0" err="1">
                <a:effectLst/>
                <a:latin typeface="Arial" panose="020B0604020202020204" pitchFamily="34" charset="0"/>
                <a:cs typeface="Arial" panose="020B0604020202020204" pitchFamily="34" charset="0"/>
              </a:rPr>
              <a:t>là</a:t>
            </a:r>
            <a:r>
              <a:rPr lang="en-US" sz="2800" dirty="0">
                <a:effectLst/>
                <a:latin typeface="Arial" panose="020B0604020202020204" pitchFamily="34" charset="0"/>
                <a:cs typeface="Arial" panose="020B0604020202020204" pitchFamily="34" charset="0"/>
              </a:rPr>
              <a:t> </a:t>
            </a:r>
            <a:r>
              <a:rPr lang="en-US" sz="2800" dirty="0" err="1">
                <a:effectLst/>
                <a:latin typeface="Arial" panose="020B0604020202020204" pitchFamily="34" charset="0"/>
                <a:cs typeface="Arial" panose="020B0604020202020204" pitchFamily="34" charset="0"/>
              </a:rPr>
              <a:t>allelle</a:t>
            </a:r>
            <a:r>
              <a:rPr lang="en-US" sz="2800" dirty="0">
                <a:effectLst/>
                <a:latin typeface="Arial" panose="020B0604020202020204" pitchFamily="34" charset="0"/>
                <a:cs typeface="Arial" panose="020B0604020202020204" pitchFamily="34" charset="0"/>
              </a:rPr>
              <a:t> </a:t>
            </a:r>
            <a:r>
              <a:rPr lang="en-US" sz="2800" dirty="0" err="1">
                <a:effectLst/>
                <a:latin typeface="Arial" panose="020B0604020202020204" pitchFamily="34" charset="0"/>
                <a:cs typeface="Arial" panose="020B0604020202020204" pitchFamily="34" charset="0"/>
              </a:rPr>
              <a:t>bình</a:t>
            </a:r>
            <a:r>
              <a:rPr lang="en-US" sz="2800" dirty="0">
                <a:effectLst/>
                <a:latin typeface="Arial" panose="020B0604020202020204" pitchFamily="34" charset="0"/>
                <a:cs typeface="Arial" panose="020B0604020202020204" pitchFamily="34" charset="0"/>
              </a:rPr>
              <a:t> </a:t>
            </a:r>
            <a:r>
              <a:rPr lang="en-US" sz="2800" dirty="0" err="1">
                <a:effectLst/>
                <a:latin typeface="Arial" panose="020B0604020202020204" pitchFamily="34" charset="0"/>
                <a:cs typeface="Arial" panose="020B0604020202020204" pitchFamily="34" charset="0"/>
              </a:rPr>
              <a:t>thường</a:t>
            </a:r>
            <a:r>
              <a:rPr lang="en-US" sz="2800" dirty="0">
                <a:effectLst/>
                <a:latin typeface="Arial" panose="020B0604020202020204" pitchFamily="34" charset="0"/>
                <a:cs typeface="Arial" panose="020B0604020202020204" pitchFamily="34" charset="0"/>
              </a:rPr>
              <a:t> (hay </a:t>
            </a:r>
            <a:r>
              <a:rPr lang="en-US" sz="2800" dirty="0" err="1">
                <a:effectLst/>
                <a:latin typeface="Arial" panose="020B0604020202020204" pitchFamily="34" charset="0"/>
                <a:cs typeface="Arial" panose="020B0604020202020204" pitchFamily="34" charset="0"/>
              </a:rPr>
              <a:t>allelle</a:t>
            </a:r>
            <a:r>
              <a:rPr lang="en-US" sz="2800" dirty="0">
                <a:effectLst/>
                <a:latin typeface="Arial" panose="020B0604020202020204" pitchFamily="34" charset="0"/>
                <a:cs typeface="Arial" panose="020B0604020202020204" pitchFamily="34" charset="0"/>
              </a:rPr>
              <a:t> </a:t>
            </a:r>
            <a:r>
              <a:rPr lang="en-US" sz="2800" dirty="0" err="1">
                <a:effectLst/>
                <a:latin typeface="Arial" panose="020B0604020202020204" pitchFamily="34" charset="0"/>
                <a:cs typeface="Arial" panose="020B0604020202020204" pitchFamily="34" charset="0"/>
              </a:rPr>
              <a:t>gốc</a:t>
            </a:r>
            <a:r>
              <a:rPr lang="en-US" sz="2800" dirty="0">
                <a:effectLst/>
                <a:latin typeface="Arial" panose="020B0604020202020204" pitchFamily="34" charset="0"/>
                <a:cs typeface="Arial" panose="020B0604020202020204" pitchFamily="34" charset="0"/>
              </a:rPr>
              <a:t>, wild-type) </a:t>
            </a:r>
          </a:p>
          <a:p>
            <a:pPr lvl="1">
              <a:buFontTx/>
              <a:buChar char="-"/>
            </a:pPr>
            <a:r>
              <a:rPr lang="en-US" sz="2800" dirty="0">
                <a:effectLst/>
                <a:latin typeface="Arial" panose="020B0604020202020204" pitchFamily="34" charset="0"/>
                <a:cs typeface="Arial" panose="020B0604020202020204" pitchFamily="34" charset="0"/>
              </a:rPr>
              <a:t> </a:t>
            </a:r>
            <a:r>
              <a:rPr lang="en-US" sz="2800" dirty="0" err="1">
                <a:effectLst/>
                <a:latin typeface="Arial" panose="020B0604020202020204" pitchFamily="34" charset="0"/>
                <a:cs typeface="Arial" panose="020B0604020202020204" pitchFamily="34" charset="0"/>
              </a:rPr>
              <a:t>allelle</a:t>
            </a:r>
            <a:r>
              <a:rPr lang="en-US" sz="2800" dirty="0">
                <a:effectLst/>
                <a:latin typeface="Arial" panose="020B0604020202020204" pitchFamily="34" charset="0"/>
                <a:cs typeface="Arial" panose="020B0604020202020204" pitchFamily="34" charset="0"/>
              </a:rPr>
              <a:t> </a:t>
            </a:r>
            <a:r>
              <a:rPr lang="en-US" sz="2800" dirty="0" err="1">
                <a:effectLst/>
                <a:latin typeface="Arial" panose="020B0604020202020204" pitchFamily="34" charset="0"/>
                <a:cs typeface="Arial" panose="020B0604020202020204" pitchFamily="34" charset="0"/>
              </a:rPr>
              <a:t>bệnh</a:t>
            </a:r>
            <a:r>
              <a:rPr lang="en-US" sz="2800" dirty="0">
                <a:effectLst/>
                <a:latin typeface="Arial" panose="020B0604020202020204" pitchFamily="34" charset="0"/>
                <a:cs typeface="Arial" panose="020B0604020202020204" pitchFamily="34" charset="0"/>
              </a:rPr>
              <a:t> (hay </a:t>
            </a:r>
            <a:r>
              <a:rPr lang="en-US" sz="2800" dirty="0" err="1">
                <a:effectLst/>
                <a:latin typeface="Arial" panose="020B0604020202020204" pitchFamily="34" charset="0"/>
                <a:cs typeface="Arial" panose="020B0604020202020204" pitchFamily="34" charset="0"/>
              </a:rPr>
              <a:t>allelle</a:t>
            </a:r>
            <a:r>
              <a:rPr lang="en-US" sz="2800" dirty="0">
                <a:effectLst/>
                <a:latin typeface="Arial" panose="020B0604020202020204" pitchFamily="34" charset="0"/>
                <a:cs typeface="Arial" panose="020B0604020202020204" pitchFamily="34" charset="0"/>
              </a:rPr>
              <a:t> </a:t>
            </a:r>
            <a:r>
              <a:rPr lang="en-US" sz="2800" dirty="0" err="1">
                <a:effectLst/>
                <a:latin typeface="Arial" panose="020B0604020202020204" pitchFamily="34" charset="0"/>
                <a:cs typeface="Arial" panose="020B0604020202020204" pitchFamily="34" charset="0"/>
              </a:rPr>
              <a:t>đột</a:t>
            </a:r>
            <a:r>
              <a:rPr lang="en-US" sz="2800" dirty="0">
                <a:effectLst/>
                <a:latin typeface="Arial" panose="020B0604020202020204" pitchFamily="34" charset="0"/>
                <a:cs typeface="Arial" panose="020B0604020202020204" pitchFamily="34" charset="0"/>
              </a:rPr>
              <a:t> </a:t>
            </a:r>
            <a:r>
              <a:rPr lang="en-US" sz="2800" dirty="0" err="1">
                <a:effectLst/>
                <a:latin typeface="Arial" panose="020B0604020202020204" pitchFamily="34" charset="0"/>
                <a:cs typeface="Arial" panose="020B0604020202020204" pitchFamily="34" charset="0"/>
              </a:rPr>
              <a:t>biến</a:t>
            </a:r>
            <a:r>
              <a:rPr lang="en-US" sz="2800" dirty="0">
                <a:effectLst/>
                <a:latin typeface="Arial" panose="020B0604020202020204" pitchFamily="34" charset="0"/>
                <a:cs typeface="Arial" panose="020B0604020202020204" pitchFamily="34" charset="0"/>
              </a:rPr>
              <a:t>, mutant)</a:t>
            </a:r>
          </a:p>
          <a:p>
            <a:endParaRPr lang="en-US" dirty="0"/>
          </a:p>
        </p:txBody>
      </p:sp>
    </p:spTree>
    <p:extLst>
      <p:ext uri="{BB962C8B-B14F-4D97-AF65-F5344CB8AC3E}">
        <p14:creationId xmlns:p14="http://schemas.microsoft.com/office/powerpoint/2010/main" val="3375178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983105" y="806767"/>
            <a:ext cx="8001000" cy="5057775"/>
          </a:xfrm>
          <a:prstGeom prst="rect">
            <a:avLst/>
          </a:prstGeom>
        </p:spPr>
      </p:pic>
      <p:sp>
        <p:nvSpPr>
          <p:cNvPr id="3" name="TextBox 2"/>
          <p:cNvSpPr txBox="1"/>
          <p:nvPr/>
        </p:nvSpPr>
        <p:spPr>
          <a:xfrm>
            <a:off x="2346960" y="6035040"/>
            <a:ext cx="3063240" cy="461665"/>
          </a:xfrm>
          <a:prstGeom prst="rect">
            <a:avLst/>
          </a:prstGeom>
          <a:noFill/>
        </p:spPr>
        <p:txBody>
          <a:bodyPr wrap="square" rtlCol="0">
            <a:spAutoFit/>
          </a:bodyPr>
          <a:lstStyle/>
          <a:p>
            <a:r>
              <a:rPr lang="en-US" sz="2400" dirty="0" err="1">
                <a:latin typeface="Arial" pitchFamily="34" charset="0"/>
                <a:cs typeface="Arial" pitchFamily="34" charset="0"/>
              </a:rPr>
              <a:t>Halotype</a:t>
            </a:r>
            <a:r>
              <a:rPr lang="en-US" sz="2400" dirty="0">
                <a:latin typeface="Arial" pitchFamily="34" charset="0"/>
                <a:cs typeface="Arial" pitchFamily="34" charset="0"/>
              </a:rPr>
              <a:t>: A-B </a:t>
            </a:r>
            <a:r>
              <a:rPr lang="en-US" sz="2400" dirty="0" err="1">
                <a:latin typeface="Arial" pitchFamily="34" charset="0"/>
                <a:cs typeface="Arial" pitchFamily="34" charset="0"/>
              </a:rPr>
              <a:t>và</a:t>
            </a:r>
            <a:r>
              <a:rPr lang="en-US" sz="2400" dirty="0">
                <a:latin typeface="Arial" pitchFamily="34" charset="0"/>
                <a:cs typeface="Arial" pitchFamily="34" charset="0"/>
              </a:rPr>
              <a:t> a-b</a:t>
            </a:r>
          </a:p>
        </p:txBody>
      </p:sp>
    </p:spTree>
    <p:extLst>
      <p:ext uri="{BB962C8B-B14F-4D97-AF65-F5344CB8AC3E}">
        <p14:creationId xmlns:p14="http://schemas.microsoft.com/office/powerpoint/2010/main" val="804382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50531" y="1065438"/>
            <a:ext cx="6031464" cy="1326321"/>
          </a:xfrm>
        </p:spPr>
        <p:txBody>
          <a:bodyPr>
            <a:normAutofit/>
          </a:bodyPr>
          <a:lstStyle/>
          <a:p>
            <a:r>
              <a:rPr lang="en-US" dirty="0" err="1"/>
              <a:t>Các</a:t>
            </a:r>
            <a:r>
              <a:rPr lang="en-US" dirty="0"/>
              <a:t> </a:t>
            </a:r>
            <a:r>
              <a:rPr lang="en-US" dirty="0" err="1"/>
              <a:t>ký</a:t>
            </a:r>
            <a:r>
              <a:rPr lang="en-US" dirty="0"/>
              <a:t> </a:t>
            </a:r>
            <a:r>
              <a:rPr lang="en-US" dirty="0" err="1"/>
              <a:t>hiệu</a:t>
            </a:r>
            <a:r>
              <a:rPr lang="en-US" dirty="0"/>
              <a:t> </a:t>
            </a:r>
            <a:r>
              <a:rPr lang="en-US" dirty="0" err="1"/>
              <a:t>dùng</a:t>
            </a:r>
            <a:r>
              <a:rPr lang="en-US" dirty="0"/>
              <a:t> </a:t>
            </a:r>
            <a:r>
              <a:rPr lang="en-US" dirty="0" err="1"/>
              <a:t>để</a:t>
            </a:r>
            <a:r>
              <a:rPr lang="en-US" dirty="0"/>
              <a:t> </a:t>
            </a:r>
            <a:r>
              <a:rPr lang="en-US" dirty="0" err="1"/>
              <a:t>lập</a:t>
            </a:r>
            <a:r>
              <a:rPr lang="en-US" dirty="0"/>
              <a:t> </a:t>
            </a:r>
            <a:r>
              <a:rPr lang="en-US" dirty="0" err="1"/>
              <a:t>gia</a:t>
            </a:r>
            <a:r>
              <a:rPr lang="en-US" dirty="0"/>
              <a:t> </a:t>
            </a:r>
            <a:r>
              <a:rPr lang="en-US" dirty="0" err="1"/>
              <a:t>hệ</a:t>
            </a:r>
            <a:endParaRPr lang="en-US" dirty="0"/>
          </a:p>
        </p:txBody>
      </p:sp>
      <p:pic>
        <p:nvPicPr>
          <p:cNvPr id="4" name="Picture 3"/>
          <p:cNvPicPr>
            <a:picLocks noChangeAspect="1"/>
          </p:cNvPicPr>
          <p:nvPr/>
        </p:nvPicPr>
        <p:blipFill>
          <a:blip r:embed="rId3"/>
          <a:stretch>
            <a:fillRect/>
          </a:stretch>
        </p:blipFill>
        <p:spPr>
          <a:xfrm>
            <a:off x="153239" y="328779"/>
            <a:ext cx="5942761" cy="6200442"/>
          </a:xfrm>
          <a:prstGeom prst="rect">
            <a:avLst/>
          </a:prstGeom>
        </p:spPr>
      </p:pic>
      <p:pic>
        <p:nvPicPr>
          <p:cNvPr id="6" name="Picture 5"/>
          <p:cNvPicPr>
            <a:picLocks noChangeAspect="1"/>
          </p:cNvPicPr>
          <p:nvPr/>
        </p:nvPicPr>
        <p:blipFill>
          <a:blip r:embed="rId4"/>
          <a:stretch>
            <a:fillRect/>
          </a:stretch>
        </p:blipFill>
        <p:spPr>
          <a:xfrm>
            <a:off x="6796498" y="3253660"/>
            <a:ext cx="4539530" cy="3000836"/>
          </a:xfrm>
          <a:prstGeom prst="rect">
            <a:avLst/>
          </a:prstGeom>
        </p:spPr>
      </p:pic>
      <p:sp>
        <p:nvSpPr>
          <p:cNvPr id="8" name="Oval 7"/>
          <p:cNvSpPr/>
          <p:nvPr/>
        </p:nvSpPr>
        <p:spPr>
          <a:xfrm>
            <a:off x="8639543" y="4876800"/>
            <a:ext cx="1235977" cy="5608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endParaRPr>
          </a:p>
        </p:txBody>
      </p:sp>
    </p:spTree>
    <p:extLst>
      <p:ext uri="{BB962C8B-B14F-4D97-AF65-F5344CB8AC3E}">
        <p14:creationId xmlns:p14="http://schemas.microsoft.com/office/powerpoint/2010/main" val="195063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1981200" y="350837"/>
            <a:ext cx="8229600" cy="792163"/>
          </a:xfrm>
        </p:spPr>
        <p:txBody>
          <a:bodyPr/>
          <a:lstStyle/>
          <a:p>
            <a:pPr eaLnBrk="1" hangingPunct="1"/>
            <a:r>
              <a:rPr lang="en-US" altLang="en-US" sz="4000" dirty="0" err="1"/>
              <a:t>Cây</a:t>
            </a:r>
            <a:r>
              <a:rPr lang="en-US" altLang="en-US" sz="4000" dirty="0"/>
              <a:t> </a:t>
            </a:r>
            <a:r>
              <a:rPr lang="en-US" altLang="en-US" sz="4000" dirty="0" err="1"/>
              <a:t>gia</a:t>
            </a:r>
            <a:r>
              <a:rPr lang="en-US" altLang="en-US" sz="4000" dirty="0"/>
              <a:t> </a:t>
            </a:r>
            <a:r>
              <a:rPr lang="en-US" altLang="en-US" sz="4000" dirty="0" err="1"/>
              <a:t>hệ</a:t>
            </a:r>
            <a:r>
              <a:rPr lang="en-US" altLang="en-US" sz="4000" dirty="0"/>
              <a:t> </a:t>
            </a:r>
          </a:p>
        </p:txBody>
      </p:sp>
      <p:sp>
        <p:nvSpPr>
          <p:cNvPr id="62467" name="Rectangle 3"/>
          <p:cNvSpPr>
            <a:spLocks noGrp="1" noChangeArrowheads="1"/>
          </p:cNvSpPr>
          <p:nvPr>
            <p:ph type="body" idx="1"/>
          </p:nvPr>
        </p:nvSpPr>
        <p:spPr>
          <a:xfrm>
            <a:off x="1981200" y="1143000"/>
            <a:ext cx="8686800" cy="5715000"/>
          </a:xfrm>
        </p:spPr>
        <p:txBody>
          <a:bodyPr>
            <a:normAutofit lnSpcReduction="10000"/>
          </a:bodyPr>
          <a:lstStyle/>
          <a:p>
            <a:pPr eaLnBrk="1" hangingPunct="1">
              <a:lnSpc>
                <a:spcPct val="90000"/>
              </a:lnSpc>
            </a:pPr>
            <a:r>
              <a:rPr lang="en-US" altLang="en-US" sz="2800"/>
              <a:t>Tuổi/ngày sinh </a:t>
            </a:r>
          </a:p>
          <a:p>
            <a:pPr eaLnBrk="1" hangingPunct="1">
              <a:lnSpc>
                <a:spcPct val="90000"/>
              </a:lnSpc>
            </a:pPr>
            <a:r>
              <a:rPr lang="en-US" altLang="en-US" sz="2800"/>
              <a:t>Tuổi và nguyên nhân chết </a:t>
            </a:r>
          </a:p>
          <a:p>
            <a:pPr eaLnBrk="1" hangingPunct="1">
              <a:lnSpc>
                <a:spcPct val="90000"/>
              </a:lnSpc>
            </a:pPr>
            <a:r>
              <a:rPr lang="en-US" altLang="en-US" sz="2800"/>
              <a:t>Thai kỳ với ngày kinh cuối/ngày dự sinh</a:t>
            </a:r>
          </a:p>
          <a:p>
            <a:pPr eaLnBrk="1" hangingPunct="1">
              <a:lnSpc>
                <a:spcPct val="90000"/>
              </a:lnSpc>
            </a:pPr>
            <a:r>
              <a:rPr lang="en-US" altLang="en-US" sz="2800"/>
              <a:t>Biến chứng thai kỳ (VD: sảy thai, sinh non, chấm dứt thai kỳ …) </a:t>
            </a:r>
          </a:p>
          <a:p>
            <a:pPr eaLnBrk="1" hangingPunct="1">
              <a:lnSpc>
                <a:spcPct val="90000"/>
              </a:lnSpc>
            </a:pPr>
            <a:r>
              <a:rPr lang="en-US" altLang="en-US" sz="2800"/>
              <a:t>Vô sinh / không muốn có con </a:t>
            </a:r>
          </a:p>
          <a:p>
            <a:pPr eaLnBrk="1" hangingPunct="1">
              <a:lnSpc>
                <a:spcPct val="90000"/>
              </a:lnSpc>
            </a:pPr>
            <a:r>
              <a:rPr lang="en-US" altLang="en-US" sz="2800"/>
              <a:t>Thông tin cá nhân (chiều cao, cân nặng, ...) </a:t>
            </a:r>
          </a:p>
          <a:p>
            <a:pPr eaLnBrk="1" hangingPunct="1">
              <a:lnSpc>
                <a:spcPct val="90000"/>
              </a:lnSpc>
            </a:pPr>
            <a:r>
              <a:rPr lang="en-US" altLang="en-US" sz="2800"/>
              <a:t>Mắc/không mắc bệnh</a:t>
            </a:r>
          </a:p>
          <a:p>
            <a:pPr eaLnBrk="1" hangingPunct="1">
              <a:lnSpc>
                <a:spcPct val="90000"/>
              </a:lnSpc>
            </a:pPr>
            <a:r>
              <a:rPr lang="en-US" altLang="en-US" sz="2800"/>
              <a:t>Dân tộc </a:t>
            </a:r>
          </a:p>
          <a:p>
            <a:pPr eaLnBrk="1" hangingPunct="1">
              <a:lnSpc>
                <a:spcPct val="90000"/>
              </a:lnSpc>
            </a:pPr>
            <a:r>
              <a:rPr lang="en-US" altLang="en-US" sz="2800"/>
              <a:t>Hôn nhân đồng huyết thống</a:t>
            </a:r>
          </a:p>
          <a:p>
            <a:pPr eaLnBrk="1" hangingPunct="1">
              <a:lnSpc>
                <a:spcPct val="90000"/>
              </a:lnSpc>
            </a:pPr>
            <a:r>
              <a:rPr lang="en-US" altLang="en-US" sz="2800"/>
              <a:t>Ngày lập cây gia hệ </a:t>
            </a:r>
          </a:p>
          <a:p>
            <a:pPr eaLnBrk="1" hangingPunct="1">
              <a:lnSpc>
                <a:spcPct val="90000"/>
              </a:lnSpc>
            </a:pPr>
            <a:r>
              <a:rPr lang="en-US" altLang="en-US" sz="2800"/>
              <a:t>Tên người cung cấp dữ kiện </a:t>
            </a:r>
          </a:p>
          <a:p>
            <a:pPr eaLnBrk="1" hangingPunct="1">
              <a:lnSpc>
                <a:spcPct val="90000"/>
              </a:lnSpc>
            </a:pPr>
            <a:endParaRPr lang="en-US" altLang="en-US" sz="2800"/>
          </a:p>
        </p:txBody>
      </p:sp>
    </p:spTree>
    <p:extLst>
      <p:ext uri="{BB962C8B-B14F-4D97-AF65-F5344CB8AC3E}">
        <p14:creationId xmlns:p14="http://schemas.microsoft.com/office/powerpoint/2010/main" val="34885084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 </a:t>
            </a:r>
            <a:r>
              <a:rPr lang="en-US" dirty="0" err="1"/>
              <a:t>truyền</a:t>
            </a:r>
            <a:r>
              <a:rPr lang="en-US" dirty="0"/>
              <a:t> </a:t>
            </a:r>
            <a:r>
              <a:rPr lang="en-US" dirty="0" err="1"/>
              <a:t>đơn</a:t>
            </a:r>
            <a:r>
              <a:rPr lang="en-US" dirty="0"/>
              <a:t> gen</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512390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xmlns=""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959</TotalTime>
  <Words>5217</Words>
  <Application>Microsoft Office PowerPoint</Application>
  <PresentationFormat>Custom</PresentationFormat>
  <Paragraphs>463</Paragraphs>
  <Slides>44</Slides>
  <Notes>34</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Damask</vt:lpstr>
      <vt:lpstr>DI TRUYỀN ĐƠN GEN BỆNH LÝ ĐƠN GEN</vt:lpstr>
      <vt:lpstr>MỤC TIÊU</vt:lpstr>
      <vt:lpstr>Phân loại các nhóm bệnh do rối loạn vật chất di truyền gây nên</vt:lpstr>
      <vt:lpstr>Thuật ngữ</vt:lpstr>
      <vt:lpstr>Thuật ngữ</vt:lpstr>
      <vt:lpstr>PowerPoint Presentation</vt:lpstr>
      <vt:lpstr>Các ký hiệu dùng để lập gia hệ</vt:lpstr>
      <vt:lpstr>Cây gia hệ </vt:lpstr>
      <vt:lpstr>Di truyền đơn gen</vt:lpstr>
      <vt:lpstr>Các dạng dt đơn gen</vt:lpstr>
      <vt:lpstr>Di truyền trên nST thường</vt:lpstr>
      <vt:lpstr>Di truyền trội trên NST thường</vt:lpstr>
      <vt:lpstr>sự dt một alen trội hoàn toàn</vt:lpstr>
      <vt:lpstr>Di truyền trội trên NST thường</vt:lpstr>
      <vt:lpstr>Di truyền trội trên NST thường</vt:lpstr>
      <vt:lpstr>Di truyền trội trên NST thường</vt:lpstr>
      <vt:lpstr>PowerPoint Presentation</vt:lpstr>
      <vt:lpstr>Bệnh di truyền alen trội thường gặp</vt:lpstr>
      <vt:lpstr> BỆNH BẤT SẢN SỤN (OMIM #100800),   </vt:lpstr>
      <vt:lpstr>Bệnh u xơ thần kinh  </vt:lpstr>
      <vt:lpstr>PowerPoint Presentation</vt:lpstr>
      <vt:lpstr>Bệnh thận đa nang ở người lớn</vt:lpstr>
      <vt:lpstr>PowerPoint Presentation</vt:lpstr>
      <vt:lpstr>PowerPoint Presentation</vt:lpstr>
      <vt:lpstr>Di truyền lặn trên NST thường</vt:lpstr>
      <vt:lpstr>Di truyền alen lặn trên nhiễm sắc thể thường  </vt:lpstr>
      <vt:lpstr>Một số bệnh di truyền lặn trên nst thường</vt:lpstr>
      <vt:lpstr>BỆNH HỒNG CẦU HÌNH LIỀM (OMIM #603903) </vt:lpstr>
      <vt:lpstr>Di truyền lặn trên NST thường</vt:lpstr>
      <vt:lpstr>DI truyền liên kết nst giới tính</vt:lpstr>
      <vt:lpstr>DT trội liên kết NST X</vt:lpstr>
      <vt:lpstr>PowerPoint Presentation</vt:lpstr>
      <vt:lpstr>BỆNH CÒI XƯƠNG THIẾU PHOSPHATE MÁU (OMIM #307800) </vt:lpstr>
      <vt:lpstr>Di truyền lặn trên nst X</vt:lpstr>
      <vt:lpstr>BỆNH ƯA CHẢY MÁU HEMOPHILIA A  (OMIM #306700) </vt:lpstr>
      <vt:lpstr>PowerPoint Presentation</vt:lpstr>
      <vt:lpstr>Di truyền liên kết nhiễm sắc thể X  </vt:lpstr>
      <vt:lpstr>Dt liên kết nst y</vt:lpstr>
      <vt:lpstr>Bệnh dày sừng lòng bàn tay</vt:lpstr>
      <vt:lpstr>Di truyền ti thể</vt:lpstr>
      <vt:lpstr>BỆNH THẦN KINH THỊ GIÁC DI TRUYỀN LEBER (OMIM #535000) </vt:lpstr>
      <vt:lpstr>Phóng đại đơn vị lặp không ổn định</vt:lpstr>
      <vt:lpstr>HỘI CHỨNG NST X DỄ GÃY (OMIM #300624) </vt:lpstr>
      <vt:lpstr>Bệnh huntington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 TRUYỀN ĐƠN GEN BỆNH LÝ ĐƠN GEN</dc:title>
  <dc:creator>Loan Tran</dc:creator>
  <cp:lastModifiedBy>Thong</cp:lastModifiedBy>
  <cp:revision>19</cp:revision>
  <cp:lastPrinted>2019-08-16T20:34:00Z</cp:lastPrinted>
  <dcterms:created xsi:type="dcterms:W3CDTF">2019-08-16T04:25:33Z</dcterms:created>
  <dcterms:modified xsi:type="dcterms:W3CDTF">2019-09-19T17:11:57Z</dcterms:modified>
</cp:coreProperties>
</file>